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2"/>
  </p:sldMasterIdLst>
  <p:notesMasterIdLst>
    <p:notesMasterId r:id="rId21"/>
  </p:notesMasterIdLst>
  <p:handoutMasterIdLst>
    <p:handoutMasterId r:id="rId22"/>
  </p:handoutMasterIdLst>
  <p:sldIdLst>
    <p:sldId id="295" r:id="rId3"/>
    <p:sldId id="373" r:id="rId4"/>
    <p:sldId id="450" r:id="rId5"/>
    <p:sldId id="381" r:id="rId6"/>
    <p:sldId id="458" r:id="rId7"/>
    <p:sldId id="382" r:id="rId8"/>
    <p:sldId id="451" r:id="rId9"/>
    <p:sldId id="377" r:id="rId10"/>
    <p:sldId id="367" r:id="rId11"/>
    <p:sldId id="453" r:id="rId12"/>
    <p:sldId id="315" r:id="rId13"/>
    <p:sldId id="435" r:id="rId14"/>
    <p:sldId id="459" r:id="rId15"/>
    <p:sldId id="444" r:id="rId16"/>
    <p:sldId id="318" r:id="rId17"/>
    <p:sldId id="455" r:id="rId18"/>
    <p:sldId id="454" r:id="rId19"/>
    <p:sldId id="460" r:id="rId20"/>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3835">
          <p15:clr>
            <a:srgbClr val="A4A3A4"/>
          </p15:clr>
        </p15:guide>
        <p15:guide id="4" pos="868">
          <p15:clr>
            <a:srgbClr val="A4A3A4"/>
          </p15:clr>
        </p15:guide>
        <p15:guide id="5" orient="horz" pos="237">
          <p15:clr>
            <a:srgbClr val="A4A3A4"/>
          </p15:clr>
        </p15:guide>
        <p15:guide id="6" orient="horz" pos="554">
          <p15:clr>
            <a:srgbClr val="A4A3A4"/>
          </p15:clr>
        </p15:guide>
        <p15:guide id="7" pos="5643">
          <p15:clr>
            <a:srgbClr val="A4A3A4"/>
          </p15:clr>
        </p15:guide>
        <p15:guide id="8" pos="281">
          <p15:clr>
            <a:srgbClr val="A4A3A4"/>
          </p15:clr>
        </p15:guide>
      </p15:sldGuideLst>
    </p:ext>
    <p:ext uri="{2D200454-40CA-4A62-9FC3-DE9A4176ACB9}">
      <p15:notesGuideLst xmlns:p15="http://schemas.microsoft.com/office/powerpoint/2012/main" xmlns="">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né Loner" initials="R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05" autoAdjust="0"/>
    <p:restoredTop sz="65283" autoAdjust="0"/>
  </p:normalViewPr>
  <p:slideViewPr>
    <p:cSldViewPr snapToGrid="0">
      <p:cViewPr>
        <p:scale>
          <a:sx n="92" d="100"/>
          <a:sy n="92" d="100"/>
        </p:scale>
        <p:origin x="-2190" y="-72"/>
      </p:cViewPr>
      <p:guideLst>
        <p:guide orient="horz" pos="2160"/>
        <p:guide orient="horz" pos="3835"/>
        <p:guide orient="horz" pos="237"/>
        <p:guide orient="horz" pos="554"/>
        <p:guide pos="2880"/>
        <p:guide pos="868"/>
        <p:guide pos="5643"/>
        <p:guide pos="281"/>
      </p:guideLst>
    </p:cSldViewPr>
  </p:slideViewPr>
  <p:outlineViewPr>
    <p:cViewPr>
      <p:scale>
        <a:sx n="33" d="100"/>
        <a:sy n="33" d="100"/>
      </p:scale>
      <p:origin x="0" y="0"/>
    </p:cViewPr>
  </p:outlineViewPr>
  <p:notesTextViewPr>
    <p:cViewPr>
      <p:scale>
        <a:sx n="1" d="1"/>
        <a:sy n="1" d="1"/>
      </p:scale>
      <p:origin x="0" y="0"/>
    </p:cViewPr>
  </p:notesTextViewPr>
  <p:sorterViewPr>
    <p:cViewPr>
      <p:scale>
        <a:sx n="63" d="100"/>
        <a:sy n="63" d="100"/>
      </p:scale>
      <p:origin x="0" y="0"/>
    </p:cViewPr>
  </p:sorterViewPr>
  <p:notesViewPr>
    <p:cSldViewPr snapToGrid="0">
      <p:cViewPr>
        <p:scale>
          <a:sx n="100" d="100"/>
          <a:sy n="100" d="100"/>
        </p:scale>
        <p:origin x="3486" y="78"/>
      </p:cViewPr>
      <p:guideLst>
        <p:guide orient="horz" pos="3126"/>
        <p:guide pos="214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sz="quarter" idx="1"/>
          </p:nvPr>
        </p:nvSpPr>
        <p:spPr>
          <a:xfrm>
            <a:off x="3850444" y="0"/>
            <a:ext cx="2945659" cy="498055"/>
          </a:xfrm>
          <a:prstGeom prst="rect">
            <a:avLst/>
          </a:prstGeom>
        </p:spPr>
        <p:txBody>
          <a:bodyPr vert="horz" lIns="91440" tIns="45720" rIns="91440" bIns="45720" rtlCol="0"/>
          <a:lstStyle>
            <a:lvl1pPr algn="r">
              <a:defRPr sz="1200"/>
            </a:lvl1pPr>
          </a:lstStyle>
          <a:p>
            <a:fld id="{B86A78B1-673A-4421-96A0-8F18EC63318D}" type="datetimeFigureOut">
              <a:rPr lang="de-CH" smtClean="0"/>
              <a:t>16.02.2016</a:t>
            </a:fld>
            <a:endParaRPr lang="de-CH"/>
          </a:p>
        </p:txBody>
      </p:sp>
      <p:sp>
        <p:nvSpPr>
          <p:cNvPr id="4" name="Fußzeilenplatzhalter 3"/>
          <p:cNvSpPr>
            <a:spLocks noGrp="1"/>
          </p:cNvSpPr>
          <p:nvPr>
            <p:ph type="ftr" sz="quarter" idx="2"/>
          </p:nvPr>
        </p:nvSpPr>
        <p:spPr>
          <a:xfrm>
            <a:off x="1" y="9428584"/>
            <a:ext cx="2945659" cy="498055"/>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p:cNvSpPr>
            <a:spLocks noGrp="1"/>
          </p:cNvSpPr>
          <p:nvPr>
            <p:ph type="sldNum" sz="quarter" idx="3"/>
          </p:nvPr>
        </p:nvSpPr>
        <p:spPr>
          <a:xfrm>
            <a:off x="3850444" y="9428584"/>
            <a:ext cx="2945659" cy="498055"/>
          </a:xfrm>
          <a:prstGeom prst="rect">
            <a:avLst/>
          </a:prstGeom>
        </p:spPr>
        <p:txBody>
          <a:bodyPr vert="horz" lIns="91440" tIns="45720" rIns="91440" bIns="45720" rtlCol="0" anchor="b"/>
          <a:lstStyle>
            <a:lvl1pPr algn="r">
              <a:defRPr sz="1200"/>
            </a:lvl1pPr>
          </a:lstStyle>
          <a:p>
            <a:fld id="{5D41FA61-7318-48DD-B2DE-67F8C86D59E4}" type="slidenum">
              <a:rPr lang="de-CH" smtClean="0"/>
              <a:t>‹Nr.›</a:t>
            </a:fld>
            <a:endParaRPr lang="de-CH"/>
          </a:p>
        </p:txBody>
      </p:sp>
    </p:spTree>
    <p:extLst>
      <p:ext uri="{BB962C8B-B14F-4D97-AF65-F5344CB8AC3E}">
        <p14:creationId xmlns:p14="http://schemas.microsoft.com/office/powerpoint/2010/main" val="623878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AFB9AFC5-CB16-453B-85CE-D421D43AEEC7}" type="datetimeFigureOut">
              <a:rPr lang="de-CH" smtClean="0"/>
              <a:pPr/>
              <a:t>16.02.2016</a:t>
            </a:fld>
            <a:endParaRPr lang="de-CH"/>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6" name="Fußzeilenplatzhalter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C30A66F4-8C04-4876-A73B-57C6BFF4AD75}" type="slidenum">
              <a:rPr lang="de-CH" smtClean="0"/>
              <a:pPr/>
              <a:t>‹Nr.›</a:t>
            </a:fld>
            <a:endParaRPr lang="de-CH"/>
          </a:p>
        </p:txBody>
      </p:sp>
    </p:spTree>
    <p:extLst>
      <p:ext uri="{BB962C8B-B14F-4D97-AF65-F5344CB8AC3E}">
        <p14:creationId xmlns:p14="http://schemas.microsoft.com/office/powerpoint/2010/main" val="6389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1050" kern="1200" dirty="0" smtClean="0">
                <a:solidFill>
                  <a:schemeClr val="tx1"/>
                </a:solidFill>
                <a:effectLst/>
                <a:latin typeface="Arial" panose="020B0604020202020204" pitchFamily="34" charset="0"/>
                <a:ea typeface="+mn-ea"/>
                <a:cs typeface="Arial" panose="020B0604020202020204" pitchFamily="34" charset="0"/>
              </a:rPr>
              <a:t>«Lehrplan 21» – das Schlagwort ist bereits seit einigen Jahren im Umlauf. Selbst wer nicht direkt </a:t>
            </a:r>
            <a:r>
              <a:rPr lang="de-CH" sz="1050" dirty="0">
                <a:latin typeface="Arial" panose="020B0604020202020204" pitchFamily="34" charset="0"/>
                <a:cs typeface="Arial" panose="020B0604020202020204" pitchFamily="34" charset="0"/>
              </a:rPr>
              <a:t>davon</a:t>
            </a:r>
            <a:r>
              <a:rPr lang="de-CH" sz="1050" kern="1200" dirty="0" smtClean="0">
                <a:solidFill>
                  <a:schemeClr val="tx1"/>
                </a:solidFill>
                <a:effectLst/>
                <a:latin typeface="Arial" panose="020B0604020202020204" pitchFamily="34" charset="0"/>
                <a:ea typeface="+mn-ea"/>
                <a:cs typeface="Arial" panose="020B0604020202020204" pitchFamily="34" charset="0"/>
              </a:rPr>
              <a:t> betroffen ist, konnte via Medien immer wieder Bruchstücke der Diskussion mitverfolgen. </a:t>
            </a:r>
          </a:p>
          <a:p>
            <a:endParaRPr lang="de-CH" sz="1050" kern="1200" baseline="0" dirty="0" smtClean="0">
              <a:solidFill>
                <a:schemeClr val="tx1"/>
              </a:solidFill>
              <a:effectLst/>
              <a:latin typeface="Arial" panose="020B0604020202020204" pitchFamily="34" charset="0"/>
              <a:ea typeface="+mn-ea"/>
              <a:cs typeface="Arial" panose="020B0604020202020204" pitchFamily="34" charset="0"/>
            </a:endParaRPr>
          </a:p>
          <a:p>
            <a:r>
              <a:rPr lang="de-CH" sz="1050" kern="1200" baseline="0" dirty="0" smtClean="0">
                <a:solidFill>
                  <a:schemeClr val="tx1"/>
                </a:solidFill>
                <a:effectLst/>
                <a:latin typeface="Arial" panose="020B0604020202020204" pitchFamily="34" charset="0"/>
                <a:ea typeface="+mn-ea"/>
                <a:cs typeface="Arial" panose="020B0604020202020204" pitchFamily="34" charset="0"/>
              </a:rPr>
              <a:t>Allmählich aber wird der Lehrplan 21 konkret. Die Arbeiten daran sind Ende 2014/Anfang 2015 in eine neue und wichtige Phase gekommen: Mehrere Kantone haben die Anpassung des Lehrplans 21 auf ihre Bedürfnisse und die Umsetzung in Angriff genommen. Dazu gehört auch der Kanton Zürich.</a:t>
            </a:r>
          </a:p>
        </p:txBody>
      </p:sp>
      <p:sp>
        <p:nvSpPr>
          <p:cNvPr id="4" name="Foliennummernplatzhalter 3"/>
          <p:cNvSpPr>
            <a:spLocks noGrp="1"/>
          </p:cNvSpPr>
          <p:nvPr>
            <p:ph type="sldNum" sz="quarter" idx="10"/>
          </p:nvPr>
        </p:nvSpPr>
        <p:spPr/>
        <p:txBody>
          <a:bodyPr/>
          <a:lstStyle/>
          <a:p>
            <a:fld id="{C30A66F4-8C04-4876-A73B-57C6BFF4AD75}" type="slidenum">
              <a:rPr lang="de-CH" smtClean="0"/>
              <a:pPr/>
              <a:t>1</a:t>
            </a:fld>
            <a:endParaRPr lang="de-CH"/>
          </a:p>
        </p:txBody>
      </p:sp>
    </p:spTree>
    <p:extLst>
      <p:ext uri="{BB962C8B-B14F-4D97-AF65-F5344CB8AC3E}">
        <p14:creationId xmlns:p14="http://schemas.microsoft.com/office/powerpoint/2010/main" val="880511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marL="0" lvl="1"/>
            <a:r>
              <a:rPr lang="de-CH" sz="1050" dirty="0" smtClean="0">
                <a:latin typeface="Arial" panose="020B0604020202020204" pitchFamily="34" charset="0"/>
                <a:cs typeface="Arial" panose="020B0604020202020204" pitchFamily="34" charset="0"/>
              </a:rPr>
              <a:t>Wenn vom Lehrplan 21 die Rede ist, fällt bald</a:t>
            </a:r>
            <a:r>
              <a:rPr lang="de-CH" sz="1050" baseline="0" dirty="0" smtClean="0">
                <a:latin typeface="Arial" panose="020B0604020202020204" pitchFamily="34" charset="0"/>
                <a:cs typeface="Arial" panose="020B0604020202020204" pitchFamily="34" charset="0"/>
              </a:rPr>
              <a:t> einmal </a:t>
            </a:r>
            <a:r>
              <a:rPr lang="de-CH" sz="1050" dirty="0" smtClean="0">
                <a:latin typeface="Arial" panose="020B0604020202020204" pitchFamily="34" charset="0"/>
                <a:cs typeface="Arial" panose="020B0604020202020204" pitchFamily="34" charset="0"/>
              </a:rPr>
              <a:t>der </a:t>
            </a:r>
            <a:r>
              <a:rPr lang="de-CH" sz="1050" baseline="0" dirty="0" smtClean="0">
                <a:latin typeface="Arial" panose="020B0604020202020204" pitchFamily="34" charset="0"/>
                <a:cs typeface="Arial" panose="020B0604020202020204" pitchFamily="34" charset="0"/>
              </a:rPr>
              <a:t>Begriff der Kompetenzorientierung</a:t>
            </a:r>
            <a:r>
              <a:rPr lang="de-CH" sz="1050" dirty="0" smtClean="0">
                <a:latin typeface="Arial" panose="020B0604020202020204" pitchFamily="34" charset="0"/>
                <a:cs typeface="Arial" panose="020B0604020202020204" pitchFamily="34" charset="0"/>
              </a:rPr>
              <a:t>. Was</a:t>
            </a:r>
            <a:r>
              <a:rPr lang="de-CH" sz="1050" baseline="0" dirty="0" smtClean="0">
                <a:latin typeface="Arial" panose="020B0604020202020204" pitchFamily="34" charset="0"/>
                <a:cs typeface="Arial" panose="020B0604020202020204" pitchFamily="34" charset="0"/>
              </a:rPr>
              <a:t> heisst das? Kompetenzorientierung bedeutet, dass wir in der Schule nicht einfach Wissen vermitteln, sondern das </a:t>
            </a:r>
            <a:r>
              <a:rPr lang="de-CH" sz="1050" b="1" baseline="0" dirty="0" smtClean="0">
                <a:latin typeface="Arial" panose="020B0604020202020204" pitchFamily="34" charset="0"/>
                <a:cs typeface="Arial" panose="020B0604020202020204" pitchFamily="34" charset="0"/>
              </a:rPr>
              <a:t>Anwenden</a:t>
            </a:r>
            <a:r>
              <a:rPr lang="de-CH" sz="1050" baseline="0" dirty="0" smtClean="0">
                <a:latin typeface="Arial" panose="020B0604020202020204" pitchFamily="34" charset="0"/>
                <a:cs typeface="Arial" panose="020B0604020202020204" pitchFamily="34" charset="0"/>
              </a:rPr>
              <a:t> von Kenntnissen, Fähigkeiten und Fertigkeiten in den Vordergrund stellen.</a:t>
            </a:r>
          </a:p>
          <a:p>
            <a:pPr marL="0" lvl="1"/>
            <a:endParaRPr lang="de-CH" sz="1050" dirty="0" smtClean="0">
              <a:latin typeface="Arial" panose="020B0604020202020204" pitchFamily="34" charset="0"/>
              <a:cs typeface="Arial" panose="020B0604020202020204" pitchFamily="34" charset="0"/>
            </a:endParaRPr>
          </a:p>
          <a:p>
            <a:pPr marL="0" lvl="1"/>
            <a:r>
              <a:rPr lang="de-DE" sz="1050" dirty="0" smtClean="0">
                <a:latin typeface="Arial" panose="020B0604020202020204" pitchFamily="34" charset="0"/>
                <a:cs typeface="Arial" panose="020B0604020202020204" pitchFamily="34" charset="0"/>
              </a:rPr>
              <a:t>Kompetenzorientierung signalisiert, </a:t>
            </a:r>
            <a:r>
              <a:rPr lang="de-DE" sz="1050" dirty="0">
                <a:latin typeface="Arial" panose="020B0604020202020204" pitchFamily="34" charset="0"/>
                <a:cs typeface="Arial" panose="020B0604020202020204" pitchFamily="34" charset="0"/>
              </a:rPr>
              <a:t>dass der Lehrplan nicht erfüllt ist, wenn der </a:t>
            </a:r>
            <a:r>
              <a:rPr lang="de-DE" sz="1050" dirty="0" smtClean="0">
                <a:latin typeface="Arial" panose="020B0604020202020204" pitchFamily="34" charset="0"/>
                <a:cs typeface="Arial" panose="020B0604020202020204" pitchFamily="34" charset="0"/>
              </a:rPr>
              <a:t>im Lehrplan aufgelistete </a:t>
            </a:r>
            <a:r>
              <a:rPr lang="de-DE" sz="1050" dirty="0">
                <a:latin typeface="Arial" panose="020B0604020202020204" pitchFamily="34" charset="0"/>
                <a:cs typeface="Arial" panose="020B0604020202020204" pitchFamily="34" charset="0"/>
              </a:rPr>
              <a:t>Stoff behandelt </a:t>
            </a:r>
            <a:r>
              <a:rPr lang="de-DE" sz="1050" dirty="0" smtClean="0">
                <a:latin typeface="Arial" panose="020B0604020202020204" pitchFamily="34" charset="0"/>
                <a:cs typeface="Arial" panose="020B0604020202020204" pitchFamily="34" charset="0"/>
              </a:rPr>
              <a:t>wurde.</a:t>
            </a:r>
            <a:r>
              <a:rPr lang="de-DE" sz="1050" baseline="0" dirty="0" smtClean="0">
                <a:latin typeface="Arial" panose="020B0604020202020204" pitchFamily="34" charset="0"/>
                <a:cs typeface="Arial" panose="020B0604020202020204" pitchFamily="34" charset="0"/>
              </a:rPr>
              <a:t> Erfüllt ist der Lehrplan erst dann, </a:t>
            </a:r>
            <a:r>
              <a:rPr lang="de-DE" sz="1050" dirty="0" smtClean="0">
                <a:latin typeface="Arial" panose="020B0604020202020204" pitchFamily="34" charset="0"/>
                <a:cs typeface="Arial" panose="020B0604020202020204" pitchFamily="34" charset="0"/>
              </a:rPr>
              <a:t>wenn </a:t>
            </a:r>
            <a:r>
              <a:rPr lang="de-DE" sz="1050" dirty="0">
                <a:latin typeface="Arial" panose="020B0604020202020204" pitchFamily="34" charset="0"/>
                <a:cs typeface="Arial" panose="020B0604020202020204" pitchFamily="34" charset="0"/>
              </a:rPr>
              <a:t>die Schülerinnen und Schüler in einem umfassenden Sinne kompetent sind. </a:t>
            </a:r>
          </a:p>
          <a:p>
            <a:pPr marL="0" lvl="1"/>
            <a:r>
              <a:rPr lang="de-DE" sz="1050" dirty="0">
                <a:latin typeface="Arial" panose="020B0604020202020204" pitchFamily="34" charset="0"/>
                <a:cs typeface="Arial" panose="020B0604020202020204" pitchFamily="34" charset="0"/>
              </a:rPr>
              <a:t>Das </a:t>
            </a:r>
            <a:r>
              <a:rPr lang="de-DE" sz="1050" dirty="0" err="1" smtClean="0">
                <a:latin typeface="Arial" panose="020B0604020202020204" pitchFamily="34" charset="0"/>
                <a:cs typeface="Arial" panose="020B0604020202020204" pitchFamily="34" charset="0"/>
              </a:rPr>
              <a:t>heisst</a:t>
            </a:r>
            <a:r>
              <a:rPr lang="de-DE" sz="1050" dirty="0" smtClean="0">
                <a:latin typeface="Arial" panose="020B0604020202020204" pitchFamily="34" charset="0"/>
                <a:cs typeface="Arial" panose="020B0604020202020204" pitchFamily="34" charset="0"/>
              </a:rPr>
              <a:t>,</a:t>
            </a:r>
            <a:r>
              <a:rPr lang="de-DE" sz="1050" baseline="0" dirty="0" smtClean="0">
                <a:latin typeface="Arial" panose="020B0604020202020204" pitchFamily="34" charset="0"/>
                <a:cs typeface="Arial" panose="020B0604020202020204" pitchFamily="34" charset="0"/>
              </a:rPr>
              <a:t> </a:t>
            </a:r>
            <a:r>
              <a:rPr lang="de-DE" sz="1050" dirty="0" smtClean="0">
                <a:latin typeface="Arial" panose="020B0604020202020204" pitchFamily="34" charset="0"/>
                <a:cs typeface="Arial" panose="020B0604020202020204" pitchFamily="34" charset="0"/>
              </a:rPr>
              <a:t>kurz </a:t>
            </a:r>
            <a:r>
              <a:rPr lang="de-DE" sz="1050" dirty="0">
                <a:latin typeface="Arial" panose="020B0604020202020204" pitchFamily="34" charset="0"/>
                <a:cs typeface="Arial" panose="020B0604020202020204" pitchFamily="34" charset="0"/>
              </a:rPr>
              <a:t>gesagt: Die Schülerinnen und Schüler verfügen über das nötige Wissen </a:t>
            </a:r>
            <a:r>
              <a:rPr lang="de-DE" sz="1050" b="1" dirty="0">
                <a:latin typeface="Arial" panose="020B0604020202020204" pitchFamily="34" charset="0"/>
                <a:cs typeface="Arial" panose="020B0604020202020204" pitchFamily="34" charset="0"/>
              </a:rPr>
              <a:t>und</a:t>
            </a:r>
            <a:r>
              <a:rPr lang="de-DE" sz="1050" dirty="0">
                <a:latin typeface="Arial" panose="020B0604020202020204" pitchFamily="34" charset="0"/>
                <a:cs typeface="Arial" panose="020B0604020202020204" pitchFamily="34" charset="0"/>
              </a:rPr>
              <a:t> können dieses </a:t>
            </a:r>
            <a:r>
              <a:rPr lang="de-DE" sz="1050" dirty="0" smtClean="0">
                <a:latin typeface="Arial" panose="020B0604020202020204" pitchFamily="34" charset="0"/>
                <a:cs typeface="Arial" panose="020B0604020202020204" pitchFamily="34" charset="0"/>
              </a:rPr>
              <a:t>anwenden.</a:t>
            </a:r>
            <a:r>
              <a:rPr lang="de-DE" sz="1050" baseline="0" dirty="0" smtClean="0">
                <a:latin typeface="Arial" panose="020B0604020202020204" pitchFamily="34" charset="0"/>
                <a:cs typeface="Arial" panose="020B0604020202020204" pitchFamily="34" charset="0"/>
              </a:rPr>
              <a:t/>
            </a:r>
            <a:br>
              <a:rPr lang="de-DE" sz="1050" baseline="0" dirty="0" smtClean="0">
                <a:latin typeface="Arial" panose="020B0604020202020204" pitchFamily="34" charset="0"/>
                <a:cs typeface="Arial" panose="020B0604020202020204" pitchFamily="34" charset="0"/>
              </a:rPr>
            </a:br>
            <a:r>
              <a:rPr lang="de-DE" sz="1050" baseline="0" dirty="0" smtClean="0">
                <a:latin typeface="Arial" panose="020B0604020202020204" pitchFamily="34" charset="0"/>
                <a:cs typeface="Arial" panose="020B0604020202020204" pitchFamily="34" charset="0"/>
              </a:rPr>
              <a:t>Ein </a:t>
            </a:r>
            <a:r>
              <a:rPr lang="de-DE" sz="1050" b="1" baseline="0" dirty="0" smtClean="0">
                <a:latin typeface="Arial" panose="020B0604020202020204" pitchFamily="34" charset="0"/>
                <a:cs typeface="Arial" panose="020B0604020202020204" pitchFamily="34" charset="0"/>
              </a:rPr>
              <a:t>Beispiel: </a:t>
            </a:r>
            <a:r>
              <a:rPr lang="de-DE" sz="1050" baseline="0" dirty="0" smtClean="0">
                <a:latin typeface="Arial" panose="020B0604020202020204" pitchFamily="34" charset="0"/>
                <a:cs typeface="Arial" panose="020B0604020202020204" pitchFamily="34" charset="0"/>
              </a:rPr>
              <a:t>Die Schülerinnen und Schüler einer Klasse beherrschen das </a:t>
            </a:r>
            <a:r>
              <a:rPr lang="de-DE" sz="1050" dirty="0" smtClean="0">
                <a:latin typeface="Arial" panose="020B0604020202020204" pitchFamily="34" charset="0"/>
                <a:cs typeface="Arial" panose="020B0604020202020204" pitchFamily="34" charset="0"/>
              </a:rPr>
              <a:t>Basisvokabular in Englisch </a:t>
            </a:r>
            <a:r>
              <a:rPr lang="de-DE" sz="1050" b="1" dirty="0" smtClean="0">
                <a:latin typeface="Arial" panose="020B0604020202020204" pitchFamily="34" charset="0"/>
                <a:cs typeface="Arial" panose="020B0604020202020204" pitchFamily="34" charset="0"/>
              </a:rPr>
              <a:t>und</a:t>
            </a:r>
            <a:r>
              <a:rPr lang="de-DE" sz="1050" dirty="0" smtClean="0">
                <a:latin typeface="Arial" panose="020B0604020202020204" pitchFamily="34" charset="0"/>
                <a:cs typeface="Arial" panose="020B0604020202020204" pitchFamily="34" charset="0"/>
              </a:rPr>
              <a:t> sind in der Lage,</a:t>
            </a:r>
            <a:r>
              <a:rPr lang="de-DE" sz="1050" baseline="0" dirty="0" smtClean="0">
                <a:latin typeface="Arial" panose="020B0604020202020204" pitchFamily="34" charset="0"/>
                <a:cs typeface="Arial" panose="020B0604020202020204" pitchFamily="34" charset="0"/>
              </a:rPr>
              <a:t> damit </a:t>
            </a:r>
            <a:r>
              <a:rPr lang="de-DE" sz="1050" dirty="0" smtClean="0">
                <a:latin typeface="Arial" panose="020B0604020202020204" pitchFamily="34" charset="0"/>
                <a:cs typeface="Arial" panose="020B0604020202020204" pitchFamily="34" charset="0"/>
              </a:rPr>
              <a:t>einem </a:t>
            </a:r>
            <a:r>
              <a:rPr lang="de-DE" sz="1050" dirty="0">
                <a:latin typeface="Arial" panose="020B0604020202020204" pitchFamily="34" charset="0"/>
                <a:cs typeface="Arial" panose="020B0604020202020204" pitchFamily="34" charset="0"/>
              </a:rPr>
              <a:t>Fremden auf Englisch eine Auskunft </a:t>
            </a:r>
            <a:r>
              <a:rPr lang="de-DE" sz="1050" dirty="0" smtClean="0">
                <a:latin typeface="Arial" panose="020B0604020202020204" pitchFamily="34" charset="0"/>
                <a:cs typeface="Arial" panose="020B0604020202020204" pitchFamily="34" charset="0"/>
              </a:rPr>
              <a:t>erteilen.</a:t>
            </a:r>
          </a:p>
          <a:p>
            <a:pPr marL="0" lvl="1"/>
            <a:r>
              <a:rPr lang="de-DE" sz="1050" dirty="0" smtClean="0">
                <a:latin typeface="Arial" panose="020B0604020202020204" pitchFamily="34" charset="0"/>
                <a:cs typeface="Arial" panose="020B0604020202020204" pitchFamily="34" charset="0"/>
              </a:rPr>
              <a:t>Ein</a:t>
            </a:r>
            <a:r>
              <a:rPr lang="de-DE" sz="1050" baseline="0" dirty="0" smtClean="0">
                <a:latin typeface="Arial" panose="020B0604020202020204" pitchFamily="34" charset="0"/>
                <a:cs typeface="Arial" panose="020B0604020202020204" pitchFamily="34" charset="0"/>
              </a:rPr>
              <a:t> zweites </a:t>
            </a:r>
            <a:r>
              <a:rPr lang="de-DE" sz="1050" b="1" baseline="0" dirty="0" smtClean="0">
                <a:latin typeface="Arial" panose="020B0604020202020204" pitchFamily="34" charset="0"/>
                <a:cs typeface="Arial" panose="020B0604020202020204" pitchFamily="34" charset="0"/>
              </a:rPr>
              <a:t>Beispiel</a:t>
            </a:r>
            <a:r>
              <a:rPr lang="de-DE" sz="1050" baseline="0" dirty="0" smtClean="0">
                <a:latin typeface="Arial" panose="020B0604020202020204" pitchFamily="34" charset="0"/>
                <a:cs typeface="Arial" panose="020B0604020202020204" pitchFamily="34" charset="0"/>
              </a:rPr>
              <a:t>: Die Schülerinnen und Schüler einer Klasse wissen, was ein </a:t>
            </a:r>
            <a:r>
              <a:rPr lang="de-DE" sz="1050" dirty="0" err="1" smtClean="0">
                <a:latin typeface="Arial" panose="020B0604020202020204" pitchFamily="34" charset="0"/>
                <a:cs typeface="Arial" panose="020B0604020202020204" pitchFamily="34" charset="0"/>
              </a:rPr>
              <a:t>Kartenmassstab</a:t>
            </a:r>
            <a:r>
              <a:rPr lang="de-DE" sz="1050" dirty="0" smtClean="0">
                <a:latin typeface="Arial" panose="020B0604020202020204" pitchFamily="34" charset="0"/>
                <a:cs typeface="Arial" panose="020B0604020202020204" pitchFamily="34" charset="0"/>
              </a:rPr>
              <a:t> 1:25000 ist; </a:t>
            </a:r>
            <a:r>
              <a:rPr lang="de-DE" sz="1050" baseline="0" dirty="0" smtClean="0">
                <a:latin typeface="Arial" panose="020B0604020202020204" pitchFamily="34" charset="0"/>
                <a:cs typeface="Arial" panose="020B0604020202020204" pitchFamily="34" charset="0"/>
              </a:rPr>
              <a:t>sie wissen auch wie man eine Landkarte lesen muss; </a:t>
            </a:r>
            <a:r>
              <a:rPr lang="de-DE" sz="1050" b="1" baseline="0" dirty="0" smtClean="0">
                <a:latin typeface="Arial" panose="020B0604020202020204" pitchFamily="34" charset="0"/>
                <a:cs typeface="Arial" panose="020B0604020202020204" pitchFamily="34" charset="0"/>
              </a:rPr>
              <a:t>und</a:t>
            </a:r>
            <a:r>
              <a:rPr lang="de-DE" sz="1050" baseline="0" dirty="0" smtClean="0">
                <a:latin typeface="Arial" panose="020B0604020202020204" pitchFamily="34" charset="0"/>
                <a:cs typeface="Arial" panose="020B0604020202020204" pitchFamily="34" charset="0"/>
              </a:rPr>
              <a:t> sie können einen </a:t>
            </a:r>
            <a:r>
              <a:rPr lang="de-DE" sz="1050" dirty="0" smtClean="0">
                <a:latin typeface="Arial" panose="020B0604020202020204" pitchFamily="34" charset="0"/>
                <a:cs typeface="Arial" panose="020B0604020202020204" pitchFamily="34" charset="0"/>
              </a:rPr>
              <a:t>Weg </a:t>
            </a:r>
            <a:r>
              <a:rPr lang="de-DE" sz="1050" dirty="0">
                <a:latin typeface="Arial" panose="020B0604020202020204" pitchFamily="34" charset="0"/>
                <a:cs typeface="Arial" panose="020B0604020202020204" pitchFamily="34" charset="0"/>
              </a:rPr>
              <a:t>nach der Karte </a:t>
            </a:r>
            <a:r>
              <a:rPr lang="de-DE" sz="1050" dirty="0" smtClean="0">
                <a:latin typeface="Arial" panose="020B0604020202020204" pitchFamily="34" charset="0"/>
                <a:cs typeface="Arial" panose="020B0604020202020204" pitchFamily="34" charset="0"/>
              </a:rPr>
              <a:t>ablaufen.</a:t>
            </a:r>
          </a:p>
          <a:p>
            <a:r>
              <a:rPr lang="de-DE" sz="1050" dirty="0" smtClean="0">
                <a:latin typeface="Arial" panose="020B0604020202020204" pitchFamily="34" charset="0"/>
                <a:cs typeface="Arial" panose="020B0604020202020204" pitchFamily="34" charset="0"/>
              </a:rPr>
              <a:t>Ein drittes Beispiel:</a:t>
            </a:r>
            <a:r>
              <a:rPr lang="de-DE" sz="1050" baseline="0" dirty="0" smtClean="0">
                <a:latin typeface="Arial" panose="020B0604020202020204" pitchFamily="34" charset="0"/>
                <a:cs typeface="Arial" panose="020B0604020202020204" pitchFamily="34" charset="0"/>
              </a:rPr>
              <a:t> Ein Jugendlicher hat in der Schule die Französische Revolution durchgenommen. </a:t>
            </a:r>
            <a:r>
              <a:rPr lang="de-DE" sz="1050" b="0" i="0" u="none" strike="noStrike" kern="1200" baseline="0" dirty="0" smtClean="0">
                <a:solidFill>
                  <a:schemeClr val="tx1"/>
                </a:solidFill>
                <a:latin typeface="Arial" panose="020B0604020202020204" pitchFamily="34" charset="0"/>
                <a:ea typeface="+mn-ea"/>
                <a:cs typeface="Arial" panose="020B0604020202020204" pitchFamily="34" charset="0"/>
              </a:rPr>
              <a:t>Später wird der Arabische </a:t>
            </a:r>
            <a:r>
              <a:rPr lang="de-DE" sz="1050" b="0" i="0" u="none" strike="noStrike" kern="1200" baseline="0" dirty="0" err="1" smtClean="0">
                <a:solidFill>
                  <a:schemeClr val="tx1"/>
                </a:solidFill>
                <a:latin typeface="Arial" panose="020B0604020202020204" pitchFamily="34" charset="0"/>
                <a:ea typeface="+mn-ea"/>
                <a:cs typeface="Arial" panose="020B0604020202020204" pitchFamily="34" charset="0"/>
              </a:rPr>
              <a:t>Frühling</a:t>
            </a:r>
            <a:r>
              <a:rPr lang="de-DE" sz="1050" b="0" i="0" u="none" strike="noStrike" kern="1200" baseline="0" dirty="0" smtClean="0">
                <a:solidFill>
                  <a:schemeClr val="tx1"/>
                </a:solidFill>
                <a:latin typeface="Arial" panose="020B0604020202020204" pitchFamily="34" charset="0"/>
                <a:ea typeface="+mn-ea"/>
                <a:cs typeface="Arial" panose="020B0604020202020204" pitchFamily="34" charset="0"/>
              </a:rPr>
              <a:t> im Unterricht behandelt. Nun kann der </a:t>
            </a:r>
            <a:r>
              <a:rPr lang="de-DE" sz="1050" b="0" i="0" u="none" strike="noStrike" kern="1200" baseline="0" dirty="0" err="1" smtClean="0">
                <a:solidFill>
                  <a:schemeClr val="tx1"/>
                </a:solidFill>
                <a:latin typeface="Arial" panose="020B0604020202020204" pitchFamily="34" charset="0"/>
                <a:ea typeface="+mn-ea"/>
                <a:cs typeface="Arial" panose="020B0604020202020204" pitchFamily="34" charset="0"/>
              </a:rPr>
              <a:t>Schüler</a:t>
            </a:r>
            <a:r>
              <a:rPr lang="de-DE" sz="1050" b="0" i="0" u="none" strike="noStrike" kern="1200" baseline="0" dirty="0" smtClean="0">
                <a:solidFill>
                  <a:schemeClr val="tx1"/>
                </a:solidFill>
                <a:latin typeface="Arial" panose="020B0604020202020204" pitchFamily="34" charset="0"/>
                <a:ea typeface="+mn-ea"/>
                <a:cs typeface="Arial" panose="020B0604020202020204" pitchFamily="34" charset="0"/>
              </a:rPr>
              <a:t> Parallelen ziehen zwischen diesen beiden Ereignissen.</a:t>
            </a:r>
          </a:p>
          <a:p>
            <a:endParaRPr lang="de-DE" sz="1050" dirty="0" smtClean="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CH" sz="1050" dirty="0" smtClean="0">
                <a:latin typeface="Arial" panose="020B0604020202020204" pitchFamily="34" charset="0"/>
                <a:cs typeface="Arial" panose="020B0604020202020204" pitchFamily="34" charset="0"/>
              </a:rPr>
              <a:t>Diese Orientierung an Kompetenzen erfindet die Schule überhaupt nicht neu.</a:t>
            </a:r>
            <a:r>
              <a:rPr lang="de-CH" sz="1050" baseline="0" dirty="0" smtClean="0">
                <a:latin typeface="Arial" panose="020B0604020202020204" pitchFamily="34" charset="0"/>
                <a:cs typeface="Arial" panose="020B0604020202020204" pitchFamily="34" charset="0"/>
              </a:rPr>
              <a:t> Im Gegenteil, da</a:t>
            </a:r>
            <a:r>
              <a:rPr lang="de-CH" sz="1050" dirty="0" smtClean="0">
                <a:latin typeface="Arial" panose="020B0604020202020204" pitchFamily="34" charset="0"/>
                <a:cs typeface="Arial" panose="020B0604020202020204" pitchFamily="34" charset="0"/>
              </a:rPr>
              <a:t>hinter steht ein Lern- und Unterrichtsverständnis, das in der Aus- und Weiterbildung der Lehrpersonen seit längerem vermittelt wird und das auch neueren Lehrmitteln zugrunde liegt. Auch</a:t>
            </a:r>
            <a:r>
              <a:rPr lang="de-CH" sz="1050" baseline="0" dirty="0" smtClean="0">
                <a:latin typeface="Arial" panose="020B0604020202020204" pitchFamily="34" charset="0"/>
                <a:cs typeface="Arial" panose="020B0604020202020204" pitchFamily="34" charset="0"/>
              </a:rPr>
              <a:t> in der </a:t>
            </a:r>
            <a:r>
              <a:rPr lang="de-CH" sz="1050" dirty="0" smtClean="0">
                <a:latin typeface="Arial" panose="020B0604020202020204" pitchFamily="34" charset="0"/>
                <a:cs typeface="Arial" panose="020B0604020202020204" pitchFamily="34" charset="0"/>
              </a:rPr>
              <a:t>beruflichen Ausbildung</a:t>
            </a:r>
            <a:r>
              <a:rPr lang="de-CH" sz="1050" baseline="0" dirty="0" smtClean="0">
                <a:latin typeface="Arial" panose="020B0604020202020204" pitchFamily="34" charset="0"/>
                <a:cs typeface="Arial" panose="020B0604020202020204" pitchFamily="34" charset="0"/>
              </a:rPr>
              <a:t> </a:t>
            </a:r>
            <a:r>
              <a:rPr lang="de-CH" sz="1050" dirty="0" smtClean="0">
                <a:latin typeface="Arial" panose="020B0604020202020204" pitchFamily="34" charset="0"/>
                <a:cs typeface="Arial" panose="020B0604020202020204" pitchFamily="34" charset="0"/>
              </a:rPr>
              <a:t>orientieren sich die neueren Verordnungen und Bildungspläne an Kompetenzen; dieses Konzept ist dort breit akzeptiert und hat sich bewährt. Und der Kindergarten-Lehrplan ist schon heute kompetenzorientiert. </a:t>
            </a:r>
            <a:endParaRPr lang="de-DE" sz="1050" dirty="0" smtClean="0">
              <a:latin typeface="Arial" panose="020B0604020202020204" pitchFamily="34" charset="0"/>
              <a:cs typeface="Arial" panose="020B0604020202020204" pitchFamily="34" charset="0"/>
            </a:endParaRPr>
          </a:p>
          <a:p>
            <a:pPr marL="0" lvl="1" indent="0">
              <a:buFontTx/>
              <a:buNone/>
              <a:defRPr/>
            </a:pPr>
            <a:endParaRPr lang="de-CH" sz="1050" dirty="0" smtClean="0">
              <a:latin typeface="Arial" panose="020B0604020202020204" pitchFamily="34" charset="0"/>
              <a:cs typeface="Arial" panose="020B0604020202020204" pitchFamily="34" charset="0"/>
            </a:endParaRPr>
          </a:p>
          <a:p>
            <a:pPr marL="0" marR="0" lvl="1" indent="0" fontAlgn="base">
              <a:lnSpc>
                <a:spcPct val="100000"/>
              </a:lnSpc>
              <a:spcBef>
                <a:spcPct val="30000"/>
              </a:spcBef>
              <a:spcAft>
                <a:spcPct val="0"/>
              </a:spcAft>
              <a:buClrTx/>
              <a:buSzTx/>
              <a:buFontTx/>
              <a:buNone/>
              <a:tabLst/>
              <a:defRPr/>
            </a:pPr>
            <a:r>
              <a:rPr lang="de-CH" sz="1050" dirty="0" smtClean="0">
                <a:latin typeface="Arial" panose="020B0604020202020204" pitchFamily="34" charset="0"/>
                <a:cs typeface="Arial" panose="020B0604020202020204" pitchFamily="34" charset="0"/>
              </a:rPr>
              <a:t>Erwähnenswert</a:t>
            </a:r>
            <a:r>
              <a:rPr lang="de-CH" sz="1050" baseline="0" dirty="0" smtClean="0">
                <a:latin typeface="Arial" panose="020B0604020202020204" pitchFamily="34" charset="0"/>
                <a:cs typeface="Arial" panose="020B0604020202020204" pitchFamily="34" charset="0"/>
              </a:rPr>
              <a:t> ist schliesslich auch die Tatsache, dass die </a:t>
            </a:r>
            <a:r>
              <a:rPr lang="de-CH" sz="1050" dirty="0" smtClean="0">
                <a:latin typeface="Arial" panose="020B0604020202020204" pitchFamily="34" charset="0"/>
                <a:cs typeface="Arial" panose="020B0604020202020204" pitchFamily="34" charset="0"/>
              </a:rPr>
              <a:t>Methodenfreiheit gewahrt bleibt. Verbindlich vorgegeben sind nur die Ziele. </a:t>
            </a:r>
            <a:r>
              <a:rPr lang="de-CH" sz="1050" b="1" dirty="0" smtClean="0">
                <a:latin typeface="Arial" panose="020B0604020202020204" pitchFamily="34" charset="0"/>
                <a:cs typeface="Arial" panose="020B0604020202020204" pitchFamily="34" charset="0"/>
              </a:rPr>
              <a:t>Auf welchem Weg </a:t>
            </a:r>
            <a:r>
              <a:rPr lang="de-CH" sz="1050" baseline="0" dirty="0" smtClean="0">
                <a:latin typeface="Arial" panose="020B0604020202020204" pitchFamily="34" charset="0"/>
                <a:cs typeface="Arial" panose="020B0604020202020204" pitchFamily="34" charset="0"/>
              </a:rPr>
              <a:t>die einzelne Lehrperson diese Ziele im Einzelnen erreichen will, ist ihr überlassen.</a:t>
            </a:r>
          </a:p>
          <a:p>
            <a:pPr marL="0" marR="0" lvl="1" indent="0" fontAlgn="base">
              <a:lnSpc>
                <a:spcPct val="100000"/>
              </a:lnSpc>
              <a:spcBef>
                <a:spcPct val="30000"/>
              </a:spcBef>
              <a:spcAft>
                <a:spcPct val="0"/>
              </a:spcAft>
              <a:buClrTx/>
              <a:buSzTx/>
              <a:buFontTx/>
              <a:buNone/>
              <a:tabLst/>
              <a:defRPr/>
            </a:pPr>
            <a:r>
              <a:rPr lang="de-CH" baseline="0" dirty="0" smtClean="0"/>
              <a:t> </a:t>
            </a:r>
            <a:endParaRPr lang="de-CH" dirty="0" smtClean="0"/>
          </a:p>
          <a:p>
            <a:pPr marL="0" lvl="1"/>
            <a:endParaRPr lang="de-DE" dirty="0" smtClean="0"/>
          </a:p>
          <a:p>
            <a:pPr marL="0" lvl="1"/>
            <a:endParaRPr lang="de-DE" dirty="0" smtClean="0"/>
          </a:p>
          <a:p>
            <a:pPr marL="0" lvl="1"/>
            <a:endParaRPr lang="de-DE" dirty="0" smtClean="0"/>
          </a:p>
          <a:p>
            <a:pPr marL="0" lvl="1"/>
            <a:endParaRPr lang="de-DE" dirty="0"/>
          </a:p>
          <a:p>
            <a:pPr marL="0" lvl="1"/>
            <a:endParaRPr lang="de-CH" dirty="0"/>
          </a:p>
          <a:p>
            <a:endParaRPr lang="de-CH" dirty="0"/>
          </a:p>
        </p:txBody>
      </p:sp>
      <p:sp>
        <p:nvSpPr>
          <p:cNvPr id="4" name="Foliennummernplatzhalter 3"/>
          <p:cNvSpPr>
            <a:spLocks noGrp="1"/>
          </p:cNvSpPr>
          <p:nvPr>
            <p:ph type="sldNum" sz="quarter" idx="10"/>
          </p:nvPr>
        </p:nvSpPr>
        <p:spPr/>
        <p:txBody>
          <a:bodyPr/>
          <a:lstStyle/>
          <a:p>
            <a:fld id="{C30A66F4-8C04-4876-A73B-57C6BFF4AD75}" type="slidenum">
              <a:rPr lang="de-CH" smtClean="0"/>
              <a:pPr/>
              <a:t>10</a:t>
            </a:fld>
            <a:endParaRPr lang="de-CH"/>
          </a:p>
        </p:txBody>
      </p:sp>
    </p:spTree>
    <p:extLst>
      <p:ext uri="{BB962C8B-B14F-4D97-AF65-F5344CB8AC3E}">
        <p14:creationId xmlns:p14="http://schemas.microsoft.com/office/powerpoint/2010/main" val="3291302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lvl="1">
              <a:defRPr/>
            </a:pPr>
            <a:r>
              <a:rPr lang="de-CH" sz="1050" dirty="0">
                <a:latin typeface="Arial" panose="020B0604020202020204" pitchFamily="34" charset="0"/>
                <a:cs typeface="Arial" panose="020B0604020202020204" pitchFamily="34" charset="0"/>
              </a:rPr>
              <a:t>Der Lehrplan 21 umfasst insgesamt elf Schuljahre: zwei Jahre Kindergarten, sechs Jahre Primarschule sowie drei Jahre Sekundarstufe I. </a:t>
            </a:r>
          </a:p>
          <a:p>
            <a:pPr marL="0" marR="0" lvl="1" indent="0" fontAlgn="base">
              <a:lnSpc>
                <a:spcPct val="100000"/>
              </a:lnSpc>
              <a:spcBef>
                <a:spcPct val="30000"/>
              </a:spcBef>
              <a:spcAft>
                <a:spcPct val="0"/>
              </a:spcAft>
              <a:buClrTx/>
              <a:buSzTx/>
              <a:buFontTx/>
              <a:buNone/>
              <a:tabLst/>
              <a:defRPr/>
            </a:pPr>
            <a:r>
              <a:rPr lang="de-CH" sz="1050" dirty="0">
                <a:latin typeface="Arial" panose="020B0604020202020204" pitchFamily="34" charset="0"/>
                <a:cs typeface="Arial" panose="020B0604020202020204" pitchFamily="34" charset="0"/>
              </a:rPr>
              <a:t>Er unterteilt diese elf Jahre in drei Zyklen. Der erste Zyklus umfasst die beiden Kindergartenjahre sowie die 1. und 2. Klasse der zweite Zyklus die heutige 3. bis 6. Klasse und der 3. Zyklus die 7. bis 9. Klasse</a:t>
            </a:r>
            <a:r>
              <a:rPr lang="de-CH" sz="1050" dirty="0" smtClean="0">
                <a:latin typeface="Arial" panose="020B0604020202020204" pitchFamily="34" charset="0"/>
                <a:cs typeface="Arial" panose="020B0604020202020204" pitchFamily="34" charset="0"/>
              </a:rPr>
              <a:t>.</a:t>
            </a:r>
          </a:p>
          <a:p>
            <a:pPr marL="0" marR="0" lvl="1" indent="0" fontAlgn="base">
              <a:lnSpc>
                <a:spcPct val="100000"/>
              </a:lnSpc>
              <a:spcBef>
                <a:spcPct val="30000"/>
              </a:spcBef>
              <a:spcAft>
                <a:spcPct val="0"/>
              </a:spcAft>
              <a:buClrTx/>
              <a:buSzTx/>
              <a:buFontTx/>
              <a:buNone/>
              <a:tabLst/>
              <a:defRPr/>
            </a:pPr>
            <a:endParaRPr lang="de-CH" sz="1050" dirty="0" smtClean="0">
              <a:latin typeface="Arial" panose="020B0604020202020204" pitchFamily="34" charset="0"/>
              <a:cs typeface="Arial" panose="020B0604020202020204" pitchFamily="34" charset="0"/>
              <a:sym typeface="Wingdings" pitchFamily="2" charset="2"/>
            </a:endParaRPr>
          </a:p>
          <a:p>
            <a:pPr marL="0" marR="0" lvl="1" indent="0" fontAlgn="base">
              <a:lnSpc>
                <a:spcPct val="100000"/>
              </a:lnSpc>
              <a:spcBef>
                <a:spcPct val="30000"/>
              </a:spcBef>
              <a:spcAft>
                <a:spcPct val="0"/>
              </a:spcAft>
              <a:buClrTx/>
              <a:buSzTx/>
              <a:buFontTx/>
              <a:buNone/>
              <a:tabLst/>
              <a:defRPr/>
            </a:pPr>
            <a:r>
              <a:rPr lang="de-CH" sz="1050" dirty="0" smtClean="0">
                <a:latin typeface="Arial" panose="020B0604020202020204" pitchFamily="34" charset="0"/>
                <a:cs typeface="Arial" panose="020B0604020202020204" pitchFamily="34" charset="0"/>
                <a:sym typeface="Wingdings" pitchFamily="2" charset="2"/>
              </a:rPr>
              <a:t>Diese Einteilung in 3 Zyklen hat den Vorteil, dass der Lehrplan 21 in den verschiedenen Schulstrukturen der Kantone einsetzbar ist. </a:t>
            </a:r>
          </a:p>
          <a:p>
            <a:pPr marL="0" marR="0" lvl="1" indent="0" fontAlgn="base">
              <a:lnSpc>
                <a:spcPct val="100000"/>
              </a:lnSpc>
              <a:spcBef>
                <a:spcPct val="30000"/>
              </a:spcBef>
              <a:spcAft>
                <a:spcPct val="0"/>
              </a:spcAft>
              <a:buClrTx/>
              <a:buSzTx/>
              <a:buFontTx/>
              <a:buNone/>
              <a:tabLst/>
              <a:defRPr/>
            </a:pPr>
            <a:endParaRPr lang="de-CH" sz="1050" dirty="0" smtClean="0">
              <a:latin typeface="Arial" panose="020B0604020202020204" pitchFamily="34" charset="0"/>
              <a:cs typeface="Arial" panose="020B0604020202020204" pitchFamily="34" charset="0"/>
              <a:sym typeface="Wingdings" pitchFamily="2" charset="2"/>
            </a:endParaRPr>
          </a:p>
          <a:p>
            <a:pPr marL="0" marR="0" lvl="1" indent="0" fontAlgn="base">
              <a:lnSpc>
                <a:spcPct val="100000"/>
              </a:lnSpc>
              <a:spcBef>
                <a:spcPct val="30000"/>
              </a:spcBef>
              <a:spcAft>
                <a:spcPct val="0"/>
              </a:spcAft>
              <a:buClrTx/>
              <a:buSzTx/>
              <a:buFontTx/>
              <a:buNone/>
              <a:tabLst/>
              <a:defRPr/>
            </a:pPr>
            <a:r>
              <a:rPr lang="de-CH" sz="1050" dirty="0" smtClean="0">
                <a:latin typeface="Arial" panose="020B0604020202020204" pitchFamily="34" charset="0"/>
                <a:cs typeface="Arial" panose="020B0604020202020204" pitchFamily="34" charset="0"/>
                <a:sym typeface="Wingdings" pitchFamily="2" charset="2"/>
              </a:rPr>
              <a:t>Mit der Einteilung</a:t>
            </a:r>
            <a:r>
              <a:rPr lang="de-CH" sz="1050" baseline="0" dirty="0" smtClean="0">
                <a:latin typeface="Arial" panose="020B0604020202020204" pitchFamily="34" charset="0"/>
                <a:cs typeface="Arial" panose="020B0604020202020204" pitchFamily="34" charset="0"/>
                <a:sym typeface="Wingdings" pitchFamily="2" charset="2"/>
              </a:rPr>
              <a:t> in diese 3 Zyklen sind auch die sogenannten </a:t>
            </a:r>
            <a:r>
              <a:rPr lang="de-CH" sz="1050" dirty="0" smtClean="0">
                <a:latin typeface="Arial" panose="020B0604020202020204" pitchFamily="34" charset="0"/>
                <a:cs typeface="Arial" panose="020B0604020202020204" pitchFamily="34" charset="0"/>
                <a:sym typeface="Wingdings" pitchFamily="2" charset="2"/>
              </a:rPr>
              <a:t>Grundkompetenzen berücksichtigt. Grundkompetenzen</a:t>
            </a:r>
            <a:r>
              <a:rPr lang="de-CH" sz="1050" baseline="0" dirty="0" smtClean="0">
                <a:latin typeface="Arial" panose="020B0604020202020204" pitchFamily="34" charset="0"/>
                <a:cs typeface="Arial" panose="020B0604020202020204" pitchFamily="34" charset="0"/>
                <a:sym typeface="Wingdings" pitchFamily="2" charset="2"/>
              </a:rPr>
              <a:t> </a:t>
            </a:r>
            <a:r>
              <a:rPr lang="de-CH" sz="1050" dirty="0" smtClean="0">
                <a:latin typeface="Arial" panose="020B0604020202020204" pitchFamily="34" charset="0"/>
                <a:cs typeface="Arial" panose="020B0604020202020204" pitchFamily="34" charset="0"/>
                <a:sym typeface="Wingdings" pitchFamily="2" charset="2"/>
              </a:rPr>
              <a:t>sind nationale Bildungsstandards für die obligatorische Schule, auf die sich </a:t>
            </a:r>
            <a:r>
              <a:rPr lang="de-CH" sz="1050" baseline="0" dirty="0" smtClean="0">
                <a:latin typeface="Arial" panose="020B0604020202020204" pitchFamily="34" charset="0"/>
                <a:cs typeface="Arial" panose="020B0604020202020204" pitchFamily="34" charset="0"/>
                <a:sym typeface="Wingdings" pitchFamily="2" charset="2"/>
              </a:rPr>
              <a:t>die Erziehungsdirektionen aller Kantone schon im Jahr 2011 geeinigt haben. </a:t>
            </a:r>
            <a:r>
              <a:rPr lang="de-DE" sz="1050" dirty="0" smtClean="0">
                <a:latin typeface="Arial" panose="020B0604020202020204" pitchFamily="34" charset="0"/>
                <a:cs typeface="Arial" panose="020B0604020202020204" pitchFamily="34" charset="0"/>
              </a:rPr>
              <a:t>Diese</a:t>
            </a:r>
            <a:r>
              <a:rPr lang="de-DE" sz="1050" baseline="0" dirty="0" smtClean="0">
                <a:latin typeface="Arial" panose="020B0604020202020204" pitchFamily="34" charset="0"/>
                <a:cs typeface="Arial" panose="020B0604020202020204" pitchFamily="34" charset="0"/>
              </a:rPr>
              <a:t> Standards </a:t>
            </a:r>
            <a:r>
              <a:rPr lang="de-DE" sz="1050" dirty="0" smtClean="0">
                <a:latin typeface="Arial" panose="020B0604020202020204" pitchFamily="34" charset="0"/>
                <a:cs typeface="Arial" panose="020B0604020202020204" pitchFamily="34" charset="0"/>
              </a:rPr>
              <a:t>beschreiben, welche Grundkompetenzen die Schülerinnen und Schüler in Schulsprache, Fremdsprachen, Mathematik und Naturwissenschaften bis am Ende der 2., 6. und 9. Klasse mindestens</a:t>
            </a:r>
            <a:r>
              <a:rPr lang="de-DE" sz="1050" baseline="0" dirty="0" smtClean="0">
                <a:latin typeface="Arial" panose="020B0604020202020204" pitchFamily="34" charset="0"/>
                <a:cs typeface="Arial" panose="020B0604020202020204" pitchFamily="34" charset="0"/>
              </a:rPr>
              <a:t> </a:t>
            </a:r>
            <a:r>
              <a:rPr lang="de-DE" sz="1050" dirty="0" smtClean="0">
                <a:latin typeface="Arial" panose="020B0604020202020204" pitchFamily="34" charset="0"/>
                <a:cs typeface="Arial" panose="020B0604020202020204" pitchFamily="34" charset="0"/>
              </a:rPr>
              <a:t>erwerben sollen. Anders gesagt: Der Lehrplan 21 nimmt</a:t>
            </a:r>
            <a:r>
              <a:rPr lang="de-DE" sz="1050" baseline="0" dirty="0" smtClean="0">
                <a:latin typeface="Arial" panose="020B0604020202020204" pitchFamily="34" charset="0"/>
                <a:cs typeface="Arial" panose="020B0604020202020204" pitchFamily="34" charset="0"/>
              </a:rPr>
              <a:t> bereits vorhandene Elemente der Harmonisierung auf und bettet sie ins </a:t>
            </a:r>
            <a:r>
              <a:rPr lang="de-DE" sz="1050" baseline="0" dirty="0" err="1" smtClean="0">
                <a:latin typeface="Arial" panose="020B0604020202020204" pitchFamily="34" charset="0"/>
                <a:cs typeface="Arial" panose="020B0604020202020204" pitchFamily="34" charset="0"/>
              </a:rPr>
              <a:t>grosse</a:t>
            </a:r>
            <a:r>
              <a:rPr lang="de-DE" sz="1050" baseline="0" dirty="0" smtClean="0">
                <a:latin typeface="Arial" panose="020B0604020202020204" pitchFamily="34" charset="0"/>
                <a:cs typeface="Arial" panose="020B0604020202020204" pitchFamily="34" charset="0"/>
              </a:rPr>
              <a:t> Ganze ein.</a:t>
            </a:r>
            <a:endParaRPr lang="de-CH" sz="1050" dirty="0">
              <a:latin typeface="Arial" panose="020B0604020202020204" pitchFamily="34" charset="0"/>
              <a:cs typeface="Arial" panose="020B0604020202020204" pitchFamily="34" charset="0"/>
              <a:sym typeface="Wingdings" pitchFamily="2" charset="2"/>
            </a:endParaRPr>
          </a:p>
        </p:txBody>
      </p:sp>
      <p:sp>
        <p:nvSpPr>
          <p:cNvPr id="4" name="Foliennummernplatzhalter 3"/>
          <p:cNvSpPr>
            <a:spLocks noGrp="1"/>
          </p:cNvSpPr>
          <p:nvPr>
            <p:ph type="sldNum" sz="quarter" idx="10"/>
          </p:nvPr>
        </p:nvSpPr>
        <p:spPr/>
        <p:txBody>
          <a:bodyPr/>
          <a:lstStyle/>
          <a:p>
            <a:fld id="{C30A66F4-8C04-4876-A73B-57C6BFF4AD75}" type="slidenum">
              <a:rPr lang="de-CH" smtClean="0"/>
              <a:pPr/>
              <a:t>11</a:t>
            </a:fld>
            <a:endParaRPr lang="de-CH"/>
          </a:p>
        </p:txBody>
      </p:sp>
    </p:spTree>
    <p:extLst>
      <p:ext uri="{BB962C8B-B14F-4D97-AF65-F5344CB8AC3E}">
        <p14:creationId xmlns:p14="http://schemas.microsoft.com/office/powerpoint/2010/main" val="108400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Autofit/>
          </a:bodyPr>
          <a:lstStyle/>
          <a:p>
            <a:pPr>
              <a:defRPr/>
            </a:pPr>
            <a:r>
              <a:rPr lang="de-CH" sz="1050" dirty="0" smtClean="0">
                <a:latin typeface="Arial" panose="020B0604020202020204" pitchFamily="34" charset="0"/>
                <a:cs typeface="Arial" panose="020B0604020202020204" pitchFamily="34" charset="0"/>
              </a:rPr>
              <a:t>Bei einem neuen</a:t>
            </a:r>
            <a:r>
              <a:rPr lang="de-CH" sz="1050" baseline="0" dirty="0" smtClean="0">
                <a:latin typeface="Arial" panose="020B0604020202020204" pitchFamily="34" charset="0"/>
                <a:cs typeface="Arial" panose="020B0604020202020204" pitchFamily="34" charset="0"/>
              </a:rPr>
              <a:t> Lehrplan interessiert natürlich die Frage, wie es um die Fächer steht. </a:t>
            </a:r>
            <a:r>
              <a:rPr lang="de-CH" sz="1050" dirty="0" smtClean="0">
                <a:latin typeface="Arial" panose="020B0604020202020204" pitchFamily="34" charset="0"/>
                <a:cs typeface="Arial" panose="020B0604020202020204" pitchFamily="34" charset="0"/>
              </a:rPr>
              <a:t>Einen Überblick zu</a:t>
            </a:r>
            <a:r>
              <a:rPr lang="de-CH" sz="1050" baseline="0" dirty="0" smtClean="0">
                <a:latin typeface="Arial" panose="020B0604020202020204" pitchFamily="34" charset="0"/>
                <a:cs typeface="Arial" panose="020B0604020202020204" pitchFamily="34" charset="0"/>
              </a:rPr>
              <a:t> dieser Frage gibt Ihnen diese Darstellung. Sie </a:t>
            </a:r>
            <a:r>
              <a:rPr lang="de-CH" sz="1050" dirty="0" smtClean="0">
                <a:latin typeface="Arial" panose="020B0604020202020204" pitchFamily="34" charset="0"/>
                <a:cs typeface="Arial" panose="020B0604020202020204" pitchFamily="34" charset="0"/>
              </a:rPr>
              <a:t>sehen hier den </a:t>
            </a:r>
            <a:r>
              <a:rPr lang="de-CH" sz="1050" dirty="0">
                <a:latin typeface="Arial" panose="020B0604020202020204" pitchFamily="34" charset="0"/>
                <a:cs typeface="Arial" panose="020B0604020202020204" pitchFamily="34" charset="0"/>
              </a:rPr>
              <a:t>Aufbau des Lehrplans </a:t>
            </a:r>
            <a:r>
              <a:rPr lang="de-CH" sz="1050" dirty="0" smtClean="0">
                <a:latin typeface="Arial" panose="020B0604020202020204" pitchFamily="34" charset="0"/>
                <a:cs typeface="Arial" panose="020B0604020202020204" pitchFamily="34" charset="0"/>
              </a:rPr>
              <a:t>21</a:t>
            </a:r>
            <a:r>
              <a:rPr lang="de-CH" sz="1050" baseline="0" dirty="0" smtClean="0">
                <a:latin typeface="Arial" panose="020B0604020202020204" pitchFamily="34" charset="0"/>
                <a:cs typeface="Arial" panose="020B0604020202020204" pitchFamily="34" charset="0"/>
              </a:rPr>
              <a:t> mit den wesentlichen Fachbereichen. Sie sehen auch, wie sich die Fachbereiche über die 3 Zyklen verteilen und entwickeln. </a:t>
            </a:r>
          </a:p>
          <a:p>
            <a:pPr>
              <a:defRPr/>
            </a:pPr>
            <a:endParaRPr lang="de-CH" sz="1050" dirty="0">
              <a:latin typeface="Arial" panose="020B0604020202020204" pitchFamily="34" charset="0"/>
              <a:cs typeface="Arial" panose="020B0604020202020204" pitchFamily="34" charset="0"/>
            </a:endParaRPr>
          </a:p>
          <a:p>
            <a:pPr>
              <a:defRPr/>
            </a:pPr>
            <a:r>
              <a:rPr lang="de-CH" sz="1050" dirty="0" smtClean="0">
                <a:latin typeface="Arial" panose="020B0604020202020204" pitchFamily="34" charset="0"/>
                <a:cs typeface="Arial" panose="020B0604020202020204" pitchFamily="34" charset="0"/>
              </a:rPr>
              <a:t>Wenn</a:t>
            </a:r>
            <a:r>
              <a:rPr lang="de-CH" sz="1050" baseline="0" dirty="0" smtClean="0">
                <a:latin typeface="Arial" panose="020B0604020202020204" pitchFamily="34" charset="0"/>
                <a:cs typeface="Arial" panose="020B0604020202020204" pitchFamily="34" charset="0"/>
              </a:rPr>
              <a:t> sie jetzt zum Beispiel oben links anfangen sehen Sie: Deutsch ist von Anfang ein Fachbereich, später im 2. und 3. Zyklus kommen schrittweise die Fremdsprachen dazu. Darauf kommen wir gleich nochmals zurück.</a:t>
            </a:r>
          </a:p>
          <a:p>
            <a:pPr>
              <a:defRPr/>
            </a:pPr>
            <a:endParaRPr lang="de-CH" sz="1050" baseline="0" dirty="0" smtClean="0">
              <a:latin typeface="Arial" panose="020B0604020202020204" pitchFamily="34" charset="0"/>
              <a:cs typeface="Arial" panose="020B0604020202020204" pitchFamily="34" charset="0"/>
            </a:endParaRPr>
          </a:p>
          <a:p>
            <a:pPr>
              <a:defRPr/>
            </a:pPr>
            <a:r>
              <a:rPr lang="de-CH" sz="1050" dirty="0" smtClean="0">
                <a:latin typeface="Arial" panose="020B0604020202020204" pitchFamily="34" charset="0"/>
                <a:cs typeface="Arial" panose="020B0604020202020204" pitchFamily="34" charset="0"/>
              </a:rPr>
              <a:t>Dann </a:t>
            </a:r>
            <a:r>
              <a:rPr lang="de-CH" sz="1050" dirty="0">
                <a:latin typeface="Arial" panose="020B0604020202020204" pitchFamily="34" charset="0"/>
                <a:cs typeface="Arial" panose="020B0604020202020204" pitchFamily="34" charset="0"/>
              </a:rPr>
              <a:t>folgt der Fachbereich Mathematik.</a:t>
            </a:r>
            <a:r>
              <a:rPr lang="de-DE" sz="1050" dirty="0">
                <a:latin typeface="Arial" panose="020B0604020202020204" pitchFamily="34" charset="0"/>
                <a:cs typeface="Arial" panose="020B0604020202020204" pitchFamily="34" charset="0"/>
              </a:rPr>
              <a:t> </a:t>
            </a:r>
            <a:endParaRPr lang="de-DE" sz="1050" dirty="0" smtClean="0">
              <a:latin typeface="Arial" panose="020B0604020202020204" pitchFamily="34" charset="0"/>
              <a:cs typeface="Arial" panose="020B0604020202020204" pitchFamily="34" charset="0"/>
            </a:endParaRPr>
          </a:p>
          <a:p>
            <a:pPr>
              <a:defRPr/>
            </a:pPr>
            <a:endParaRPr lang="de-DE" sz="1050" dirty="0" smtClean="0">
              <a:latin typeface="Arial" panose="020B0604020202020204" pitchFamily="34" charset="0"/>
              <a:cs typeface="Arial" panose="020B0604020202020204" pitchFamily="34" charset="0"/>
            </a:endParaRPr>
          </a:p>
          <a:p>
            <a:pPr>
              <a:defRPr/>
            </a:pPr>
            <a:r>
              <a:rPr lang="de-CH" sz="1050" dirty="0" smtClean="0">
                <a:latin typeface="Arial" panose="020B0604020202020204" pitchFamily="34" charset="0"/>
                <a:cs typeface="Arial" panose="020B0604020202020204" pitchFamily="34" charset="0"/>
              </a:rPr>
              <a:t>Dann der Fachbereich </a:t>
            </a:r>
            <a:r>
              <a:rPr lang="de-CH" sz="1050" dirty="0">
                <a:latin typeface="Arial" panose="020B0604020202020204" pitchFamily="34" charset="0"/>
                <a:cs typeface="Arial" panose="020B0604020202020204" pitchFamily="34" charset="0"/>
              </a:rPr>
              <a:t>Natur, Mensch, Gesellschaft </a:t>
            </a:r>
            <a:r>
              <a:rPr lang="de-CH" sz="1050" dirty="0" smtClean="0">
                <a:latin typeface="Arial" panose="020B0604020202020204" pitchFamily="34" charset="0"/>
                <a:cs typeface="Arial" panose="020B0604020202020204" pitchFamily="34" charset="0"/>
              </a:rPr>
              <a:t>– er entspricht</a:t>
            </a:r>
            <a:r>
              <a:rPr lang="de-CH" sz="1050" baseline="0" dirty="0" smtClean="0">
                <a:latin typeface="Arial" panose="020B0604020202020204" pitchFamily="34" charset="0"/>
                <a:cs typeface="Arial" panose="020B0604020202020204" pitchFamily="34" charset="0"/>
              </a:rPr>
              <a:t> bis zum Ende der 6. Klasse dem heutigen «</a:t>
            </a:r>
            <a:r>
              <a:rPr lang="de-CH" sz="1050" dirty="0" smtClean="0">
                <a:latin typeface="Arial" panose="020B0604020202020204" pitchFamily="34" charset="0"/>
                <a:cs typeface="Arial" panose="020B0604020202020204" pitchFamily="34" charset="0"/>
              </a:rPr>
              <a:t>Mensch </a:t>
            </a:r>
            <a:r>
              <a:rPr lang="de-CH" sz="1050" dirty="0">
                <a:latin typeface="Arial" panose="020B0604020202020204" pitchFamily="34" charset="0"/>
                <a:cs typeface="Arial" panose="020B0604020202020204" pitchFamily="34" charset="0"/>
              </a:rPr>
              <a:t>und </a:t>
            </a:r>
            <a:r>
              <a:rPr lang="de-CH" sz="1050" dirty="0" smtClean="0">
                <a:latin typeface="Arial" panose="020B0604020202020204" pitchFamily="34" charset="0"/>
                <a:cs typeface="Arial" panose="020B0604020202020204" pitchFamily="34" charset="0"/>
              </a:rPr>
              <a:t>Umwelt».</a:t>
            </a:r>
            <a:r>
              <a:rPr lang="de-CH" sz="1050" baseline="0" dirty="0" smtClean="0">
                <a:latin typeface="Arial" panose="020B0604020202020204" pitchFamily="34" charset="0"/>
                <a:cs typeface="Arial" panose="020B0604020202020204" pitchFamily="34" charset="0"/>
              </a:rPr>
              <a:t> Auf der der </a:t>
            </a:r>
            <a:r>
              <a:rPr lang="de-CH" sz="1050" dirty="0" smtClean="0">
                <a:latin typeface="Arial" panose="020B0604020202020204" pitchFamily="34" charset="0"/>
                <a:cs typeface="Arial" panose="020B0604020202020204" pitchFamily="34" charset="0"/>
              </a:rPr>
              <a:t>Sekundarstufe </a:t>
            </a:r>
            <a:r>
              <a:rPr lang="de-CH" sz="1050" dirty="0">
                <a:latin typeface="Arial" panose="020B0604020202020204" pitchFamily="34" charset="0"/>
                <a:cs typeface="Arial" panose="020B0604020202020204" pitchFamily="34" charset="0"/>
              </a:rPr>
              <a:t>I </a:t>
            </a:r>
            <a:r>
              <a:rPr lang="de-CH" sz="1050" dirty="0" smtClean="0">
                <a:latin typeface="Arial" panose="020B0604020202020204" pitchFamily="34" charset="0"/>
                <a:cs typeface="Arial" panose="020B0604020202020204" pitchFamily="34" charset="0"/>
              </a:rPr>
              <a:t>teilt</a:t>
            </a:r>
            <a:r>
              <a:rPr lang="de-CH" sz="1050" baseline="0" dirty="0" smtClean="0">
                <a:latin typeface="Arial" panose="020B0604020202020204" pitchFamily="34" charset="0"/>
                <a:cs typeface="Arial" panose="020B0604020202020204" pitchFamily="34" charset="0"/>
              </a:rPr>
              <a:t> er sich dann in die </a:t>
            </a:r>
            <a:r>
              <a:rPr lang="de-CH" sz="1050" dirty="0" smtClean="0">
                <a:latin typeface="Arial" panose="020B0604020202020204" pitchFamily="34" charset="0"/>
                <a:cs typeface="Arial" panose="020B0604020202020204" pitchFamily="34" charset="0"/>
              </a:rPr>
              <a:t>vier </a:t>
            </a:r>
            <a:r>
              <a:rPr lang="de-CH" sz="1050" dirty="0">
                <a:latin typeface="Arial" panose="020B0604020202020204" pitchFamily="34" charset="0"/>
                <a:cs typeface="Arial" panose="020B0604020202020204" pitchFamily="34" charset="0"/>
              </a:rPr>
              <a:t>Fachbereiche </a:t>
            </a:r>
            <a:r>
              <a:rPr lang="de-CH" sz="1050" dirty="0" smtClean="0">
                <a:latin typeface="Arial" panose="020B0604020202020204" pitchFamily="34" charset="0"/>
                <a:cs typeface="Arial" panose="020B0604020202020204" pitchFamily="34" charset="0"/>
              </a:rPr>
              <a:t>auf,</a:t>
            </a:r>
            <a:r>
              <a:rPr lang="de-CH" sz="1050" baseline="0" dirty="0" smtClean="0">
                <a:latin typeface="Arial" panose="020B0604020202020204" pitchFamily="34" charset="0"/>
                <a:cs typeface="Arial" panose="020B0604020202020204" pitchFamily="34" charset="0"/>
              </a:rPr>
              <a:t> die sie hier im 3. Zyklus erkennen. </a:t>
            </a:r>
          </a:p>
          <a:p>
            <a:pPr>
              <a:defRPr/>
            </a:pPr>
            <a:endParaRPr lang="de-CH" sz="1050" baseline="0" dirty="0" smtClean="0">
              <a:latin typeface="Arial" panose="020B0604020202020204" pitchFamily="34" charset="0"/>
              <a:cs typeface="Arial" panose="020B0604020202020204" pitchFamily="34" charset="0"/>
            </a:endParaRPr>
          </a:p>
          <a:p>
            <a:pPr>
              <a:defRPr/>
            </a:pPr>
            <a:r>
              <a:rPr lang="de-CH" sz="1050" dirty="0" smtClean="0">
                <a:latin typeface="Arial" panose="020B0604020202020204" pitchFamily="34" charset="0"/>
                <a:cs typeface="Arial" panose="020B0604020202020204" pitchFamily="34" charset="0"/>
              </a:rPr>
              <a:t>Dann </a:t>
            </a:r>
            <a:r>
              <a:rPr lang="de-CH" sz="1050" dirty="0">
                <a:latin typeface="Arial" panose="020B0604020202020204" pitchFamily="34" charset="0"/>
                <a:cs typeface="Arial" panose="020B0604020202020204" pitchFamily="34" charset="0"/>
              </a:rPr>
              <a:t>folgen die Fachbereiche Bildnerisches Gestalten </a:t>
            </a:r>
            <a:r>
              <a:rPr lang="de-CH" sz="1050" dirty="0" smtClean="0">
                <a:latin typeface="Arial" panose="020B0604020202020204" pitchFamily="34" charset="0"/>
                <a:cs typeface="Arial" panose="020B0604020202020204" pitchFamily="34" charset="0"/>
              </a:rPr>
              <a:t>– Zeichnen sowie </a:t>
            </a:r>
            <a:r>
              <a:rPr lang="de-CH" sz="1050" dirty="0">
                <a:latin typeface="Arial" panose="020B0604020202020204" pitchFamily="34" charset="0"/>
                <a:cs typeface="Arial" panose="020B0604020202020204" pitchFamily="34" charset="0"/>
              </a:rPr>
              <a:t>Textiles und Technisches Gestalten – Handarbeit</a:t>
            </a:r>
            <a:r>
              <a:rPr lang="de-CH" sz="1050" dirty="0" smtClean="0">
                <a:latin typeface="Arial" panose="020B0604020202020204" pitchFamily="34" charset="0"/>
                <a:cs typeface="Arial" panose="020B0604020202020204" pitchFamily="34" charset="0"/>
              </a:rPr>
              <a:t>. Anschliessend </a:t>
            </a:r>
            <a:r>
              <a:rPr lang="de-CH" sz="1050" dirty="0">
                <a:latin typeface="Arial" panose="020B0604020202020204" pitchFamily="34" charset="0"/>
                <a:cs typeface="Arial" panose="020B0604020202020204" pitchFamily="34" charset="0"/>
              </a:rPr>
              <a:t>folgt der Fachbereich Musik und zum Schluss folgt der Fachbereich Bewegung und Sport</a:t>
            </a:r>
            <a:r>
              <a:rPr lang="de-CH" sz="1050" dirty="0" smtClean="0">
                <a:latin typeface="Arial" panose="020B0604020202020204" pitchFamily="34" charset="0"/>
                <a:cs typeface="Arial" panose="020B0604020202020204" pitchFamily="34" charset="0"/>
              </a:rPr>
              <a:t>.</a:t>
            </a:r>
          </a:p>
          <a:p>
            <a:pPr>
              <a:defRPr/>
            </a:pPr>
            <a:endParaRPr lang="de-CH" sz="1050" dirty="0" smtClean="0">
              <a:latin typeface="Arial" panose="020B0604020202020204" pitchFamily="34" charset="0"/>
              <a:cs typeface="Arial" panose="020B0604020202020204" pitchFamily="34" charset="0"/>
            </a:endParaRPr>
          </a:p>
          <a:p>
            <a:pPr>
              <a:defRPr/>
            </a:pPr>
            <a:r>
              <a:rPr lang="de-CH" sz="1050" dirty="0" smtClean="0">
                <a:latin typeface="Arial" panose="020B0604020202020204" pitchFamily="34" charset="0"/>
                <a:cs typeface="Arial" panose="020B0604020202020204" pitchFamily="34" charset="0"/>
              </a:rPr>
              <a:t>Auf die unteren vier Balken kommen wir zum</a:t>
            </a:r>
            <a:r>
              <a:rPr lang="de-CH" sz="1050" baseline="0" dirty="0" smtClean="0">
                <a:latin typeface="Arial" panose="020B0604020202020204" pitchFamily="34" charset="0"/>
                <a:cs typeface="Arial" panose="020B0604020202020204" pitchFamily="34" charset="0"/>
              </a:rPr>
              <a:t> Teil </a:t>
            </a:r>
            <a:r>
              <a:rPr lang="de-CH" sz="1050" dirty="0" smtClean="0">
                <a:latin typeface="Arial" panose="020B0604020202020204" pitchFamily="34" charset="0"/>
                <a:cs typeface="Arial" panose="020B0604020202020204" pitchFamily="34" charset="0"/>
              </a:rPr>
              <a:t>noch separat zu sprechen. Sie betreffen unter anderem die Bereiche «Medien und Informatik» und «Berufliche Orientierung» , die als «Module» bezeichnet</a:t>
            </a:r>
            <a:r>
              <a:rPr lang="de-CH" sz="1050" baseline="0" dirty="0" smtClean="0">
                <a:latin typeface="Arial" panose="020B0604020202020204" pitchFamily="34" charset="0"/>
                <a:cs typeface="Arial" panose="020B0604020202020204" pitchFamily="34" charset="0"/>
              </a:rPr>
              <a:t> werden, und die </a:t>
            </a:r>
            <a:r>
              <a:rPr lang="de-CH" sz="1050" dirty="0" smtClean="0">
                <a:latin typeface="Arial" panose="020B0604020202020204" pitchFamily="34" charset="0"/>
                <a:cs typeface="Arial" panose="020B0604020202020204" pitchFamily="34" charset="0"/>
              </a:rPr>
              <a:t>«</a:t>
            </a:r>
            <a:r>
              <a:rPr lang="de-CH" sz="1050" baseline="0" dirty="0" smtClean="0">
                <a:latin typeface="Arial" panose="020B0604020202020204" pitchFamily="34" charset="0"/>
                <a:cs typeface="Arial" panose="020B0604020202020204" pitchFamily="34" charset="0"/>
              </a:rPr>
              <a:t>überfachlichen Kompetenzen</a:t>
            </a:r>
            <a:r>
              <a:rPr lang="de-CH" sz="1050" dirty="0" smtClean="0">
                <a:latin typeface="Arial" panose="020B0604020202020204" pitchFamily="34" charset="0"/>
                <a:cs typeface="Arial" panose="020B0604020202020204" pitchFamily="34" charset="0"/>
              </a:rPr>
              <a:t>»</a:t>
            </a:r>
            <a:r>
              <a:rPr lang="de-CH" sz="1050" baseline="0" dirty="0" smtClean="0">
                <a:latin typeface="Arial" panose="020B0604020202020204" pitchFamily="34" charset="0"/>
                <a:cs typeface="Arial" panose="020B0604020202020204" pitchFamily="34" charset="0"/>
              </a:rPr>
              <a:t> .</a:t>
            </a:r>
            <a:endParaRPr lang="de-CH" sz="1050" dirty="0">
              <a:latin typeface="Arial" panose="020B0604020202020204" pitchFamily="34" charset="0"/>
              <a:cs typeface="Arial" panose="020B0604020202020204" pitchFamily="34" charset="0"/>
            </a:endParaRPr>
          </a:p>
          <a:p>
            <a:endParaRPr lang="de-CH" sz="105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C30A66F4-8C04-4876-A73B-57C6BFF4AD75}" type="slidenum">
              <a:rPr lang="de-CH" smtClean="0"/>
              <a:pPr/>
              <a:t>12</a:t>
            </a:fld>
            <a:endParaRPr lang="de-CH"/>
          </a:p>
        </p:txBody>
      </p:sp>
    </p:spTree>
    <p:extLst>
      <p:ext uri="{BB962C8B-B14F-4D97-AF65-F5344CB8AC3E}">
        <p14:creationId xmlns:p14="http://schemas.microsoft.com/office/powerpoint/2010/main" val="2098691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lvl="0" indent="0">
              <a:buFont typeface="+mj-lt"/>
              <a:buNone/>
            </a:pPr>
            <a:r>
              <a:rPr lang="de-DE" sz="1050" dirty="0" smtClean="0">
                <a:latin typeface="Arial" panose="020B0604020202020204" pitchFamily="34" charset="0"/>
                <a:cs typeface="Arial" panose="020B0604020202020204" pitchFamily="34" charset="0"/>
              </a:rPr>
              <a:t>Wenn</a:t>
            </a:r>
            <a:r>
              <a:rPr lang="de-DE" sz="1050" baseline="0" dirty="0" smtClean="0">
                <a:latin typeface="Arial" panose="020B0604020202020204" pitchFamily="34" charset="0"/>
                <a:cs typeface="Arial" panose="020B0604020202020204" pitchFamily="34" charset="0"/>
              </a:rPr>
              <a:t> man nun die Vorlage für den Lehrplan 21 und den heutigen Zürcher Lehrplan vergleicht, ergeben sich gewisse Unterschiede. Den Umgang mit diesen Unterschieden zu diskutieren und festzulegen, ist eine der </a:t>
            </a:r>
            <a:r>
              <a:rPr lang="de-DE" sz="1050" baseline="0" dirty="0" err="1" smtClean="0">
                <a:latin typeface="Arial" panose="020B0604020202020204" pitchFamily="34" charset="0"/>
                <a:cs typeface="Arial" panose="020B0604020202020204" pitchFamily="34" charset="0"/>
              </a:rPr>
              <a:t>grossen</a:t>
            </a:r>
            <a:r>
              <a:rPr lang="de-DE" sz="1050" baseline="0" dirty="0" smtClean="0">
                <a:latin typeface="Arial" panose="020B0604020202020204" pitchFamily="34" charset="0"/>
                <a:cs typeface="Arial" panose="020B0604020202020204" pitchFamily="34" charset="0"/>
              </a:rPr>
              <a:t> Aufgaben, an der gegenwärtig gearbeitet wird.</a:t>
            </a:r>
          </a:p>
          <a:p>
            <a:pPr marL="0" lvl="0" indent="0">
              <a:buFont typeface="+mj-lt"/>
              <a:buNone/>
            </a:pPr>
            <a:endParaRPr lang="de-DE" sz="1050" baseline="0" dirty="0" smtClean="0">
              <a:latin typeface="Arial" panose="020B0604020202020204" pitchFamily="34" charset="0"/>
              <a:cs typeface="Arial" panose="020B0604020202020204" pitchFamily="34" charset="0"/>
            </a:endParaRPr>
          </a:p>
          <a:p>
            <a:pPr marL="0" lvl="0" indent="0">
              <a:buFont typeface="+mj-lt"/>
              <a:buNone/>
            </a:pPr>
            <a:r>
              <a:rPr lang="de-DE" sz="1050" baseline="0" dirty="0" smtClean="0">
                <a:latin typeface="Arial" panose="020B0604020202020204" pitchFamily="34" charset="0"/>
                <a:cs typeface="Arial" panose="020B0604020202020204" pitchFamily="34" charset="0"/>
              </a:rPr>
              <a:t>Zentraler Diskussionspunkt ist die </a:t>
            </a:r>
            <a:r>
              <a:rPr lang="de-DE" sz="1050" baseline="0" dirty="0" err="1" smtClean="0">
                <a:latin typeface="Arial" panose="020B0604020202020204" pitchFamily="34" charset="0"/>
                <a:cs typeface="Arial" panose="020B0604020202020204" pitchFamily="34" charset="0"/>
              </a:rPr>
              <a:t>Lektionentafel</a:t>
            </a:r>
            <a:r>
              <a:rPr lang="de-DE" sz="1050" baseline="0" dirty="0" smtClean="0">
                <a:latin typeface="Arial" panose="020B0604020202020204" pitchFamily="34" charset="0"/>
                <a:cs typeface="Arial" panose="020B0604020202020204" pitchFamily="34" charset="0"/>
              </a:rPr>
              <a:t>. Also die Frage, wie viel Zeit stehen im Lehrplan für dieses oder jenes Fach zur Verfügung. Gegenwärtig werden zu dieser Frage Varianten für eine neue Zürcher </a:t>
            </a:r>
            <a:r>
              <a:rPr lang="de-DE" sz="1050" baseline="0" dirty="0" err="1" smtClean="0">
                <a:latin typeface="Arial" panose="020B0604020202020204" pitchFamily="34" charset="0"/>
                <a:cs typeface="Arial" panose="020B0604020202020204" pitchFamily="34" charset="0"/>
              </a:rPr>
              <a:t>Lektionentafel</a:t>
            </a:r>
            <a:r>
              <a:rPr lang="de-DE" sz="1050" baseline="0" dirty="0" smtClean="0">
                <a:latin typeface="Arial" panose="020B0604020202020204" pitchFamily="34" charset="0"/>
                <a:cs typeface="Arial" panose="020B0604020202020204" pitchFamily="34" charset="0"/>
              </a:rPr>
              <a:t> ausgearbeitet. Ziel ist es, die </a:t>
            </a:r>
            <a:r>
              <a:rPr lang="de-DE" sz="1050" dirty="0" smtClean="0">
                <a:latin typeface="Arial" panose="020B0604020202020204" pitchFamily="34" charset="0"/>
                <a:cs typeface="Arial" panose="020B0604020202020204" pitchFamily="34" charset="0"/>
              </a:rPr>
              <a:t>Differenzen zwischen der Zürcher </a:t>
            </a:r>
            <a:r>
              <a:rPr lang="de-DE" sz="1050" dirty="0" err="1" smtClean="0">
                <a:latin typeface="Arial" panose="020B0604020202020204" pitchFamily="34" charset="0"/>
                <a:cs typeface="Arial" panose="020B0604020202020204" pitchFamily="34" charset="0"/>
              </a:rPr>
              <a:t>Lektionentafel</a:t>
            </a:r>
            <a:r>
              <a:rPr lang="de-DE" sz="1050" dirty="0" smtClean="0">
                <a:latin typeface="Arial" panose="020B0604020202020204" pitchFamily="34" charset="0"/>
                <a:cs typeface="Arial" panose="020B0604020202020204" pitchFamily="34" charset="0"/>
              </a:rPr>
              <a:t> und den Richtwerten des Lehrplans 21 möglichst zu verringern. Insbesondere </a:t>
            </a:r>
            <a:r>
              <a:rPr lang="de-CH" sz="1050" dirty="0" smtClean="0">
                <a:latin typeface="Arial" panose="020B0604020202020204" pitchFamily="34" charset="0"/>
                <a:cs typeface="Arial" panose="020B0604020202020204" pitchFamily="34" charset="0"/>
              </a:rPr>
              <a:t>diskutiert werden diese Punkte: </a:t>
            </a:r>
          </a:p>
          <a:p>
            <a:pPr marL="628650" lvl="1" indent="-171450">
              <a:buFontTx/>
              <a:buChar char="-"/>
            </a:pPr>
            <a:r>
              <a:rPr lang="de-CH" sz="1050" dirty="0" smtClean="0">
                <a:latin typeface="Arial" panose="020B0604020202020204" pitchFamily="34" charset="0"/>
                <a:cs typeface="Arial" panose="020B0604020202020204" pitchFamily="34" charset="0"/>
              </a:rPr>
              <a:t>Englischunterricht neu ab der 3. Klasse (wie in den übrigen Deutschschweizer Kantonen),</a:t>
            </a:r>
          </a:p>
          <a:p>
            <a:pPr marL="628650" lvl="1" indent="-171450">
              <a:buFontTx/>
              <a:buChar char="-"/>
            </a:pPr>
            <a:r>
              <a:rPr lang="de-CH" sz="1050" dirty="0" smtClean="0">
                <a:latin typeface="Arial" panose="020B0604020202020204" pitchFamily="34" charset="0"/>
                <a:cs typeface="Arial" panose="020B0604020202020204" pitchFamily="34" charset="0"/>
              </a:rPr>
              <a:t>Wo nehmen wir die Zeit für</a:t>
            </a:r>
            <a:r>
              <a:rPr lang="de-CH" sz="1050" baseline="0" dirty="0" smtClean="0">
                <a:latin typeface="Arial" panose="020B0604020202020204" pitchFamily="34" charset="0"/>
                <a:cs typeface="Arial" panose="020B0604020202020204" pitchFamily="34" charset="0"/>
              </a:rPr>
              <a:t> die Module «</a:t>
            </a:r>
            <a:r>
              <a:rPr lang="de-CH" sz="1050" dirty="0" smtClean="0">
                <a:latin typeface="Arial" panose="020B0604020202020204" pitchFamily="34" charset="0"/>
                <a:cs typeface="Arial" panose="020B0604020202020204" pitchFamily="34" charset="0"/>
              </a:rPr>
              <a:t>Berufliche Orientierung» und «Medien und Informatik» her?</a:t>
            </a:r>
          </a:p>
          <a:p>
            <a:endParaRPr lang="de-CH" sz="1050" dirty="0" smtClean="0">
              <a:latin typeface="Arial" panose="020B0604020202020204" pitchFamily="34" charset="0"/>
              <a:cs typeface="Arial" panose="020B0604020202020204" pitchFamily="34" charset="0"/>
            </a:endParaRPr>
          </a:p>
          <a:p>
            <a:r>
              <a:rPr lang="de-CH" sz="1050" dirty="0" smtClean="0">
                <a:latin typeface="Arial" panose="020B0604020202020204" pitchFamily="34" charset="0"/>
                <a:cs typeface="Arial" panose="020B0604020202020204" pitchFamily="34" charset="0"/>
              </a:rPr>
              <a:t>***************************************</a:t>
            </a:r>
          </a:p>
          <a:p>
            <a:pPr marL="0" lvl="0" indent="0">
              <a:buFont typeface="+mj-lt"/>
              <a:buNone/>
            </a:pPr>
            <a:r>
              <a:rPr lang="de-DE" sz="1050" baseline="0" dirty="0" smtClean="0">
                <a:latin typeface="Arial" panose="020B0604020202020204" pitchFamily="34" charset="0"/>
                <a:cs typeface="Arial" panose="020B0604020202020204" pitchFamily="34" charset="0"/>
              </a:rPr>
              <a:t>In diesem Zusammenhang vielleicht noch dieser Hinweis :</a:t>
            </a:r>
          </a:p>
          <a:p>
            <a:pPr marL="0" lvl="0" indent="0">
              <a:buFont typeface="+mj-lt"/>
              <a:buNone/>
            </a:pPr>
            <a:r>
              <a:rPr lang="de-DE" sz="1050" baseline="0" dirty="0" smtClean="0">
                <a:latin typeface="Arial" panose="020B0604020202020204" pitchFamily="34" charset="0"/>
                <a:cs typeface="Arial" panose="020B0604020202020204" pitchFamily="34" charset="0"/>
              </a:rPr>
              <a:t>Der Bildungsrat des Kantons Zürich hat sich auf den Grundsatz verpflichtet, dass der Kanton Zürich die Lehrplanvorlage für die 21 Kantone soweit als möglich übernehmen soll. Salopp ausgedrückt: Der Kanton Zürich fährt bei der Umsetzung des Lehrplans 21 keinen Sonderzug; denn dies würde das Grundziel wieder in Frage stellen: die Harmonisierung des Bildungswesens über die Kantone hinweg. Es hat aber auch damit zu tun, dass der Kanton Zürich bei der Ausarbeitung des Lehrplans 21 in den Jahren 2010-2014 sehr aktiv mitgearbeitet und den Lehrplan 21 entsprechend mitgeprägt hat. Die Lehrerorganisationen haben diese Entwicklung positiv mitgetragen.</a:t>
            </a:r>
          </a:p>
          <a:p>
            <a:endParaRPr lang="de-CH" dirty="0" smtClean="0"/>
          </a:p>
          <a:p>
            <a:endParaRPr lang="de-CH" dirty="0"/>
          </a:p>
        </p:txBody>
      </p:sp>
      <p:sp>
        <p:nvSpPr>
          <p:cNvPr id="4" name="Foliennummernplatzhalter 3"/>
          <p:cNvSpPr>
            <a:spLocks noGrp="1"/>
          </p:cNvSpPr>
          <p:nvPr>
            <p:ph type="sldNum" sz="quarter" idx="10"/>
          </p:nvPr>
        </p:nvSpPr>
        <p:spPr/>
        <p:txBody>
          <a:bodyPr/>
          <a:lstStyle/>
          <a:p>
            <a:fld id="{C30A66F4-8C04-4876-A73B-57C6BFF4AD75}" type="slidenum">
              <a:rPr lang="de-CH" smtClean="0"/>
              <a:pPr/>
              <a:t>13</a:t>
            </a:fld>
            <a:endParaRPr lang="de-CH"/>
          </a:p>
        </p:txBody>
      </p:sp>
    </p:spTree>
    <p:extLst>
      <p:ext uri="{BB962C8B-B14F-4D97-AF65-F5344CB8AC3E}">
        <p14:creationId xmlns:p14="http://schemas.microsoft.com/office/powerpoint/2010/main" val="1417973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lvl="1"/>
            <a:r>
              <a:rPr lang="de-CH" sz="1050" dirty="0" smtClean="0">
                <a:latin typeface="Arial" panose="020B0604020202020204" pitchFamily="34" charset="0"/>
                <a:cs typeface="Arial" panose="020B0604020202020204" pitchFamily="34" charset="0"/>
              </a:rPr>
              <a:t>Ein Lehrplan entsteht</a:t>
            </a:r>
            <a:r>
              <a:rPr lang="de-CH" sz="1050" baseline="0" dirty="0" smtClean="0">
                <a:latin typeface="Arial" panose="020B0604020202020204" pitchFamily="34" charset="0"/>
                <a:cs typeface="Arial" panose="020B0604020202020204" pitchFamily="34" charset="0"/>
              </a:rPr>
              <a:t> nicht im luftleeren Raum. Er nimmt gesellschaftliche Entwicklungen auf. Deshalb haben die beteiligten 21 Kantone, im Lehrplan 21 neue Akzente ergänzt. </a:t>
            </a:r>
            <a:endParaRPr lang="de-CH" sz="1050" dirty="0" smtClean="0">
              <a:latin typeface="Arial" panose="020B0604020202020204" pitchFamily="34" charset="0"/>
              <a:cs typeface="Arial" panose="020B0604020202020204" pitchFamily="34" charset="0"/>
            </a:endParaRPr>
          </a:p>
          <a:p>
            <a:pPr marL="0" lvl="1"/>
            <a:r>
              <a:rPr lang="de-CH" sz="1050" dirty="0" smtClean="0">
                <a:latin typeface="Arial" panose="020B0604020202020204" pitchFamily="34" charset="0"/>
                <a:cs typeface="Arial" panose="020B0604020202020204" pitchFamily="34" charset="0"/>
              </a:rPr>
              <a:t>Der Lehrplan </a:t>
            </a:r>
            <a:r>
              <a:rPr lang="de-CH" sz="1050" dirty="0">
                <a:latin typeface="Arial" panose="020B0604020202020204" pitchFamily="34" charset="0"/>
                <a:cs typeface="Arial" panose="020B0604020202020204" pitchFamily="34" charset="0"/>
              </a:rPr>
              <a:t>21 </a:t>
            </a:r>
            <a:r>
              <a:rPr lang="de-CH" sz="1050" dirty="0" smtClean="0">
                <a:latin typeface="Arial" panose="020B0604020202020204" pitchFamily="34" charset="0"/>
                <a:cs typeface="Arial" panose="020B0604020202020204" pitchFamily="34" charset="0"/>
              </a:rPr>
              <a:t>berücksichtigt vermehrt Kompetenzen, </a:t>
            </a:r>
            <a:r>
              <a:rPr lang="de-CH" sz="1050" dirty="0">
                <a:latin typeface="Arial" panose="020B0604020202020204" pitchFamily="34" charset="0"/>
                <a:cs typeface="Arial" panose="020B0604020202020204" pitchFamily="34" charset="0"/>
              </a:rPr>
              <a:t>die für die </a:t>
            </a:r>
            <a:r>
              <a:rPr lang="de-CH" sz="1050" dirty="0" smtClean="0">
                <a:latin typeface="Arial" panose="020B0604020202020204" pitchFamily="34" charset="0"/>
                <a:cs typeface="Arial" panose="020B0604020202020204" pitchFamily="34" charset="0"/>
              </a:rPr>
              <a:t>praktische </a:t>
            </a:r>
            <a:r>
              <a:rPr lang="de-CH" sz="1050" dirty="0">
                <a:latin typeface="Arial" panose="020B0604020202020204" pitchFamily="34" charset="0"/>
                <a:cs typeface="Arial" panose="020B0604020202020204" pitchFamily="34" charset="0"/>
              </a:rPr>
              <a:t>Alltagsbewältigung und die Lebensgestaltung von Bedeutung sind: </a:t>
            </a:r>
            <a:endParaRPr lang="de-CH" sz="1050" dirty="0" smtClean="0">
              <a:latin typeface="Arial" panose="020B0604020202020204" pitchFamily="34" charset="0"/>
              <a:cs typeface="Arial" panose="020B0604020202020204" pitchFamily="34" charset="0"/>
            </a:endParaRPr>
          </a:p>
          <a:p>
            <a:pPr marL="0" lvl="1"/>
            <a:endParaRPr lang="de-CH" sz="1050" dirty="0" smtClean="0">
              <a:latin typeface="Arial" panose="020B0604020202020204" pitchFamily="34" charset="0"/>
              <a:cs typeface="Arial" panose="020B0604020202020204" pitchFamily="34" charset="0"/>
            </a:endParaRPr>
          </a:p>
          <a:p>
            <a:pPr marL="0" lvl="1"/>
            <a:r>
              <a:rPr lang="de-CH" sz="1050" dirty="0" smtClean="0">
                <a:latin typeface="Arial" panose="020B0604020202020204" pitchFamily="34" charset="0"/>
                <a:cs typeface="Arial" panose="020B0604020202020204" pitchFamily="34" charset="0"/>
              </a:rPr>
              <a:t>Dies geschieht erstens mit </a:t>
            </a:r>
            <a:r>
              <a:rPr lang="de-CH" sz="1050" dirty="0">
                <a:latin typeface="Arial" panose="020B0604020202020204" pitchFamily="34" charset="0"/>
                <a:cs typeface="Arial" panose="020B0604020202020204" pitchFamily="34" charset="0"/>
              </a:rPr>
              <a:t>einem neuen Akzent bei den Themen Wirtschaft, Arbeit und Haushalt. Neu wird in diesem Fachbereich die klassische Hauswirtschaft (in Kanton Zürich Haushaltskunde) mit Inhalten zu Wirtschaft und Arbeit verbunden. Themen wie Umgang mit Geld, Budget, Konsum und Freizeitgestaltung, die direkt die Lebenswelt der Jugendlichen betreffen, sind in diesen Fachbereich aufgenommen</a:t>
            </a:r>
            <a:r>
              <a:rPr lang="de-CH" sz="1050" dirty="0" smtClean="0">
                <a:latin typeface="Arial" panose="020B0604020202020204" pitchFamily="34" charset="0"/>
                <a:cs typeface="Arial" panose="020B0604020202020204" pitchFamily="34" charset="0"/>
              </a:rPr>
              <a:t>.</a:t>
            </a:r>
          </a:p>
          <a:p>
            <a:pPr marL="0" lvl="1"/>
            <a:endParaRPr lang="de-CH" sz="1050" dirty="0" smtClean="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CH" sz="1050" dirty="0" smtClean="0">
                <a:latin typeface="Arial" panose="020B0604020202020204" pitchFamily="34" charset="0"/>
                <a:cs typeface="Arial" panose="020B0604020202020204" pitchFamily="34" charset="0"/>
              </a:rPr>
              <a:t>Einen zweiten Akzent setzt der Lehrplan 21 mit dem Modul Medien und Informatik. Während die pädagogische Fragen im Bereich der Medien und Mediennutzung schon länger Eingang in den Unterricht gefunden haben, sollen neu ab der Primarschule (5. und 6. Klasse) informatische Themen unterrichtet werden. Ziel ist es, dass </a:t>
            </a:r>
            <a:r>
              <a:rPr lang="de-DE" sz="1050" dirty="0" smtClean="0">
                <a:latin typeface="Arial" panose="020B0604020202020204" pitchFamily="34" charset="0"/>
                <a:cs typeface="Arial" panose="020B0604020202020204" pitchFamily="34" charset="0"/>
              </a:rPr>
              <a:t>Schülerinnen und Schüler Grundkonzepte der automatisierten Verarbeitung, Speicherung und Übermittlung von Information verstehen und anwenden können.</a:t>
            </a:r>
          </a:p>
        </p:txBody>
      </p:sp>
      <p:sp>
        <p:nvSpPr>
          <p:cNvPr id="4" name="Foliennummernplatzhalter 3"/>
          <p:cNvSpPr>
            <a:spLocks noGrp="1"/>
          </p:cNvSpPr>
          <p:nvPr>
            <p:ph type="sldNum" sz="quarter" idx="10"/>
          </p:nvPr>
        </p:nvSpPr>
        <p:spPr/>
        <p:txBody>
          <a:bodyPr/>
          <a:lstStyle/>
          <a:p>
            <a:fld id="{C30A66F4-8C04-4876-A73B-57C6BFF4AD75}" type="slidenum">
              <a:rPr lang="de-CH" smtClean="0"/>
              <a:pPr/>
              <a:t>14</a:t>
            </a:fld>
            <a:endParaRPr lang="de-CH"/>
          </a:p>
        </p:txBody>
      </p:sp>
    </p:spTree>
    <p:extLst>
      <p:ext uri="{BB962C8B-B14F-4D97-AF65-F5344CB8AC3E}">
        <p14:creationId xmlns:p14="http://schemas.microsoft.com/office/powerpoint/2010/main" val="4184715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lvl="1"/>
            <a:r>
              <a:rPr lang="de-CH" sz="1050" dirty="0" smtClean="0">
                <a:latin typeface="Arial" panose="020B0604020202020204" pitchFamily="34" charset="0"/>
                <a:cs typeface="Arial" panose="020B0604020202020204" pitchFamily="34" charset="0"/>
              </a:rPr>
              <a:t>Als Letztes kommen wir zu einem fünften Aspekt, den der Lehrplan </a:t>
            </a:r>
            <a:r>
              <a:rPr lang="de-CH" sz="1050" dirty="0">
                <a:latin typeface="Arial" panose="020B0604020202020204" pitchFamily="34" charset="0"/>
                <a:cs typeface="Arial" panose="020B0604020202020204" pitchFamily="34" charset="0"/>
              </a:rPr>
              <a:t>21 </a:t>
            </a:r>
            <a:r>
              <a:rPr lang="de-CH" sz="1050" dirty="0" smtClean="0">
                <a:latin typeface="Arial" panose="020B0604020202020204" pitchFamily="34" charset="0"/>
                <a:cs typeface="Arial" panose="020B0604020202020204" pitchFamily="34" charset="0"/>
              </a:rPr>
              <a:t>noch stärker ins</a:t>
            </a:r>
            <a:r>
              <a:rPr lang="de-CH" sz="1050" baseline="0" dirty="0" smtClean="0">
                <a:latin typeface="Arial" panose="020B0604020202020204" pitchFamily="34" charset="0"/>
                <a:cs typeface="Arial" panose="020B0604020202020204" pitchFamily="34" charset="0"/>
              </a:rPr>
              <a:t> Zentrum stellt, als dies bisher schon der Fall war: zu den </a:t>
            </a:r>
            <a:r>
              <a:rPr lang="de-CH" sz="1050" dirty="0" smtClean="0">
                <a:latin typeface="Arial" panose="020B0604020202020204" pitchFamily="34" charset="0"/>
                <a:cs typeface="Arial" panose="020B0604020202020204" pitchFamily="34" charset="0"/>
              </a:rPr>
              <a:t>überfachlichen Kompetenzen.</a:t>
            </a:r>
            <a:r>
              <a:rPr lang="de-CH" sz="1050" baseline="0" dirty="0" smtClean="0">
                <a:latin typeface="Arial" panose="020B0604020202020204" pitchFamily="34" charset="0"/>
                <a:cs typeface="Arial" panose="020B0604020202020204" pitchFamily="34" charset="0"/>
              </a:rPr>
              <a:t> Die Stichworte dazu ersehen Sie auf dieser Folie. </a:t>
            </a:r>
          </a:p>
          <a:p>
            <a:pPr marL="0" lvl="1"/>
            <a:endParaRPr lang="de-CH" sz="1050" baseline="0" dirty="0" smtClean="0">
              <a:latin typeface="Arial" panose="020B0604020202020204" pitchFamily="34" charset="0"/>
              <a:cs typeface="Arial" panose="020B0604020202020204" pitchFamily="34" charset="0"/>
            </a:endParaRPr>
          </a:p>
          <a:p>
            <a:pPr marL="0" lvl="1"/>
            <a:r>
              <a:rPr lang="de-CH" sz="1050" dirty="0" smtClean="0">
                <a:latin typeface="Arial" panose="020B0604020202020204" pitchFamily="34" charset="0"/>
                <a:cs typeface="Arial" panose="020B0604020202020204" pitchFamily="34" charset="0"/>
              </a:rPr>
              <a:t>Kompetenzen, die über das rein fachliche Wissen hinausgehen, sind </a:t>
            </a:r>
            <a:r>
              <a:rPr lang="de-CH" sz="1050" dirty="0">
                <a:latin typeface="Arial" panose="020B0604020202020204" pitchFamily="34" charset="0"/>
                <a:cs typeface="Arial" panose="020B0604020202020204" pitchFamily="34" charset="0"/>
              </a:rPr>
              <a:t>für eine erfolgreiche Lebensbewältigung zentral. </a:t>
            </a:r>
            <a:r>
              <a:rPr lang="de-CH" sz="1050" dirty="0" smtClean="0">
                <a:latin typeface="Arial" panose="020B0604020202020204" pitchFamily="34" charset="0"/>
                <a:cs typeface="Arial" panose="020B0604020202020204" pitchFamily="34" charset="0"/>
              </a:rPr>
              <a:t>Damit ist </a:t>
            </a:r>
            <a:r>
              <a:rPr lang="de-CH" sz="1050" dirty="0">
                <a:latin typeface="Arial" panose="020B0604020202020204" pitchFamily="34" charset="0"/>
                <a:cs typeface="Arial" panose="020B0604020202020204" pitchFamily="34" charset="0"/>
              </a:rPr>
              <a:t>jenes Wissen und Können gemeint, das über alle Fachbereiche hinweg für das Lernen eine wichtige Rolle spielt. Dazu zählen soziale, personale und methodische Kompetenzen. Sie werden über die gesamte Volksschulzeit und in allen Fachbereichen ausgebildet.</a:t>
            </a:r>
          </a:p>
          <a:p>
            <a:pPr marL="0" lvl="1"/>
            <a:endParaRPr lang="de-CH" sz="1050" dirty="0">
              <a:latin typeface="Arial" panose="020B0604020202020204" pitchFamily="34" charset="0"/>
              <a:cs typeface="Arial" panose="020B0604020202020204" pitchFamily="34" charset="0"/>
            </a:endParaRPr>
          </a:p>
          <a:p>
            <a:pPr marL="0" lvl="1"/>
            <a:r>
              <a:rPr lang="de-CH" sz="1050" dirty="0">
                <a:latin typeface="Arial" panose="020B0604020202020204" pitchFamily="34" charset="0"/>
                <a:cs typeface="Arial" panose="020B0604020202020204" pitchFamily="34" charset="0"/>
              </a:rPr>
              <a:t>Der Aufbau von Kompetenzen zu Selbstreflexion, Selbstständigkeit und Eigenständigkeit gehören zu den personalen Kompetenzen. Kooperationsfähigkeit, Konfliktfähigkeit und Kompetenzen im Umgang mit Vielfalt gehören zu den sozialen Kompetenzen. Die Fähigkeit, sich sprachlich auszudrücken, Informationen zu nutzen und Aufgaben respektive Probleme zu lösen, gehört zu den methodischen Kompetenzen.</a:t>
            </a:r>
          </a:p>
          <a:p>
            <a:pPr marL="0" lvl="1"/>
            <a:endParaRPr lang="de-CH" sz="1050" dirty="0">
              <a:latin typeface="Arial" panose="020B0604020202020204" pitchFamily="34" charset="0"/>
              <a:cs typeface="Arial" panose="020B0604020202020204" pitchFamily="34" charset="0"/>
            </a:endParaRPr>
          </a:p>
          <a:p>
            <a:pPr marL="0" marR="0" lvl="1" indent="0" fontAlgn="auto">
              <a:lnSpc>
                <a:spcPct val="100000"/>
              </a:lnSpc>
              <a:spcBef>
                <a:spcPts val="0"/>
              </a:spcBef>
              <a:spcAft>
                <a:spcPts val="0"/>
              </a:spcAft>
              <a:buClrTx/>
              <a:buSzTx/>
              <a:buFontTx/>
              <a:buNone/>
              <a:tabLst/>
              <a:defRPr/>
            </a:pPr>
            <a:r>
              <a:rPr lang="de-CH" sz="1050" dirty="0">
                <a:latin typeface="Arial" panose="020B0604020202020204" pitchFamily="34" charset="0"/>
                <a:cs typeface="Arial" panose="020B0604020202020204" pitchFamily="34" charset="0"/>
              </a:rPr>
              <a:t>Überfachliche Kompetenzen sind an sich nichts Neues. Sie sind in den heutigen Lehrplänen ebenfalls vorhanden.</a:t>
            </a:r>
          </a:p>
          <a:p>
            <a:endParaRPr lang="de-CH" dirty="0"/>
          </a:p>
        </p:txBody>
      </p:sp>
      <p:sp>
        <p:nvSpPr>
          <p:cNvPr id="4" name="Foliennummernplatzhalter 3"/>
          <p:cNvSpPr>
            <a:spLocks noGrp="1"/>
          </p:cNvSpPr>
          <p:nvPr>
            <p:ph type="sldNum" sz="quarter" idx="10"/>
          </p:nvPr>
        </p:nvSpPr>
        <p:spPr/>
        <p:txBody>
          <a:bodyPr/>
          <a:lstStyle/>
          <a:p>
            <a:fld id="{C30A66F4-8C04-4876-A73B-57C6BFF4AD75}" type="slidenum">
              <a:rPr lang="de-CH" smtClean="0"/>
              <a:pPr/>
              <a:t>15</a:t>
            </a:fld>
            <a:endParaRPr lang="de-CH"/>
          </a:p>
        </p:txBody>
      </p:sp>
    </p:spTree>
    <p:extLst>
      <p:ext uri="{BB962C8B-B14F-4D97-AF65-F5344CB8AC3E}">
        <p14:creationId xmlns:p14="http://schemas.microsoft.com/office/powerpoint/2010/main" val="743785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050" dirty="0" smtClean="0">
                <a:latin typeface="Arial" panose="020B0604020202020204" pitchFamily="34" charset="0"/>
                <a:cs typeface="Arial" panose="020B0604020202020204" pitchFamily="34" charset="0"/>
              </a:rPr>
              <a:t>Sie sehen, so ein Lehrplan hat es in sich.</a:t>
            </a:r>
            <a:r>
              <a:rPr lang="de-DE" sz="1050" baseline="0" dirty="0" smtClean="0">
                <a:latin typeface="Arial" panose="020B0604020202020204" pitchFamily="34" charset="0"/>
                <a:cs typeface="Arial" panose="020B0604020202020204" pitchFamily="34" charset="0"/>
              </a:rPr>
              <a:t> Da steckt viel Substanz drin, viel Energie und auch viel Leidenschaft. Deshalb war die Erarbeitung dieser Lehrplanvorlage mit 21 beteiligten Kantonen zuweilen auch e</a:t>
            </a:r>
            <a:r>
              <a:rPr lang="de-DE" sz="1050" dirty="0" smtClean="0">
                <a:latin typeface="Arial" panose="020B0604020202020204" pitchFamily="34" charset="0"/>
                <a:cs typeface="Arial" panose="020B0604020202020204" pitchFamily="34" charset="0"/>
              </a:rPr>
              <a:t>ine </a:t>
            </a:r>
            <a:r>
              <a:rPr lang="de-DE" sz="1050" dirty="0">
                <a:latin typeface="Arial" panose="020B0604020202020204" pitchFamily="34" charset="0"/>
                <a:cs typeface="Arial" panose="020B0604020202020204" pitchFamily="34" charset="0"/>
              </a:rPr>
              <a:t>intensive Auseinandersetzung, in die Beteiligte, Betroffene und Interessierte ihre Standpunkte - in gut eidgenössischer Manier - eingebracht haben. Dass es </a:t>
            </a:r>
            <a:r>
              <a:rPr lang="de-DE" sz="1050" dirty="0" smtClean="0">
                <a:latin typeface="Arial" panose="020B0604020202020204" pitchFamily="34" charset="0"/>
                <a:cs typeface="Arial" panose="020B0604020202020204" pitchFamily="34" charset="0"/>
              </a:rPr>
              <a:t>bei dieser Harmonisierung nicht </a:t>
            </a:r>
            <a:r>
              <a:rPr lang="de-DE" sz="1050" dirty="0">
                <a:latin typeface="Arial" panose="020B0604020202020204" pitchFamily="34" charset="0"/>
                <a:cs typeface="Arial" panose="020B0604020202020204" pitchFamily="34" charset="0"/>
              </a:rPr>
              <a:t>immer harmonisch zu und her ging, versteht sich von selbst.</a:t>
            </a:r>
          </a:p>
          <a:p>
            <a:endParaRPr lang="de-DE" sz="1050" dirty="0">
              <a:latin typeface="Arial" panose="020B0604020202020204" pitchFamily="34" charset="0"/>
              <a:cs typeface="Arial" panose="020B0604020202020204" pitchFamily="34" charset="0"/>
            </a:endParaRPr>
          </a:p>
          <a:p>
            <a:r>
              <a:rPr lang="de-DE" sz="1050" dirty="0">
                <a:latin typeface="Arial" panose="020B0604020202020204" pitchFamily="34" charset="0"/>
                <a:cs typeface="Arial" panose="020B0604020202020204" pitchFamily="34" charset="0"/>
              </a:rPr>
              <a:t>Aber nach hartem Ringen, nach verschiedenen Überarbeitungen und am Schluss noch einer Entschlackungskur </a:t>
            </a:r>
            <a:r>
              <a:rPr lang="de-DE" sz="1050" dirty="0" smtClean="0">
                <a:latin typeface="Arial" panose="020B0604020202020204" pitchFamily="34" charset="0"/>
                <a:cs typeface="Arial" panose="020B0604020202020204" pitchFamily="34" charset="0"/>
              </a:rPr>
              <a:t>haben die Kantone eine</a:t>
            </a:r>
            <a:r>
              <a:rPr lang="de-DE" sz="1050" baseline="0" dirty="0" smtClean="0">
                <a:latin typeface="Arial" panose="020B0604020202020204" pitchFamily="34" charset="0"/>
                <a:cs typeface="Arial" panose="020B0604020202020204" pitchFamily="34" charset="0"/>
              </a:rPr>
              <a:t> Vorlage erhalten, die ausgesprochen solide ist. Eine Vorlage </a:t>
            </a:r>
            <a:r>
              <a:rPr lang="de-DE" sz="1050" dirty="0" smtClean="0">
                <a:latin typeface="Arial" panose="020B0604020202020204" pitchFamily="34" charset="0"/>
                <a:cs typeface="Arial" panose="020B0604020202020204" pitchFamily="34" charset="0"/>
              </a:rPr>
              <a:t>notabene</a:t>
            </a:r>
            <a:r>
              <a:rPr lang="de-DE" sz="1050" dirty="0">
                <a:latin typeface="Arial" panose="020B0604020202020204" pitchFamily="34" charset="0"/>
                <a:cs typeface="Arial" panose="020B0604020202020204" pitchFamily="34" charset="0"/>
              </a:rPr>
              <a:t>, bei </a:t>
            </a:r>
            <a:r>
              <a:rPr lang="de-DE" sz="1050" dirty="0" smtClean="0">
                <a:latin typeface="Arial" panose="020B0604020202020204" pitchFamily="34" charset="0"/>
                <a:cs typeface="Arial" panose="020B0604020202020204" pitchFamily="34" charset="0"/>
              </a:rPr>
              <a:t>deren Erarbeitung </a:t>
            </a:r>
            <a:r>
              <a:rPr lang="de-DE" sz="1050" dirty="0">
                <a:latin typeface="Arial" panose="020B0604020202020204" pitchFamily="34" charset="0"/>
                <a:cs typeface="Arial" panose="020B0604020202020204" pitchFamily="34" charset="0"/>
              </a:rPr>
              <a:t>der Kanton Zürich sich immer wieder intensiv eingebracht hat. </a:t>
            </a:r>
            <a:r>
              <a:rPr lang="de-DE" sz="1050" dirty="0" smtClean="0">
                <a:latin typeface="Arial" panose="020B0604020202020204" pitchFamily="34" charset="0"/>
                <a:cs typeface="Arial" panose="020B0604020202020204" pitchFamily="34" charset="0"/>
              </a:rPr>
              <a:t>In den Teams beispielsweise, die die</a:t>
            </a:r>
            <a:r>
              <a:rPr lang="de-DE" sz="1050" baseline="0" dirty="0" smtClean="0">
                <a:latin typeface="Arial" panose="020B0604020202020204" pitchFamily="34" charset="0"/>
                <a:cs typeface="Arial" panose="020B0604020202020204" pitchFamily="34" charset="0"/>
              </a:rPr>
              <a:t> </a:t>
            </a:r>
            <a:r>
              <a:rPr lang="de-DE" sz="1050" dirty="0" smtClean="0">
                <a:latin typeface="Arial" panose="020B0604020202020204" pitchFamily="34" charset="0"/>
                <a:cs typeface="Arial" panose="020B0604020202020204" pitchFamily="34" charset="0"/>
              </a:rPr>
              <a:t>Fachbereichslehrpläne erarbeitet haben, waren </a:t>
            </a:r>
            <a:r>
              <a:rPr lang="de-CH" sz="1050" dirty="0" smtClean="0">
                <a:latin typeface="Arial" panose="020B0604020202020204" pitchFamily="34" charset="0"/>
                <a:cs typeface="Arial" panose="020B0604020202020204" pitchFamily="34" charset="0"/>
              </a:rPr>
              <a:t>7 Lehrpersonen aus Zürcher Volksschulen und 10 Dozierende der PH Zürich vertreten.</a:t>
            </a:r>
            <a:endParaRPr lang="de-DE" sz="1050" baseline="0" dirty="0" smtClean="0">
              <a:latin typeface="Arial" panose="020B0604020202020204" pitchFamily="34" charset="0"/>
              <a:cs typeface="Arial" panose="020B0604020202020204" pitchFamily="34" charset="0"/>
            </a:endParaRPr>
          </a:p>
          <a:p>
            <a:endParaRPr lang="de-CH" sz="1050" baseline="0" dirty="0" smtClean="0">
              <a:latin typeface="Arial" panose="020B0604020202020204" pitchFamily="34" charset="0"/>
              <a:cs typeface="Arial" panose="020B0604020202020204" pitchFamily="34" charset="0"/>
            </a:endParaRPr>
          </a:p>
          <a:p>
            <a:r>
              <a:rPr lang="de-CH" sz="1050" baseline="0" dirty="0" smtClean="0">
                <a:latin typeface="Arial" panose="020B0604020202020204" pitchFamily="34" charset="0"/>
                <a:cs typeface="Arial" panose="020B0604020202020204" pitchFamily="34" charset="0"/>
              </a:rPr>
              <a:t>Was den Kanton Zürich betrifft, schreiten die Anpassung des Lehrplans 21, die Diskussion von offenen Fragen und die Vorbereitungen für die Einführung zügig und konstruktiv voran. </a:t>
            </a:r>
            <a:endParaRPr lang="de-DE" sz="1050" baseline="0"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C30A66F4-8C04-4876-A73B-57C6BFF4AD75}" type="slidenum">
              <a:rPr lang="de-CH" smtClean="0"/>
              <a:pPr/>
              <a:t>16</a:t>
            </a:fld>
            <a:endParaRPr lang="de-CH"/>
          </a:p>
        </p:txBody>
      </p:sp>
    </p:spTree>
    <p:extLst>
      <p:ext uri="{BB962C8B-B14F-4D97-AF65-F5344CB8AC3E}">
        <p14:creationId xmlns:p14="http://schemas.microsoft.com/office/powerpoint/2010/main" val="1014045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dirty="0" smtClean="0"/>
              <a:t>Wenn Sie sich vertieft informieren oder</a:t>
            </a:r>
            <a:r>
              <a:rPr lang="de-CH" baseline="0" dirty="0" smtClean="0"/>
              <a:t> die Entwicklung der verschiedenen A</a:t>
            </a:r>
            <a:r>
              <a:rPr lang="de-CH" dirty="0" smtClean="0"/>
              <a:t>rbeiten auf dem Weg zum Zürcher</a:t>
            </a:r>
            <a:r>
              <a:rPr lang="de-CH" baseline="0" dirty="0" smtClean="0"/>
              <a:t> Lehrplan 21 </a:t>
            </a:r>
            <a:r>
              <a:rPr lang="de-CH" dirty="0" smtClean="0"/>
              <a:t>mitverfolgen</a:t>
            </a:r>
            <a:r>
              <a:rPr lang="de-CH" baseline="0" dirty="0" smtClean="0"/>
              <a:t> möchten, weisen wir Sie auf die zentrale Informationsplattform der Kantonalen Bildungsdirektion hin. Die Website des Volksschulamtes wird laufend aktualisiert.</a:t>
            </a:r>
            <a:endParaRPr lang="de-CH" dirty="0" smtClean="0"/>
          </a:p>
          <a:p>
            <a:endParaRPr lang="de-CH" dirty="0"/>
          </a:p>
        </p:txBody>
      </p:sp>
      <p:sp>
        <p:nvSpPr>
          <p:cNvPr id="4" name="Foliennummernplatzhalter 3"/>
          <p:cNvSpPr>
            <a:spLocks noGrp="1"/>
          </p:cNvSpPr>
          <p:nvPr>
            <p:ph type="sldNum" sz="quarter" idx="10"/>
          </p:nvPr>
        </p:nvSpPr>
        <p:spPr/>
        <p:txBody>
          <a:bodyPr/>
          <a:lstStyle/>
          <a:p>
            <a:fld id="{C30A66F4-8C04-4876-A73B-57C6BFF4AD75}" type="slidenum">
              <a:rPr lang="de-CH" smtClean="0"/>
              <a:pPr/>
              <a:t>17</a:t>
            </a:fld>
            <a:endParaRPr lang="de-CH"/>
          </a:p>
        </p:txBody>
      </p:sp>
    </p:spTree>
    <p:extLst>
      <p:ext uri="{BB962C8B-B14F-4D97-AF65-F5344CB8AC3E}">
        <p14:creationId xmlns:p14="http://schemas.microsoft.com/office/powerpoint/2010/main" val="2172480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C30A66F4-8C04-4876-A73B-57C6BFF4AD75}" type="slidenum">
              <a:rPr lang="de-CH" smtClean="0"/>
              <a:pPr/>
              <a:t>18</a:t>
            </a:fld>
            <a:endParaRPr lang="de-CH"/>
          </a:p>
        </p:txBody>
      </p:sp>
    </p:spTree>
    <p:extLst>
      <p:ext uri="{BB962C8B-B14F-4D97-AF65-F5344CB8AC3E}">
        <p14:creationId xmlns:p14="http://schemas.microsoft.com/office/powerpoint/2010/main" val="1936682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050" kern="1200" dirty="0" smtClean="0">
                <a:solidFill>
                  <a:schemeClr val="tx1"/>
                </a:solidFill>
                <a:effectLst/>
                <a:latin typeface="Arial" panose="020B0604020202020204" pitchFamily="34" charset="0"/>
                <a:ea typeface="+mn-ea"/>
                <a:cs typeface="Arial" panose="020B0604020202020204" pitchFamily="34" charset="0"/>
              </a:rPr>
              <a:t>In dieser</a:t>
            </a:r>
            <a:r>
              <a:rPr lang="de-DE" sz="1050" kern="1200" baseline="0" dirty="0" smtClean="0">
                <a:solidFill>
                  <a:schemeClr val="tx1"/>
                </a:solidFill>
                <a:effectLst/>
                <a:latin typeface="Arial" panose="020B0604020202020204" pitchFamily="34" charset="0"/>
                <a:ea typeface="+mn-ea"/>
                <a:cs typeface="Arial" panose="020B0604020202020204" pitchFamily="34" charset="0"/>
              </a:rPr>
              <a:t> </a:t>
            </a:r>
            <a:r>
              <a:rPr lang="de-DE" sz="1050" kern="1200" dirty="0" smtClean="0">
                <a:solidFill>
                  <a:schemeClr val="tx1"/>
                </a:solidFill>
                <a:effectLst/>
                <a:latin typeface="Arial" panose="020B0604020202020204" pitchFamily="34" charset="0"/>
                <a:ea typeface="+mn-ea"/>
                <a:cs typeface="Arial" panose="020B0604020202020204" pitchFamily="34" charset="0"/>
              </a:rPr>
              <a:t>Präsentation bilden zwei Themenbereiche</a:t>
            </a:r>
            <a:r>
              <a:rPr lang="de-DE" sz="1050" kern="1200" baseline="0" dirty="0" smtClean="0">
                <a:solidFill>
                  <a:schemeClr val="tx1"/>
                </a:solidFill>
                <a:effectLst/>
                <a:latin typeface="Arial" panose="020B0604020202020204" pitchFamily="34" charset="0"/>
                <a:ea typeface="+mn-ea"/>
                <a:cs typeface="Arial" panose="020B0604020202020204" pitchFamily="34" charset="0"/>
              </a:rPr>
              <a:t> den Schwerpunkt</a:t>
            </a:r>
            <a:r>
              <a:rPr lang="de-DE" sz="1050" kern="1200" dirty="0" smtClean="0">
                <a:solidFill>
                  <a:schemeClr val="tx1"/>
                </a:solidFill>
                <a:effectLst/>
                <a:latin typeface="Arial" panose="020B0604020202020204" pitchFamily="34" charset="0"/>
                <a:ea typeface="+mn-ea"/>
                <a:cs typeface="Arial" panose="020B0604020202020204" pitchFamily="34" charset="0"/>
              </a:rPr>
              <a:t>:</a:t>
            </a:r>
          </a:p>
          <a:p>
            <a:endParaRPr lang="de-DE" sz="1050" kern="1200" dirty="0" smtClean="0">
              <a:solidFill>
                <a:schemeClr val="tx1"/>
              </a:solidFill>
              <a:effectLst/>
              <a:latin typeface="Arial" panose="020B0604020202020204" pitchFamily="34" charset="0"/>
              <a:ea typeface="+mn-ea"/>
              <a:cs typeface="Arial" panose="020B0604020202020204" pitchFamily="34" charset="0"/>
            </a:endParaRPr>
          </a:p>
          <a:p>
            <a:pPr marL="228600" indent="-228600">
              <a:buAutoNum type="arabicPeriod"/>
            </a:pPr>
            <a:r>
              <a:rPr lang="de-DE" sz="1050" kern="1200" dirty="0" smtClean="0">
                <a:solidFill>
                  <a:schemeClr val="tx1"/>
                </a:solidFill>
                <a:effectLst/>
                <a:latin typeface="Arial" panose="020B0604020202020204" pitchFamily="34" charset="0"/>
                <a:ea typeface="+mn-ea"/>
                <a:cs typeface="Arial" panose="020B0604020202020204" pitchFamily="34" charset="0"/>
              </a:rPr>
              <a:t/>
            </a:r>
            <a:br>
              <a:rPr lang="de-DE" sz="1050" kern="1200" dirty="0" smtClean="0">
                <a:solidFill>
                  <a:schemeClr val="tx1"/>
                </a:solidFill>
                <a:effectLst/>
                <a:latin typeface="Arial" panose="020B0604020202020204" pitchFamily="34" charset="0"/>
                <a:ea typeface="+mn-ea"/>
                <a:cs typeface="Arial" panose="020B0604020202020204" pitchFamily="34" charset="0"/>
              </a:rPr>
            </a:br>
            <a:r>
              <a:rPr lang="de-DE" sz="1050" kern="1200" dirty="0" smtClean="0">
                <a:solidFill>
                  <a:schemeClr val="tx1"/>
                </a:solidFill>
                <a:effectLst/>
                <a:latin typeface="Arial" panose="020B0604020202020204" pitchFamily="34" charset="0"/>
                <a:ea typeface="+mn-ea"/>
                <a:cs typeface="Arial" panose="020B0604020202020204" pitchFamily="34" charset="0"/>
              </a:rPr>
              <a:t>- Was ist der Stand der Dinge?</a:t>
            </a:r>
            <a:br>
              <a:rPr lang="de-DE" sz="1050" kern="1200" dirty="0" smtClean="0">
                <a:solidFill>
                  <a:schemeClr val="tx1"/>
                </a:solidFill>
                <a:effectLst/>
                <a:latin typeface="Arial" panose="020B0604020202020204" pitchFamily="34" charset="0"/>
                <a:ea typeface="+mn-ea"/>
                <a:cs typeface="Arial" panose="020B0604020202020204" pitchFamily="34" charset="0"/>
              </a:rPr>
            </a:br>
            <a:r>
              <a:rPr lang="de-DE" sz="1050" kern="1200" dirty="0" smtClean="0">
                <a:solidFill>
                  <a:schemeClr val="tx1"/>
                </a:solidFill>
                <a:effectLst/>
                <a:latin typeface="Arial" panose="020B0604020202020204" pitchFamily="34" charset="0"/>
                <a:ea typeface="+mn-ea"/>
                <a:cs typeface="Arial" panose="020B0604020202020204" pitchFamily="34" charset="0"/>
              </a:rPr>
              <a:t>- Und wie geht es weiter?</a:t>
            </a:r>
            <a:br>
              <a:rPr lang="de-DE" sz="1050" kern="1200" dirty="0" smtClean="0">
                <a:solidFill>
                  <a:schemeClr val="tx1"/>
                </a:solidFill>
                <a:effectLst/>
                <a:latin typeface="Arial" panose="020B0604020202020204" pitchFamily="34" charset="0"/>
                <a:ea typeface="+mn-ea"/>
                <a:cs typeface="Arial" panose="020B0604020202020204" pitchFamily="34" charset="0"/>
              </a:rPr>
            </a:br>
            <a:endParaRPr lang="de-DE" sz="1050" kern="1200" dirty="0" smtClean="0">
              <a:solidFill>
                <a:schemeClr val="tx1"/>
              </a:solidFill>
              <a:effectLst/>
              <a:latin typeface="Arial" panose="020B0604020202020204" pitchFamily="34" charset="0"/>
              <a:ea typeface="+mn-ea"/>
              <a:cs typeface="Arial" panose="020B0604020202020204" pitchFamily="34" charset="0"/>
            </a:endParaRPr>
          </a:p>
          <a:p>
            <a:pPr marL="0" indent="0">
              <a:buNone/>
            </a:pPr>
            <a:r>
              <a:rPr lang="de-DE" sz="1050" kern="1200" dirty="0" smtClean="0">
                <a:solidFill>
                  <a:schemeClr val="tx1"/>
                </a:solidFill>
                <a:effectLst/>
                <a:latin typeface="Arial" panose="020B0604020202020204" pitchFamily="34" charset="0"/>
                <a:ea typeface="+mn-ea"/>
                <a:cs typeface="Arial" panose="020B0604020202020204" pitchFamily="34" charset="0"/>
              </a:rPr>
              <a:t>2.</a:t>
            </a:r>
            <a:endParaRPr lang="de-CH" sz="1050" kern="1200" dirty="0" smtClean="0">
              <a:solidFill>
                <a:schemeClr val="tx1"/>
              </a:solidFill>
              <a:effectLst/>
              <a:latin typeface="Arial" panose="020B0604020202020204" pitchFamily="34" charset="0"/>
              <a:ea typeface="+mn-ea"/>
              <a:cs typeface="Arial" panose="020B0604020202020204" pitchFamily="34" charset="0"/>
            </a:endParaRPr>
          </a:p>
          <a:p>
            <a:pPr lvl="0"/>
            <a:r>
              <a:rPr lang="de-DE" sz="1050" kern="1200" dirty="0" smtClean="0">
                <a:solidFill>
                  <a:schemeClr val="tx1"/>
                </a:solidFill>
                <a:effectLst/>
                <a:latin typeface="Arial" panose="020B0604020202020204" pitchFamily="34" charset="0"/>
                <a:ea typeface="+mn-ea"/>
                <a:cs typeface="Arial" panose="020B0604020202020204" pitchFamily="34" charset="0"/>
              </a:rPr>
              <a:t>Was beinhaltet die Lehrplan-Vorlage, so wie sie die Erziehungsdirektorenkonferenz der 21 beteiligten Kantone Ende 2014 verabschiedet und zur Umsetzung an die Kantone übergeben hat?</a:t>
            </a:r>
            <a:br>
              <a:rPr lang="de-DE" sz="1050" kern="1200" dirty="0" smtClean="0">
                <a:solidFill>
                  <a:schemeClr val="tx1"/>
                </a:solidFill>
                <a:effectLst/>
                <a:latin typeface="Arial" panose="020B0604020202020204" pitchFamily="34" charset="0"/>
                <a:ea typeface="+mn-ea"/>
                <a:cs typeface="Arial" panose="020B0604020202020204" pitchFamily="34" charset="0"/>
              </a:rPr>
            </a:br>
            <a:r>
              <a:rPr lang="de-DE" sz="1050" kern="1200" dirty="0" smtClean="0">
                <a:solidFill>
                  <a:schemeClr val="tx1"/>
                </a:solidFill>
                <a:effectLst/>
                <a:latin typeface="Arial" panose="020B0604020202020204" pitchFamily="34" charset="0"/>
                <a:ea typeface="+mn-ea"/>
                <a:cs typeface="Arial" panose="020B0604020202020204" pitchFamily="34" charset="0"/>
              </a:rPr>
              <a:t>Dazu befassen wir uns namentlich mit </a:t>
            </a:r>
            <a:br>
              <a:rPr lang="de-DE" sz="1050" kern="1200" dirty="0" smtClean="0">
                <a:solidFill>
                  <a:schemeClr val="tx1"/>
                </a:solidFill>
                <a:effectLst/>
                <a:latin typeface="Arial" panose="020B0604020202020204" pitchFamily="34" charset="0"/>
                <a:ea typeface="+mn-ea"/>
                <a:cs typeface="Arial" panose="020B0604020202020204" pitchFamily="34" charset="0"/>
              </a:rPr>
            </a:br>
            <a:r>
              <a:rPr lang="de-DE" sz="1050" kern="1200" dirty="0" smtClean="0">
                <a:solidFill>
                  <a:schemeClr val="tx1"/>
                </a:solidFill>
                <a:effectLst/>
                <a:latin typeface="Arial" panose="020B0604020202020204" pitchFamily="34" charset="0"/>
                <a:ea typeface="+mn-ea"/>
                <a:cs typeface="Arial" panose="020B0604020202020204" pitchFamily="34" charset="0"/>
              </a:rPr>
              <a:t>- den Zielen</a:t>
            </a:r>
            <a:br>
              <a:rPr lang="de-DE" sz="1050" kern="1200" dirty="0" smtClean="0">
                <a:solidFill>
                  <a:schemeClr val="tx1"/>
                </a:solidFill>
                <a:effectLst/>
                <a:latin typeface="Arial" panose="020B0604020202020204" pitchFamily="34" charset="0"/>
                <a:ea typeface="+mn-ea"/>
                <a:cs typeface="Arial" panose="020B0604020202020204" pitchFamily="34" charset="0"/>
              </a:rPr>
            </a:br>
            <a:r>
              <a:rPr lang="de-DE" sz="1050" kern="1200" dirty="0" smtClean="0">
                <a:solidFill>
                  <a:schemeClr val="tx1"/>
                </a:solidFill>
                <a:effectLst/>
                <a:latin typeface="Arial" panose="020B0604020202020204" pitchFamily="34" charset="0"/>
                <a:ea typeface="+mn-ea"/>
                <a:cs typeface="Arial" panose="020B0604020202020204" pitchFamily="34" charset="0"/>
              </a:rPr>
              <a:t>- und</a:t>
            </a:r>
            <a:r>
              <a:rPr lang="de-DE" sz="1050" kern="1200" baseline="0" dirty="0" smtClean="0">
                <a:solidFill>
                  <a:schemeClr val="tx1"/>
                </a:solidFill>
                <a:effectLst/>
                <a:latin typeface="Arial" panose="020B0604020202020204" pitchFamily="34" charset="0"/>
                <a:ea typeface="+mn-ea"/>
                <a:cs typeface="Arial" panose="020B0604020202020204" pitchFamily="34" charset="0"/>
              </a:rPr>
              <a:t> mit wichtigen </a:t>
            </a:r>
            <a:r>
              <a:rPr lang="de-DE" sz="1050" kern="1200" dirty="0" smtClean="0">
                <a:solidFill>
                  <a:schemeClr val="tx1"/>
                </a:solidFill>
                <a:effectLst/>
                <a:latin typeface="Arial" panose="020B0604020202020204" pitchFamily="34" charset="0"/>
                <a:ea typeface="+mn-ea"/>
                <a:cs typeface="Arial" panose="020B0604020202020204" pitchFamily="34" charset="0"/>
              </a:rPr>
              <a:t>inhaltlichen Aspekten</a:t>
            </a:r>
          </a:p>
          <a:p>
            <a:pPr lvl="0"/>
            <a:r>
              <a:rPr lang="de-DE" sz="1050" kern="1200" dirty="0" smtClean="0">
                <a:solidFill>
                  <a:schemeClr val="tx1"/>
                </a:solidFill>
                <a:effectLst/>
                <a:latin typeface="Arial" panose="020B0604020202020204" pitchFamily="34" charset="0"/>
                <a:ea typeface="+mn-ea"/>
                <a:cs typeface="Arial" panose="020B0604020202020204" pitchFamily="34" charset="0"/>
              </a:rPr>
              <a:t/>
            </a:r>
            <a:br>
              <a:rPr lang="de-DE" sz="1050" kern="1200" dirty="0" smtClean="0">
                <a:solidFill>
                  <a:schemeClr val="tx1"/>
                </a:solidFill>
                <a:effectLst/>
                <a:latin typeface="Arial" panose="020B0604020202020204" pitchFamily="34" charset="0"/>
                <a:ea typeface="+mn-ea"/>
                <a:cs typeface="Arial" panose="020B0604020202020204" pitchFamily="34" charset="0"/>
              </a:rPr>
            </a:br>
            <a:r>
              <a:rPr lang="de-CH" sz="1050" kern="1200" dirty="0" smtClean="0">
                <a:solidFill>
                  <a:schemeClr val="tx1"/>
                </a:solidFill>
                <a:effectLst/>
                <a:latin typeface="Arial" panose="020B0604020202020204" pitchFamily="34" charset="0"/>
                <a:ea typeface="+mn-ea"/>
                <a:cs typeface="Arial" panose="020B0604020202020204" pitchFamily="34" charset="0"/>
              </a:rPr>
              <a:t>3.</a:t>
            </a:r>
          </a:p>
          <a:p>
            <a:pPr lvl="0"/>
            <a:r>
              <a:rPr lang="de-CH" sz="1050" kern="1200" dirty="0" smtClean="0">
                <a:solidFill>
                  <a:schemeClr val="tx1"/>
                </a:solidFill>
                <a:effectLst/>
                <a:latin typeface="Arial" panose="020B0604020202020204" pitchFamily="34" charset="0"/>
                <a:ea typeface="+mn-ea"/>
                <a:cs typeface="Arial" panose="020B0604020202020204" pitchFamily="34" charset="0"/>
              </a:rPr>
              <a:t>Gerne zeigen wir Ihnen auch auf, </a:t>
            </a:r>
            <a:r>
              <a:rPr lang="de-CH" sz="1050" kern="1200" baseline="0" dirty="0" smtClean="0">
                <a:solidFill>
                  <a:schemeClr val="tx1"/>
                </a:solidFill>
                <a:effectLst/>
                <a:latin typeface="Arial" panose="020B0604020202020204" pitchFamily="34" charset="0"/>
                <a:ea typeface="+mn-ea"/>
                <a:cs typeface="Arial" panose="020B0604020202020204" pitchFamily="34" charset="0"/>
              </a:rPr>
              <a:t>wo Sie weiterführende, fortlaufend aktualisierte Informationen abrufen können. </a:t>
            </a:r>
          </a:p>
          <a:p>
            <a:pPr lvl="0"/>
            <a:endParaRPr lang="de-CH" sz="1050" kern="1200" baseline="0" dirty="0" smtClean="0">
              <a:solidFill>
                <a:schemeClr val="tx1"/>
              </a:solidFill>
              <a:effectLst/>
              <a:latin typeface="Arial" panose="020B0604020202020204" pitchFamily="34" charset="0"/>
              <a:ea typeface="+mn-ea"/>
              <a:cs typeface="Arial" panose="020B0604020202020204" pitchFamily="34" charset="0"/>
            </a:endParaRPr>
          </a:p>
          <a:p>
            <a:pPr lvl="0"/>
            <a:r>
              <a:rPr lang="de-CH" sz="1050" kern="1200" baseline="0" dirty="0" smtClean="0">
                <a:solidFill>
                  <a:schemeClr val="tx1"/>
                </a:solidFill>
                <a:effectLst/>
                <a:latin typeface="Arial" panose="020B0604020202020204" pitchFamily="34" charset="0"/>
                <a:ea typeface="+mn-ea"/>
                <a:cs typeface="Arial" panose="020B0604020202020204" pitchFamily="34" charset="0"/>
              </a:rPr>
              <a:t>4.</a:t>
            </a:r>
          </a:p>
          <a:p>
            <a:pPr lvl="0"/>
            <a:r>
              <a:rPr lang="de-CH" sz="1050" kern="1200" baseline="0" dirty="0" smtClean="0">
                <a:solidFill>
                  <a:schemeClr val="tx1"/>
                </a:solidFill>
                <a:effectLst/>
                <a:latin typeface="Arial" panose="020B0604020202020204" pitchFamily="34" charset="0"/>
                <a:ea typeface="+mn-ea"/>
                <a:cs typeface="Arial" panose="020B0604020202020204" pitchFamily="34" charset="0"/>
              </a:rPr>
              <a:t>Diese Präsentation ist relativ kurz gehalten. Sie umfasst rund 17 Folien. Die Absicht ist, Ihnen einerseits ein Gefühl für die wichtigsten Punkte zu vermitteln; gleichzeitig möchten wir nicht bis in die feinsten Verästelungen steigen und stattdessen genügend Zeit einräumen für Ihre Fragen und für die Diskussion. </a:t>
            </a:r>
            <a:endParaRPr lang="de-CH" sz="1050" kern="1200" dirty="0">
              <a:solidFill>
                <a:schemeClr val="tx1"/>
              </a:solidFill>
              <a:effectLst/>
              <a:latin typeface="Arial" panose="020B0604020202020204" pitchFamily="34" charset="0"/>
              <a:ea typeface="+mn-ea"/>
              <a:cs typeface="Arial" panose="020B0604020202020204" pitchFamily="34" charset="0"/>
            </a:endParaRPr>
          </a:p>
        </p:txBody>
      </p:sp>
      <p:sp>
        <p:nvSpPr>
          <p:cNvPr id="4" name="Foliennummernplatzhalter 3"/>
          <p:cNvSpPr>
            <a:spLocks noGrp="1"/>
          </p:cNvSpPr>
          <p:nvPr>
            <p:ph type="sldNum" sz="quarter" idx="10"/>
          </p:nvPr>
        </p:nvSpPr>
        <p:spPr/>
        <p:txBody>
          <a:bodyPr/>
          <a:lstStyle/>
          <a:p>
            <a:fld id="{C30A66F4-8C04-4876-A73B-57C6BFF4AD75}" type="slidenum">
              <a:rPr lang="de-CH" smtClean="0"/>
              <a:pPr/>
              <a:t>2</a:t>
            </a:fld>
            <a:endParaRPr lang="de-CH"/>
          </a:p>
        </p:txBody>
      </p:sp>
    </p:spTree>
    <p:extLst>
      <p:ext uri="{BB962C8B-B14F-4D97-AF65-F5344CB8AC3E}">
        <p14:creationId xmlns:p14="http://schemas.microsoft.com/office/powerpoint/2010/main" val="2124481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050" dirty="0" smtClean="0">
                <a:latin typeface="Arial" panose="020B0604020202020204" pitchFamily="34" charset="0"/>
                <a:cs typeface="Arial" panose="020B0604020202020204" pitchFamily="34" charset="0"/>
              </a:rPr>
              <a:t>Lassen Sie uns zum</a:t>
            </a:r>
            <a:r>
              <a:rPr lang="de-DE" sz="1050" baseline="0" dirty="0" smtClean="0">
                <a:latin typeface="Arial" panose="020B0604020202020204" pitchFamily="34" charset="0"/>
                <a:cs typeface="Arial" panose="020B0604020202020204" pitchFamily="34" charset="0"/>
              </a:rPr>
              <a:t> Einstieg zurückblicken. Ins Jahr 2006. Im Bildungswesen der Schweiz herrschte ein </a:t>
            </a:r>
            <a:r>
              <a:rPr lang="de-DE" sz="1050" dirty="0" smtClean="0">
                <a:latin typeface="Arial" panose="020B0604020202020204" pitchFamily="34" charset="0"/>
                <a:cs typeface="Arial" panose="020B0604020202020204" pitchFamily="34" charset="0"/>
              </a:rPr>
              <a:t>historisch gewachsenes Nebeneinander von kantonalen Bildungssystemen,</a:t>
            </a:r>
            <a:r>
              <a:rPr lang="de-DE" sz="1050" baseline="0" dirty="0" smtClean="0">
                <a:latin typeface="Arial" panose="020B0604020202020204" pitchFamily="34" charset="0"/>
                <a:cs typeface="Arial" panose="020B0604020202020204" pitchFamily="34" charset="0"/>
              </a:rPr>
              <a:t> in dem der Bund nur gewisse Teilbereiche regelte.</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050"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50" baseline="0" dirty="0" smtClean="0">
                <a:latin typeface="Arial" panose="020B0604020202020204" pitchFamily="34" charset="0"/>
                <a:cs typeface="Arial" panose="020B0604020202020204" pitchFamily="34" charset="0"/>
              </a:rPr>
              <a:t>So deutlich wie selten zu einer Abstimmungsvorlage sagte die Schweizer Stimmbevölkerung im Frühsommer 2006 deshalb «Ja» zur Harmonisierung des Schweizer Bildungssystems. Einer Harmonisierung, die seither im Artikel 62 der Bundesverfassung verankert ist.</a:t>
            </a:r>
          </a:p>
          <a:p>
            <a:pPr marL="0" marR="0" indent="0" algn="l" defTabSz="914400" rtl="0" eaLnBrk="1" fontAlgn="auto" latinLnBrk="0" hangingPunct="1">
              <a:lnSpc>
                <a:spcPct val="100000"/>
              </a:lnSpc>
              <a:spcBef>
                <a:spcPts val="0"/>
              </a:spcBef>
              <a:spcAft>
                <a:spcPts val="0"/>
              </a:spcAft>
              <a:buClrTx/>
              <a:buSzTx/>
              <a:buFontTx/>
              <a:buNone/>
              <a:tabLst/>
              <a:defRPr/>
            </a:pPr>
            <a:r>
              <a:rPr lang="de-DE" sz="1050" baseline="0" dirty="0" smtClean="0">
                <a:latin typeface="Arial" panose="020B0604020202020204" pitchFamily="34" charset="0"/>
                <a:cs typeface="Arial" panose="020B0604020202020204" pitchFamily="34" charset="0"/>
              </a:rPr>
              <a:t>Es war ein Ja zu einer Harmonisierung von Schuleintrittsalter und Schuldauer, ein Ja zu einheitlichen Übergängen mit einheitlicher Anerkennung von Abschlüssen und eben auch ein Ja </a:t>
            </a:r>
            <a:r>
              <a:rPr lang="de-DE" sz="1050" b="1" baseline="0" dirty="0" smtClean="0">
                <a:latin typeface="Arial" panose="020B0604020202020204" pitchFamily="34" charset="0"/>
                <a:cs typeface="Arial" panose="020B0604020202020204" pitchFamily="34" charset="0"/>
              </a:rPr>
              <a:t>zu vereinheitlichten Zielen </a:t>
            </a:r>
            <a:r>
              <a:rPr lang="de-DE" sz="1050" baseline="0" dirty="0" smtClean="0">
                <a:latin typeface="Arial" panose="020B0604020202020204" pitchFamily="34" charset="0"/>
                <a:cs typeface="Arial" panose="020B0604020202020204" pitchFamily="34" charset="0"/>
              </a:rPr>
              <a:t>auf den verschiedenen Bildungsstufen. Und wenn wir von den Zielen sprechen, die wir mit unseren Schulen erreichen wollen, dann sind wir schon mitten im Thema Lehrplan 21.</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aseline="0" dirty="0" smtClean="0">
              <a:latin typeface="+mn-lt"/>
              <a:cs typeface="Arial"/>
            </a:endParaRPr>
          </a:p>
          <a:p>
            <a:endParaRPr lang="de-CH" sz="1200" dirty="0" smtClean="0">
              <a:latin typeface="Arial"/>
              <a:cs typeface="Arial"/>
            </a:endParaRPr>
          </a:p>
          <a:p>
            <a:endParaRPr lang="de-CH" sz="1200" dirty="0" smtClean="0">
              <a:latin typeface="Arial"/>
              <a:cs typeface="Arial"/>
            </a:endParaRPr>
          </a:p>
        </p:txBody>
      </p:sp>
      <p:sp>
        <p:nvSpPr>
          <p:cNvPr id="4" name="Foliennummernplatzhalter 3"/>
          <p:cNvSpPr>
            <a:spLocks noGrp="1"/>
          </p:cNvSpPr>
          <p:nvPr>
            <p:ph type="sldNum" sz="quarter" idx="10"/>
          </p:nvPr>
        </p:nvSpPr>
        <p:spPr/>
        <p:txBody>
          <a:bodyPr/>
          <a:lstStyle/>
          <a:p>
            <a:fld id="{C30A66F4-8C04-4876-A73B-57C6BFF4AD75}" type="slidenum">
              <a:rPr lang="de-CH" smtClean="0"/>
              <a:pPr/>
              <a:t>3</a:t>
            </a:fld>
            <a:endParaRPr lang="de-CH"/>
          </a:p>
        </p:txBody>
      </p:sp>
    </p:spTree>
    <p:extLst>
      <p:ext uri="{BB962C8B-B14F-4D97-AF65-F5344CB8AC3E}">
        <p14:creationId xmlns:p14="http://schemas.microsoft.com/office/powerpoint/2010/main" val="536094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sz="1050" baseline="0" dirty="0" smtClean="0">
                <a:latin typeface="Arial" panose="020B0604020202020204" pitchFamily="34" charset="0"/>
                <a:cs typeface="Arial" panose="020B0604020202020204" pitchFamily="34" charset="0"/>
              </a:rPr>
              <a:t>Seit dem Auftrag durch die Schweizer Stimmbevölkerung im Jahr 2006 hat die Schweiz einen grossen Schritt vorwärts gemacht. </a:t>
            </a:r>
            <a:r>
              <a:rPr lang="de-CH" sz="1050" dirty="0" smtClean="0">
                <a:latin typeface="Arial" panose="020B0604020202020204" pitchFamily="34" charset="0"/>
                <a:cs typeface="Arial" panose="020B0604020202020204" pitchFamily="34" charset="0"/>
              </a:rPr>
              <a:t>Die Erziehungsdirektionen der 21 Kantone der deutsch- und mehrsprachigen Kantone haben sich zusammengetan und</a:t>
            </a:r>
            <a:r>
              <a:rPr lang="de-CH" sz="1050" baseline="0" dirty="0" smtClean="0">
                <a:latin typeface="Arial" panose="020B0604020202020204" pitchFamily="34" charset="0"/>
                <a:cs typeface="Arial" panose="020B0604020202020204" pitchFamily="34" charset="0"/>
              </a:rPr>
              <a:t> von 2010-2014 einen gemeinsamen Lehrplan ausgearbeitet: den Lehrplan 21. Der Lehrplan 21 schafft eine wesentliche Grundlage, um die Ziele des Unterrichts über die Kantonsgrenzen hinweg zu harmonisieren.</a:t>
            </a:r>
          </a:p>
          <a:p>
            <a:endParaRPr lang="de-CH" sz="1050" baseline="0" dirty="0" smtClean="0">
              <a:latin typeface="Arial" panose="020B0604020202020204" pitchFamily="34" charset="0"/>
              <a:cs typeface="Arial" panose="020B0604020202020204" pitchFamily="34" charset="0"/>
            </a:endParaRPr>
          </a:p>
          <a:p>
            <a:r>
              <a:rPr lang="de-CH" sz="1050" baseline="0" dirty="0" smtClean="0">
                <a:latin typeface="Arial" panose="020B0604020202020204" pitchFamily="34" charset="0"/>
                <a:cs typeface="Arial" panose="020B0604020202020204" pitchFamily="34" charset="0"/>
              </a:rPr>
              <a:t>Im Herbst 2014 war, wie schon kurz angetönt, ein wichtiger Meilenstein erreicht: Die Erziehungsdirektorenkonferenz der 21 beteiligten Kantone haben die neue Lehrplan-Vorlage verabschiedet und an die Kantone übergeben. Nun ist es an den Kantonen, den Lehrplan 21 umzusetzen. Was dies für den Kanton ZH bedeutet, davon sprechen wir heute. </a:t>
            </a:r>
          </a:p>
          <a:p>
            <a:endParaRPr lang="de-CH" sz="1050" dirty="0">
              <a:latin typeface="Arial" panose="020B0604020202020204" pitchFamily="34" charset="0"/>
              <a:cs typeface="Arial" panose="020B0604020202020204" pitchFamily="34" charset="0"/>
            </a:endParaRPr>
          </a:p>
          <a:p>
            <a:r>
              <a:rPr lang="de-CH" sz="1050" dirty="0">
                <a:latin typeface="Arial" panose="020B0604020202020204" pitchFamily="34" charset="0"/>
                <a:cs typeface="Arial" panose="020B0604020202020204" pitchFamily="34" charset="0"/>
              </a:rPr>
              <a:t>*********************************************</a:t>
            </a:r>
          </a:p>
          <a:p>
            <a:r>
              <a:rPr lang="de-CH" sz="1050" dirty="0" smtClean="0">
                <a:latin typeface="Arial" panose="020B0604020202020204" pitchFamily="34" charset="0"/>
                <a:cs typeface="Arial" panose="020B0604020202020204" pitchFamily="34" charset="0"/>
              </a:rPr>
              <a:t>Noch ein</a:t>
            </a:r>
            <a:r>
              <a:rPr lang="de-CH" sz="1050" baseline="0" dirty="0" smtClean="0">
                <a:latin typeface="Arial" panose="020B0604020202020204" pitchFamily="34" charset="0"/>
                <a:cs typeface="Arial" panose="020B0604020202020204" pitchFamily="34" charset="0"/>
              </a:rPr>
              <a:t> Wort zur </a:t>
            </a:r>
            <a:r>
              <a:rPr lang="de-CH" sz="1050" dirty="0" err="1" smtClean="0">
                <a:latin typeface="Arial" panose="020B0604020202020204" pitchFamily="34" charset="0"/>
                <a:cs typeface="Arial" panose="020B0604020202020204" pitchFamily="34" charset="0"/>
              </a:rPr>
              <a:t>Romandie</a:t>
            </a:r>
            <a:r>
              <a:rPr lang="de-CH" sz="1050" dirty="0" smtClean="0">
                <a:latin typeface="Arial" panose="020B0604020202020204" pitchFamily="34" charset="0"/>
                <a:cs typeface="Arial" panose="020B0604020202020204" pitchFamily="34" charset="0"/>
              </a:rPr>
              <a:t> </a:t>
            </a:r>
            <a:r>
              <a:rPr lang="de-CH" sz="1050" dirty="0">
                <a:latin typeface="Arial" panose="020B0604020202020204" pitchFamily="34" charset="0"/>
                <a:cs typeface="Arial" panose="020B0604020202020204" pitchFamily="34" charset="0"/>
              </a:rPr>
              <a:t>und </a:t>
            </a:r>
            <a:r>
              <a:rPr lang="de-CH" sz="1050" dirty="0" smtClean="0">
                <a:latin typeface="Arial" panose="020B0604020202020204" pitchFamily="34" charset="0"/>
                <a:cs typeface="Arial" panose="020B0604020202020204" pitchFamily="34" charset="0"/>
              </a:rPr>
              <a:t>zum Tessin.</a:t>
            </a:r>
            <a:r>
              <a:rPr lang="de-CH" sz="1050" baseline="0" dirty="0" smtClean="0">
                <a:latin typeface="Arial" panose="020B0604020202020204" pitchFamily="34" charset="0"/>
                <a:cs typeface="Arial" panose="020B0604020202020204" pitchFamily="34" charset="0"/>
              </a:rPr>
              <a:t> </a:t>
            </a:r>
            <a:r>
              <a:rPr lang="de-CH" sz="1050" dirty="0" smtClean="0">
                <a:latin typeface="Arial" panose="020B0604020202020204" pitchFamily="34" charset="0"/>
                <a:cs typeface="Arial" panose="020B0604020202020204" pitchFamily="34" charset="0"/>
              </a:rPr>
              <a:t>Die </a:t>
            </a:r>
            <a:r>
              <a:rPr lang="de-CH" sz="1050" dirty="0">
                <a:latin typeface="Arial" panose="020B0604020202020204" pitchFamily="34" charset="0"/>
                <a:cs typeface="Arial" panose="020B0604020202020204" pitchFamily="34" charset="0"/>
              </a:rPr>
              <a:t>Ausgangslage </a:t>
            </a:r>
            <a:r>
              <a:rPr lang="de-CH" sz="1050" dirty="0" smtClean="0">
                <a:latin typeface="Arial" panose="020B0604020202020204" pitchFamily="34" charset="0"/>
                <a:cs typeface="Arial" panose="020B0604020202020204" pitchFamily="34" charset="0"/>
              </a:rPr>
              <a:t>ist hier unterschiedlich: </a:t>
            </a:r>
            <a:r>
              <a:rPr lang="de-DE" sz="1050" dirty="0" smtClean="0">
                <a:latin typeface="Arial" panose="020B0604020202020204" pitchFamily="34" charset="0"/>
                <a:cs typeface="Arial" panose="020B0604020202020204" pitchFamily="34" charset="0"/>
              </a:rPr>
              <a:t>Die </a:t>
            </a:r>
            <a:r>
              <a:rPr lang="de-DE" sz="1050" dirty="0">
                <a:latin typeface="Arial" panose="020B0604020202020204" pitchFamily="34" charset="0"/>
                <a:cs typeface="Arial" panose="020B0604020202020204" pitchFamily="34" charset="0"/>
              </a:rPr>
              <a:t>französischsprachigen Kantone haben bereits einen gemeinsamen Lehrplan erarbeitet, den Plan </a:t>
            </a:r>
            <a:r>
              <a:rPr lang="de-DE" sz="1050" dirty="0" err="1">
                <a:latin typeface="Arial" panose="020B0604020202020204" pitchFamily="34" charset="0"/>
                <a:cs typeface="Arial" panose="020B0604020202020204" pitchFamily="34" charset="0"/>
              </a:rPr>
              <a:t>d‘études</a:t>
            </a:r>
            <a:r>
              <a:rPr lang="de-DE" sz="1050" dirty="0">
                <a:latin typeface="Arial" panose="020B0604020202020204" pitchFamily="34" charset="0"/>
                <a:cs typeface="Arial" panose="020B0604020202020204" pitchFamily="34" charset="0"/>
              </a:rPr>
              <a:t> </a:t>
            </a:r>
            <a:r>
              <a:rPr lang="de-DE" sz="1050" dirty="0" err="1">
                <a:latin typeface="Arial" panose="020B0604020202020204" pitchFamily="34" charset="0"/>
                <a:cs typeface="Arial" panose="020B0604020202020204" pitchFamily="34" charset="0"/>
              </a:rPr>
              <a:t>romand</a:t>
            </a:r>
            <a:r>
              <a:rPr lang="de-DE" sz="1050" dirty="0">
                <a:latin typeface="Arial" panose="020B0604020202020204" pitchFamily="34" charset="0"/>
                <a:cs typeface="Arial" panose="020B0604020202020204" pitchFamily="34" charset="0"/>
              </a:rPr>
              <a:t> (PER). Der Lehrplan liegt vor und wurde ab Schuljahr 2011/2012 eingeführt. </a:t>
            </a:r>
            <a:r>
              <a:rPr lang="de-CH" sz="1050" dirty="0" smtClean="0">
                <a:latin typeface="Arial" panose="020B0604020202020204" pitchFamily="34" charset="0"/>
                <a:cs typeface="Arial" panose="020B0604020202020204" pitchFamily="34" charset="0"/>
              </a:rPr>
              <a:t>Der </a:t>
            </a:r>
            <a:r>
              <a:rPr lang="de-CH" sz="1050" dirty="0">
                <a:latin typeface="Arial" panose="020B0604020202020204" pitchFamily="34" charset="0"/>
                <a:cs typeface="Arial" panose="020B0604020202020204" pitchFamily="34" charset="0"/>
              </a:rPr>
              <a:t>italienischsprachige Kanton Tessin arbeitet zurzeit an der Entwicklung eines neuen Lehrplans.</a:t>
            </a:r>
          </a:p>
          <a:p>
            <a:endParaRPr lang="de-CH" dirty="0"/>
          </a:p>
        </p:txBody>
      </p:sp>
      <p:sp>
        <p:nvSpPr>
          <p:cNvPr id="4" name="Foliennummernplatzhalter 3"/>
          <p:cNvSpPr>
            <a:spLocks noGrp="1"/>
          </p:cNvSpPr>
          <p:nvPr>
            <p:ph type="sldNum" sz="quarter" idx="10"/>
          </p:nvPr>
        </p:nvSpPr>
        <p:spPr/>
        <p:txBody>
          <a:bodyPr/>
          <a:lstStyle/>
          <a:p>
            <a:fld id="{C30A66F4-8C04-4876-A73B-57C6BFF4AD75}" type="slidenum">
              <a:rPr lang="de-CH" smtClean="0"/>
              <a:pPr/>
              <a:t>4</a:t>
            </a:fld>
            <a:endParaRPr lang="de-CH"/>
          </a:p>
        </p:txBody>
      </p:sp>
    </p:spTree>
    <p:extLst>
      <p:ext uri="{BB962C8B-B14F-4D97-AF65-F5344CB8AC3E}">
        <p14:creationId xmlns:p14="http://schemas.microsoft.com/office/powerpoint/2010/main" val="3536979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dirty="0" smtClean="0">
                <a:latin typeface="Arial" panose="020B0604020202020204" pitchFamily="34" charset="0"/>
                <a:cs typeface="Arial" panose="020B0604020202020204" pitchFamily="34" charset="0"/>
              </a:rPr>
              <a:t>Was ist</a:t>
            </a:r>
            <a:r>
              <a:rPr lang="de-CH" baseline="0" dirty="0" smtClean="0">
                <a:latin typeface="Arial" panose="020B0604020202020204" pitchFamily="34" charset="0"/>
                <a:cs typeface="Arial" panose="020B0604020202020204" pitchFamily="34" charset="0"/>
              </a:rPr>
              <a:t> der hauptsächliche Pluspunkt beim Lehrplan 21 neben der Tatsache, dass er die Bildungsziele harmoniert und nicht alle Kantone einzeln neue Lehrplan entwickeln müssen?</a:t>
            </a:r>
          </a:p>
          <a:p>
            <a:endParaRPr lang="de-CH" baseline="0" dirty="0" smtClean="0">
              <a:latin typeface="Arial" panose="020B0604020202020204" pitchFamily="34" charset="0"/>
              <a:cs typeface="Arial" panose="020B0604020202020204" pitchFamily="34" charset="0"/>
            </a:endParaRPr>
          </a:p>
          <a:p>
            <a:r>
              <a:rPr lang="de-CH" baseline="0" dirty="0" smtClean="0">
                <a:latin typeface="Arial" panose="020B0604020202020204" pitchFamily="34" charset="0"/>
                <a:cs typeface="Arial" panose="020B0604020202020204" pitchFamily="34" charset="0"/>
              </a:rPr>
              <a:t>Der Lehrplan 21 ist aktuell. Er stützt sich ab auf laufende Entwicklungen in der Schule und in der Gesellschaft. Zum Beispiel setzt er neue Schwerpunkte in den Bereichen Medien und Informatik und Wirtschaft, Arbeit, Haushalt.</a:t>
            </a:r>
          </a:p>
          <a:p>
            <a:endParaRPr lang="de-CH" baseline="0" dirty="0" smtClean="0">
              <a:latin typeface="Arial" panose="020B0604020202020204" pitchFamily="34" charset="0"/>
              <a:cs typeface="Arial" panose="020B0604020202020204" pitchFamily="34" charset="0"/>
            </a:endParaRPr>
          </a:p>
          <a:p>
            <a:r>
              <a:rPr lang="de-CH" baseline="0" dirty="0" smtClean="0">
                <a:latin typeface="Arial" panose="020B0604020202020204" pitchFamily="34" charset="0"/>
                <a:cs typeface="Arial" panose="020B0604020202020204" pitchFamily="34" charset="0"/>
              </a:rPr>
              <a:t>Auf weitere Pluspunkte und den Inhalt des Lehrplans werde ich später noch eingehen.</a:t>
            </a:r>
          </a:p>
        </p:txBody>
      </p:sp>
      <p:sp>
        <p:nvSpPr>
          <p:cNvPr id="4" name="Foliennummernplatzhalter 3"/>
          <p:cNvSpPr>
            <a:spLocks noGrp="1"/>
          </p:cNvSpPr>
          <p:nvPr>
            <p:ph type="sldNum" sz="quarter" idx="10"/>
          </p:nvPr>
        </p:nvSpPr>
        <p:spPr/>
        <p:txBody>
          <a:bodyPr/>
          <a:lstStyle/>
          <a:p>
            <a:fld id="{C30A66F4-8C04-4876-A73B-57C6BFF4AD75}" type="slidenum">
              <a:rPr lang="de-CH" smtClean="0"/>
              <a:pPr/>
              <a:t>5</a:t>
            </a:fld>
            <a:endParaRPr lang="de-CH"/>
          </a:p>
        </p:txBody>
      </p:sp>
    </p:spTree>
    <p:extLst>
      <p:ext uri="{BB962C8B-B14F-4D97-AF65-F5344CB8AC3E}">
        <p14:creationId xmlns:p14="http://schemas.microsoft.com/office/powerpoint/2010/main" val="1810042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r>
              <a:rPr lang="de-CH" sz="1050" dirty="0" smtClean="0">
                <a:latin typeface="Arial" panose="020B0604020202020204" pitchFamily="34" charset="0"/>
                <a:cs typeface="Arial" panose="020B0604020202020204" pitchFamily="34" charset="0"/>
              </a:rPr>
              <a:t>Wenn wir nun von der Umsetzung des Lehrplans in den Kantonen sprechen, sind</a:t>
            </a:r>
            <a:r>
              <a:rPr lang="de-CH" sz="1050" baseline="0" dirty="0" smtClean="0">
                <a:latin typeface="Arial" panose="020B0604020202020204" pitchFamily="34" charset="0"/>
                <a:cs typeface="Arial" panose="020B0604020202020204" pitchFamily="34" charset="0"/>
              </a:rPr>
              <a:t> d</a:t>
            </a:r>
            <a:r>
              <a:rPr lang="de-CH" sz="1050" dirty="0" smtClean="0">
                <a:latin typeface="Arial" panose="020B0604020202020204" pitchFamily="34" charset="0"/>
                <a:cs typeface="Arial" panose="020B0604020202020204" pitchFamily="34" charset="0"/>
              </a:rPr>
              <a:t>ie folgenden</a:t>
            </a:r>
            <a:r>
              <a:rPr lang="de-CH" sz="1050" baseline="0" dirty="0" smtClean="0">
                <a:latin typeface="Arial" panose="020B0604020202020204" pitchFamily="34" charset="0"/>
                <a:cs typeface="Arial" panose="020B0604020202020204" pitchFamily="34" charset="0"/>
              </a:rPr>
              <a:t> Eckpunkte sind festzuhalten: </a:t>
            </a:r>
          </a:p>
          <a:p>
            <a:endParaRPr lang="de-CH" sz="1050" baseline="0" dirty="0" smtClean="0">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050" dirty="0" smtClean="0">
                <a:latin typeface="Arial" panose="020B0604020202020204" pitchFamily="34" charset="0"/>
                <a:cs typeface="Arial" panose="020B0604020202020204" pitchFamily="34" charset="0"/>
              </a:rPr>
              <a:t>Nachdem die Erziehungsdirektorenkonferenz</a:t>
            </a:r>
            <a:r>
              <a:rPr lang="de-DE" sz="1050" baseline="0" dirty="0" smtClean="0">
                <a:latin typeface="Arial" panose="020B0604020202020204" pitchFamily="34" charset="0"/>
                <a:cs typeface="Arial" panose="020B0604020202020204" pitchFamily="34" charset="0"/>
              </a:rPr>
              <a:t> der 21 beteiligten Kantone </a:t>
            </a:r>
            <a:r>
              <a:rPr lang="de-DE" sz="1050" dirty="0" smtClean="0">
                <a:latin typeface="Arial" panose="020B0604020202020204" pitchFamily="34" charset="0"/>
                <a:cs typeface="Arial" panose="020B0604020202020204" pitchFamily="34" charset="0"/>
              </a:rPr>
              <a:t>die Lehrplan-Vorlage</a:t>
            </a:r>
            <a:r>
              <a:rPr lang="de-DE" sz="1050" baseline="0" dirty="0" smtClean="0">
                <a:latin typeface="Arial" panose="020B0604020202020204" pitchFamily="34" charset="0"/>
                <a:cs typeface="Arial" panose="020B0604020202020204" pitchFamily="34" charset="0"/>
              </a:rPr>
              <a:t> im Herbst 2014 verabschiedet hat, liegt der Ball bei den Kantonen</a:t>
            </a:r>
            <a:r>
              <a:rPr lang="de-DE" sz="1050" dirty="0" smtClean="0">
                <a:latin typeface="Arial" panose="020B0604020202020204" pitchFamily="34" charset="0"/>
                <a:cs typeface="Arial" panose="020B0604020202020204" pitchFamily="34" charset="0"/>
              </a:rPr>
              <a:t>. Nun ist es </a:t>
            </a:r>
            <a:r>
              <a:rPr lang="de-DE" sz="1050" baseline="0" dirty="0" smtClean="0">
                <a:latin typeface="Arial" panose="020B0604020202020204" pitchFamily="34" charset="0"/>
                <a:cs typeface="Arial" panose="020B0604020202020204" pitchFamily="34" charset="0"/>
              </a:rPr>
              <a:t>Sache der Kantone, die Einführung des Lehrplans an die Hand zu nehmen. Ob und wie die Kantone dies tun, ist ihnen überlassen. Jeder Kanton muss seinen eigenen Weg finden, den Lehrplan umzusetzen.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050" baseline="0" dirty="0" smtClean="0">
                <a:latin typeface="Arial" panose="020B0604020202020204" pitchFamily="34" charset="0"/>
                <a:cs typeface="Arial" panose="020B0604020202020204" pitchFamily="34" charset="0"/>
              </a:rPr>
              <a:t>AR, BS, LU, NW, OW, SG, SH und ZG haben die Einführung des Lehrplans 21 bereits rechtskräftig beschlossen.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050" baseline="0" dirty="0" smtClean="0">
                <a:latin typeface="Arial" panose="020B0604020202020204" pitchFamily="34" charset="0"/>
                <a:cs typeface="Arial" panose="020B0604020202020204" pitchFamily="34" charset="0"/>
              </a:rPr>
              <a:t>Im Kanton Zürich haben die Arbeiten zur Lehrplaneinführung im Januar 2015 begonnen.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050" baseline="0" dirty="0" smtClean="0">
                <a:latin typeface="Arial" panose="020B0604020202020204" pitchFamily="34" charset="0"/>
                <a:cs typeface="Arial" panose="020B0604020202020204" pitchFamily="34" charset="0"/>
              </a:rPr>
              <a:t>Die Umsetzung des Lehrplans 21 in den Kantonen geschieht nicht über Nacht. Es braucht Zeit, um die Grundlage, die der Lehrplan 21 vorgibt, und die bestehende Situation im Kanton Zürich aufeinander abzustimmen. </a:t>
            </a:r>
            <a:br>
              <a:rPr lang="de-DE" sz="1050" baseline="0" dirty="0" smtClean="0">
                <a:latin typeface="Arial" panose="020B0604020202020204" pitchFamily="34" charset="0"/>
                <a:cs typeface="Arial" panose="020B0604020202020204" pitchFamily="34" charset="0"/>
              </a:rPr>
            </a:br>
            <a:r>
              <a:rPr lang="de-DE" sz="1050" baseline="0" dirty="0" smtClean="0">
                <a:latin typeface="Arial" panose="020B0604020202020204" pitchFamily="34" charset="0"/>
                <a:cs typeface="Arial" panose="020B0604020202020204" pitchFamily="34" charset="0"/>
              </a:rPr>
              <a:t>Im Kanton Zürich ist der rechtskräftige Beschluss durch den Bildungsrat erst 2017 vorgesehen – dann, wenn bereits geklärt ist, wie die Anpassung des Lehrplans und die Einführung vor sich gehen sollen. Das </a:t>
            </a:r>
            <a:r>
              <a:rPr lang="de-DE" sz="1050" baseline="0" dirty="0" err="1" smtClean="0">
                <a:latin typeface="Arial" panose="020B0604020202020204" pitchFamily="34" charset="0"/>
                <a:cs typeface="Arial" panose="020B0604020202020204" pitchFamily="34" charset="0"/>
              </a:rPr>
              <a:t>heisst</a:t>
            </a:r>
            <a:r>
              <a:rPr lang="de-DE" sz="1050" baseline="0" dirty="0" smtClean="0">
                <a:latin typeface="Arial" panose="020B0604020202020204" pitchFamily="34" charset="0"/>
                <a:cs typeface="Arial" panose="020B0604020202020204" pitchFamily="34" charset="0"/>
              </a:rPr>
              <a:t>, der neue Lehrplan wird frühestens auf das Schuljahr 2017/2018 eingeführt. Anders gesagt: In den nächsten zwei Jahren bringt der Lehrplan 21 für Schülerinnen und Schüler, die den Kindergarten, die Primar- oder die Sekundarschule besuchen, keine Änderung. </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de-DE" sz="1050" baseline="0"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50" dirty="0" smtClean="0">
                <a:latin typeface="Arial" panose="020B0604020202020204" pitchFamily="34" charset="0"/>
                <a:cs typeface="Arial" panose="020B0604020202020204" pitchFamily="34" charset="0"/>
              </a:rPr>
              <a:t>Der Lehrplan 21 ist</a:t>
            </a:r>
            <a:r>
              <a:rPr lang="de-DE" sz="1050" baseline="0" dirty="0" smtClean="0">
                <a:latin typeface="Arial" panose="020B0604020202020204" pitchFamily="34" charset="0"/>
                <a:cs typeface="Arial" panose="020B0604020202020204" pitchFamily="34" charset="0"/>
              </a:rPr>
              <a:t> kein fixfertiges Programm, das die Kantone per Knopfdruck aktivieren können. Er ist auch kein Gesetzesbuch, sondern vielmehr ein Kompass. Der Lehrplan 21 ist eine Grundlage, die jeder Kanton auf die vorhandenen Schulstrukturen, auf die unterschiedlichen Rahmenbedingungen und auf seine besonderen Bedürfnisse abstimmen kann. </a:t>
            </a:r>
            <a:r>
              <a:rPr lang="de-DE" sz="1050" dirty="0" smtClean="0">
                <a:latin typeface="Arial" panose="020B0604020202020204" pitchFamily="34" charset="0"/>
                <a:cs typeface="Arial" panose="020B0604020202020204" pitchFamily="34" charset="0"/>
              </a:rPr>
              <a:t>Bevor der Lehrplan</a:t>
            </a:r>
            <a:r>
              <a:rPr lang="de-DE" sz="1050" baseline="0" dirty="0" smtClean="0">
                <a:latin typeface="Arial" panose="020B0604020202020204" pitchFamily="34" charset="0"/>
                <a:cs typeface="Arial" panose="020B0604020202020204" pitchFamily="34" charset="0"/>
              </a:rPr>
              <a:t> 21 also im Kanton Zürich eingeführt wird, ist eine ganze Reihe von Vorarbeiten zu leisten. Dieser Anpassungsprozess ist auf folgender Darstellung grob zusammengefasst.</a:t>
            </a:r>
          </a:p>
          <a:p>
            <a:pPr marL="0" marR="0" indent="0" algn="l" defTabSz="914400" rtl="0" eaLnBrk="1" fontAlgn="auto" latinLnBrk="0" hangingPunct="1">
              <a:lnSpc>
                <a:spcPct val="100000"/>
              </a:lnSpc>
              <a:spcBef>
                <a:spcPts val="0"/>
              </a:spcBef>
              <a:spcAft>
                <a:spcPts val="0"/>
              </a:spcAft>
              <a:buClrTx/>
              <a:buSzTx/>
              <a:buFontTx/>
              <a:buNone/>
              <a:tabLst/>
              <a:defRPr/>
            </a:pPr>
            <a:endParaRPr lang="de-CH" sz="1200" baseline="0" dirty="0" smtClean="0"/>
          </a:p>
          <a:p>
            <a:endParaRPr lang="de-CH" sz="1200" dirty="0" smtClean="0"/>
          </a:p>
        </p:txBody>
      </p:sp>
      <p:sp>
        <p:nvSpPr>
          <p:cNvPr id="4" name="Foliennummernplatzhalter 3"/>
          <p:cNvSpPr>
            <a:spLocks noGrp="1"/>
          </p:cNvSpPr>
          <p:nvPr>
            <p:ph type="sldNum" sz="quarter" idx="10"/>
          </p:nvPr>
        </p:nvSpPr>
        <p:spPr/>
        <p:txBody>
          <a:bodyPr/>
          <a:lstStyle/>
          <a:p>
            <a:fld id="{C30A66F4-8C04-4876-A73B-57C6BFF4AD75}" type="slidenum">
              <a:rPr lang="de-CH" smtClean="0"/>
              <a:pPr/>
              <a:t>6</a:t>
            </a:fld>
            <a:endParaRPr lang="de-CH"/>
          </a:p>
        </p:txBody>
      </p:sp>
    </p:spTree>
    <p:extLst>
      <p:ext uri="{BB962C8B-B14F-4D97-AF65-F5344CB8AC3E}">
        <p14:creationId xmlns:p14="http://schemas.microsoft.com/office/powerpoint/2010/main" val="536094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050" baseline="0" dirty="0" smtClean="0">
                <a:latin typeface="Arial" panose="020B0604020202020204" pitchFamily="34" charset="0"/>
                <a:cs typeface="Arial" panose="020B0604020202020204" pitchFamily="34" charset="0"/>
              </a:rPr>
              <a:t>Wie Sie aufgrund der Jahreszahlen erkennen, befinden wir uns heute in der blau markierten Phase. Sie hat Anfang 2015 angefangen und wird voraussichtlich bis ungefähr Mitte 2017 dauern. In dieser Phase gilt es den Lehrplan 21 auf die Bedürfnisse des Kantons Zürichs anzupassen und die nötigen Vorbereitungen zu treffen. Diese Arbeiten umfassen im Wesentlichen 4 Bereiche – sie sind in den grauen Balken angetönt. </a:t>
            </a:r>
            <a:br>
              <a:rPr lang="de-DE" sz="1050" baseline="0" dirty="0" smtClean="0">
                <a:latin typeface="Arial" panose="020B0604020202020204" pitchFamily="34" charset="0"/>
                <a:cs typeface="Arial" panose="020B0604020202020204" pitchFamily="34" charset="0"/>
              </a:rPr>
            </a:br>
            <a:endParaRPr lang="de-DE" sz="1050" baseline="0"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50" b="1" baseline="0" dirty="0" smtClean="0">
                <a:latin typeface="Arial" panose="020B0604020202020204" pitchFamily="34" charset="0"/>
                <a:cs typeface="Arial" panose="020B0604020202020204" pitchFamily="34" charset="0"/>
              </a:rPr>
              <a:t>Anpassungen am Lehrplan 21</a:t>
            </a:r>
            <a:r>
              <a:rPr lang="de-DE" sz="1050" baseline="0" dirty="0" smtClean="0">
                <a:latin typeface="Arial" panose="020B0604020202020204" pitchFamily="34" charset="0"/>
                <a:cs typeface="Arial" panose="020B0604020202020204" pitchFamily="34" charset="0"/>
              </a:rPr>
              <a:t>: Hier gilt es vor allem, die Unterschiede zwischen dem heutigen Lehrplan im Kanton Zürich und der </a:t>
            </a:r>
            <a:r>
              <a:rPr lang="de-CH" sz="1050" dirty="0" smtClean="0">
                <a:latin typeface="Arial" panose="020B0604020202020204" pitchFamily="34" charset="0"/>
                <a:cs typeface="Arial" panose="020B0604020202020204" pitchFamily="34" charset="0"/>
              </a:rPr>
              <a:t>Vorlage</a:t>
            </a:r>
            <a:r>
              <a:rPr lang="de-CH" sz="1050" baseline="0" dirty="0" smtClean="0">
                <a:latin typeface="Arial" panose="020B0604020202020204" pitchFamily="34" charset="0"/>
                <a:cs typeface="Arial" panose="020B0604020202020204" pitchFamily="34" charset="0"/>
              </a:rPr>
              <a:t> des Lernplans 21 zu ermitteln. Dann ist die Frage zu klären, wie wir damit umgehen. Ein ganz konkretes Beispiel: Der Lehrplan 21 schlägt eine </a:t>
            </a:r>
            <a:r>
              <a:rPr lang="de-CH" sz="1050" baseline="0" dirty="0" err="1" smtClean="0">
                <a:latin typeface="Arial" panose="020B0604020202020204" pitchFamily="34" charset="0"/>
                <a:cs typeface="Arial" panose="020B0604020202020204" pitchFamily="34" charset="0"/>
              </a:rPr>
              <a:t>Lektionentafel</a:t>
            </a:r>
            <a:r>
              <a:rPr lang="de-CH" sz="1050" baseline="0" dirty="0" smtClean="0">
                <a:latin typeface="Arial" panose="020B0604020202020204" pitchFamily="34" charset="0"/>
                <a:cs typeface="Arial" panose="020B0604020202020204" pitchFamily="34" charset="0"/>
              </a:rPr>
              <a:t> vor. Die </a:t>
            </a:r>
            <a:r>
              <a:rPr lang="de-CH" sz="1050" baseline="0" dirty="0" err="1" smtClean="0">
                <a:latin typeface="Arial" panose="020B0604020202020204" pitchFamily="34" charset="0"/>
                <a:cs typeface="Arial" panose="020B0604020202020204" pitchFamily="34" charset="0"/>
              </a:rPr>
              <a:t>Lektionentafel</a:t>
            </a:r>
            <a:r>
              <a:rPr lang="de-CH" sz="1050" baseline="0" dirty="0" smtClean="0">
                <a:latin typeface="Arial" panose="020B0604020202020204" pitchFamily="34" charset="0"/>
                <a:cs typeface="Arial" panose="020B0604020202020204" pitchFamily="34" charset="0"/>
              </a:rPr>
              <a:t> hält fest, wie viele Stunden für welches Fach übers Ganze gesehen zur Verfügung stehen sollen. Da der Kanton Zürich natürlich heute auch über eine </a:t>
            </a:r>
            <a:r>
              <a:rPr lang="de-CH" sz="1050" baseline="0" dirty="0" err="1" smtClean="0">
                <a:latin typeface="Arial" panose="020B0604020202020204" pitchFamily="34" charset="0"/>
                <a:cs typeface="Arial" panose="020B0604020202020204" pitchFamily="34" charset="0"/>
              </a:rPr>
              <a:t>Lektionentafel</a:t>
            </a:r>
            <a:r>
              <a:rPr lang="de-CH" sz="1050" baseline="0" dirty="0" smtClean="0">
                <a:latin typeface="Arial" panose="020B0604020202020204" pitchFamily="34" charset="0"/>
                <a:cs typeface="Arial" panose="020B0604020202020204" pitchFamily="34" charset="0"/>
              </a:rPr>
              <a:t> verfügt, gilt es die Frage zu klären: Wo gibt es Unterschiede und wie gehen wir damit um? Wir kommen auf diese Anpassungen später noch zurück.</a:t>
            </a:r>
            <a:br>
              <a:rPr lang="de-CH" sz="1050" baseline="0" dirty="0" smtClean="0">
                <a:latin typeface="Arial" panose="020B0604020202020204" pitchFamily="34" charset="0"/>
                <a:cs typeface="Arial" panose="020B0604020202020204" pitchFamily="34" charset="0"/>
              </a:rPr>
            </a:br>
            <a:r>
              <a:rPr lang="de-CH" sz="1050" baseline="0" dirty="0" smtClean="0">
                <a:latin typeface="Arial" panose="020B0604020202020204" pitchFamily="34" charset="0"/>
                <a:cs typeface="Arial" panose="020B0604020202020204" pitchFamily="34" charset="0"/>
              </a:rPr>
              <a:t>Zu den Anpassungen am Lehrplan und insbesondere zur </a:t>
            </a:r>
            <a:r>
              <a:rPr lang="de-CH" sz="1050" baseline="0" dirty="0" err="1" smtClean="0">
                <a:latin typeface="Arial" panose="020B0604020202020204" pitchFamily="34" charset="0"/>
                <a:cs typeface="Arial" panose="020B0604020202020204" pitchFamily="34" charset="0"/>
              </a:rPr>
              <a:t>Lektionentafel</a:t>
            </a:r>
            <a:r>
              <a:rPr lang="de-CH" sz="1050" baseline="0" dirty="0" smtClean="0">
                <a:latin typeface="Arial" panose="020B0604020202020204" pitchFamily="34" charset="0"/>
                <a:cs typeface="Arial" panose="020B0604020202020204" pitchFamily="34" charset="0"/>
              </a:rPr>
              <a:t> ist im Frühling eine </a:t>
            </a:r>
            <a:r>
              <a:rPr lang="de-CH" sz="1050" b="1" baseline="0" dirty="0" smtClean="0">
                <a:latin typeface="Arial" panose="020B0604020202020204" pitchFamily="34" charset="0"/>
                <a:cs typeface="Arial" panose="020B0604020202020204" pitchFamily="34" charset="0"/>
              </a:rPr>
              <a:t>Vernehmlassung</a:t>
            </a:r>
            <a:r>
              <a:rPr lang="de-CH" sz="1050" baseline="0" dirty="0" smtClean="0">
                <a:latin typeface="Arial" panose="020B0604020202020204" pitchFamily="34" charset="0"/>
                <a:cs typeface="Arial" panose="020B0604020202020204" pitchFamily="34" charset="0"/>
              </a:rPr>
              <a:t> im Kanton geplant. Neben allen schulnahen Verbänden und Institutionen, dazu gehört auch die Vereinigung der Elternorganisationen des Kantons Zürich, können auch die Parteien teilnehmen.</a:t>
            </a:r>
            <a:endParaRPr lang="de-CH" sz="1050" b="1" baseline="0"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CH" sz="1050" baseline="0"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50" b="1" baseline="0" dirty="0" smtClean="0">
                <a:latin typeface="Arial" panose="020B0604020202020204" pitchFamily="34" charset="0"/>
                <a:cs typeface="Arial" panose="020B0604020202020204" pitchFamily="34" charset="0"/>
              </a:rPr>
              <a:t>Weiterbildung und Unterstützung</a:t>
            </a:r>
            <a:r>
              <a:rPr lang="de-DE" sz="1050" baseline="0" dirty="0" smtClean="0">
                <a:latin typeface="Arial" panose="020B0604020202020204" pitchFamily="34" charset="0"/>
                <a:cs typeface="Arial" panose="020B0604020202020204" pitchFamily="34" charset="0"/>
              </a:rPr>
              <a:t>: Die Schulleitungen werden eine wichtige Rolle spielen bei der Einführung des Lehrplans 21. Und natürlich die Lehrerinnen und Lehrer. Sie alle werden mit verschiedenen Weiterbildungsmöglichkeiten frühzeitig und seriös auf die Einführung des Lehrplans 21 vorbereitet.</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050" b="1" baseline="0"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050" b="1" baseline="0" dirty="0" smtClean="0">
                <a:latin typeface="Arial" panose="020B0604020202020204" pitchFamily="34" charset="0"/>
                <a:cs typeface="Arial" panose="020B0604020202020204" pitchFamily="34" charset="0"/>
              </a:rPr>
              <a:t>Vorbereitung von Schulen und Gemeinden: </a:t>
            </a:r>
            <a:r>
              <a:rPr lang="de-DE" sz="1050" baseline="0" dirty="0" smtClean="0">
                <a:latin typeface="Arial" panose="020B0604020202020204" pitchFamily="34" charset="0"/>
                <a:cs typeface="Arial" panose="020B0604020202020204" pitchFamily="34" charset="0"/>
              </a:rPr>
              <a:t>Die Einführung des Lehrplans 21 liegt letztendlich in den Händen der Schulen und der Gemeinden. Bis zur Einführung bleibt genügend Zeit, um zusammen mit den Schulen und den Gemeinden ein Vorgehen festzulegen, das eine seriös vorbereitete Einführung des Lehrplans 21 quer durch den ganzen Kanton sicherstellt. </a:t>
            </a:r>
            <a:endParaRPr lang="de-DE" sz="1050" b="1" baseline="0"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050" b="1" baseline="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050" b="1" baseline="0" dirty="0" smtClean="0">
                <a:latin typeface="Arial" panose="020B0604020202020204" pitchFamily="34" charset="0"/>
                <a:cs typeface="Arial" panose="020B0604020202020204" pitchFamily="34" charset="0"/>
              </a:rPr>
              <a:t>Lehrmittel anpassen</a:t>
            </a:r>
            <a:r>
              <a:rPr lang="de-DE" sz="1050" baseline="0" dirty="0" smtClean="0">
                <a:latin typeface="Arial" panose="020B0604020202020204" pitchFamily="34" charset="0"/>
                <a:cs typeface="Arial" panose="020B0604020202020204" pitchFamily="34" charset="0"/>
              </a:rPr>
              <a:t>: Eine vierte wichtige Vorbereitungsarbeit betrifft </a:t>
            </a:r>
            <a:r>
              <a:rPr lang="de-DE" sz="1050" baseline="0" dirty="0" err="1" smtClean="0">
                <a:latin typeface="Arial" panose="020B0604020202020204" pitchFamily="34" charset="0"/>
                <a:cs typeface="Arial" panose="020B0604020202020204" pitchFamily="34" charset="0"/>
              </a:rPr>
              <a:t>schliesslich</a:t>
            </a:r>
            <a:r>
              <a:rPr lang="de-DE" sz="1050" baseline="0" dirty="0" smtClean="0">
                <a:latin typeface="Arial" panose="020B0604020202020204" pitchFamily="34" charset="0"/>
                <a:cs typeface="Arial" panose="020B0604020202020204" pitchFamily="34" charset="0"/>
              </a:rPr>
              <a:t> die Lehrmittel. Viele sind schon heute auf die </a:t>
            </a:r>
            <a:r>
              <a:rPr lang="de-DE" sz="1050" baseline="0" dirty="0" err="1" smtClean="0">
                <a:latin typeface="Arial" panose="020B0604020202020204" pitchFamily="34" charset="0"/>
                <a:cs typeface="Arial" panose="020B0604020202020204" pitchFamily="34" charset="0"/>
              </a:rPr>
              <a:t>Stossrichtung</a:t>
            </a:r>
            <a:r>
              <a:rPr lang="de-DE" sz="1050" baseline="0" dirty="0" smtClean="0">
                <a:latin typeface="Arial" panose="020B0604020202020204" pitchFamily="34" charset="0"/>
                <a:cs typeface="Arial" panose="020B0604020202020204" pitchFamily="34" charset="0"/>
              </a:rPr>
              <a:t> des Lehrplans 21 ausgerichtet, </a:t>
            </a:r>
            <a:r>
              <a:rPr lang="de-DE" sz="1050" dirty="0" smtClean="0">
                <a:latin typeface="Arial" panose="020B0604020202020204" pitchFamily="34" charset="0"/>
                <a:cs typeface="Arial" panose="020B0604020202020204" pitchFamily="34" charset="0"/>
              </a:rPr>
              <a:t>z.B. Lehrmittel in Deutsch, Mathematik, Fremdsprachen, Religion und Kultur. </a:t>
            </a:r>
            <a:r>
              <a:rPr lang="de-DE" sz="1050" baseline="0" dirty="0" smtClean="0">
                <a:latin typeface="Arial" panose="020B0604020202020204" pitchFamily="34" charset="0"/>
                <a:cs typeface="Arial" panose="020B0604020202020204" pitchFamily="34" charset="0"/>
              </a:rPr>
              <a:t>Wo dies noch nicht der Fall ist, hat der Lehrmittelverlag Zürich bereits die nötigen Überarbeitungen und Neuentwicklungen geplant oder schon aufgegleist.</a:t>
            </a:r>
            <a:endParaRPr lang="de-CH" sz="1050" baseline="0" dirty="0" smtClean="0">
              <a:latin typeface="Arial" panose="020B0604020202020204" pitchFamily="34" charset="0"/>
              <a:cs typeface="Arial" panose="020B0604020202020204" pitchFamily="34" charset="0"/>
            </a:endParaRPr>
          </a:p>
          <a:p>
            <a:endParaRPr lang="de-DE" sz="1050" baseline="0" dirty="0" smtClean="0">
              <a:latin typeface="Arial" panose="020B0604020202020204" pitchFamily="34" charset="0"/>
              <a:cs typeface="Arial" panose="020B0604020202020204" pitchFamily="34" charset="0"/>
            </a:endParaRPr>
          </a:p>
          <a:p>
            <a:r>
              <a:rPr lang="de-DE" sz="1050" baseline="0" dirty="0" smtClean="0">
                <a:latin typeface="Arial" panose="020B0604020202020204" pitchFamily="34" charset="0"/>
                <a:cs typeface="Arial" panose="020B0604020202020204" pitchFamily="34" charset="0"/>
              </a:rPr>
              <a:t>Sie sehen: Da ist einiges an Arbeit zu leisten, bevor der Lehrplan 21 im Kanton Zürich eingeführt wird. Diese Arbeit geschieht nicht etwa nur in den Büros der Kantonalen Bildungsdirektion. Sie wird durch Arbeitsgruppen und Gremien erbracht, in denen alle Partner des Schulfelds eingebunden sind: Lehrerschaft, Schulleitungen, Schulbehörden, die Pädagogische Hochschule, der Lehrmittelverlag.</a:t>
            </a:r>
            <a:endParaRPr lang="de-DE" sz="1050" b="1" baseline="0" dirty="0" smtClean="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C30A66F4-8C04-4876-A73B-57C6BFF4AD75}" type="slidenum">
              <a:rPr lang="de-CH" smtClean="0"/>
              <a:pPr/>
              <a:t>7</a:t>
            </a:fld>
            <a:endParaRPr lang="de-CH"/>
          </a:p>
        </p:txBody>
      </p:sp>
    </p:spTree>
    <p:extLst>
      <p:ext uri="{BB962C8B-B14F-4D97-AF65-F5344CB8AC3E}">
        <p14:creationId xmlns:p14="http://schemas.microsoft.com/office/powerpoint/2010/main" val="17259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CH" sz="1050" kern="1200" dirty="0" smtClean="0">
                <a:solidFill>
                  <a:schemeClr val="tx1"/>
                </a:solidFill>
                <a:effectLst/>
                <a:latin typeface="Arial" panose="020B0604020202020204" pitchFamily="34" charset="0"/>
                <a:ea typeface="+mn-ea"/>
                <a:cs typeface="Arial" panose="020B0604020202020204" pitchFamily="34" charset="0"/>
              </a:rPr>
              <a:t>Soviel zu den Vorarbeiten, die den Weg für den neuen</a:t>
            </a:r>
            <a:r>
              <a:rPr lang="de-CH" sz="1050" kern="1200" baseline="0" dirty="0" smtClean="0">
                <a:solidFill>
                  <a:schemeClr val="tx1"/>
                </a:solidFill>
                <a:effectLst/>
                <a:latin typeface="Arial" panose="020B0604020202020204" pitchFamily="34" charset="0"/>
                <a:ea typeface="+mn-ea"/>
                <a:cs typeface="Arial" panose="020B0604020202020204" pitchFamily="34" charset="0"/>
              </a:rPr>
              <a:t> Zürcher Lehrplan 21 bereiten. </a:t>
            </a:r>
          </a:p>
          <a:p>
            <a:r>
              <a:rPr lang="de-CH" sz="1050" kern="1200" baseline="0" dirty="0" smtClean="0">
                <a:solidFill>
                  <a:schemeClr val="tx1"/>
                </a:solidFill>
                <a:effectLst/>
                <a:latin typeface="Arial" panose="020B0604020202020204" pitchFamily="34" charset="0"/>
                <a:ea typeface="+mn-ea"/>
                <a:cs typeface="Arial" panose="020B0604020202020204" pitchFamily="34" charset="0"/>
              </a:rPr>
              <a:t>Jetzt schauen wir uns diesen Lehrplan, so wie er sich heute bereits abzeichnet, etwas genauer an – seine Ziele und Kernaspekte. </a:t>
            </a:r>
          </a:p>
        </p:txBody>
      </p:sp>
      <p:sp>
        <p:nvSpPr>
          <p:cNvPr id="4" name="Foliennummernplatzhalter 3"/>
          <p:cNvSpPr>
            <a:spLocks noGrp="1"/>
          </p:cNvSpPr>
          <p:nvPr>
            <p:ph type="sldNum" sz="quarter" idx="10"/>
          </p:nvPr>
        </p:nvSpPr>
        <p:spPr/>
        <p:txBody>
          <a:bodyPr/>
          <a:lstStyle/>
          <a:p>
            <a:fld id="{C30A66F4-8C04-4876-A73B-57C6BFF4AD75}" type="slidenum">
              <a:rPr lang="de-CH" smtClean="0"/>
              <a:pPr/>
              <a:t>8</a:t>
            </a:fld>
            <a:endParaRPr lang="de-CH"/>
          </a:p>
        </p:txBody>
      </p:sp>
    </p:spTree>
    <p:extLst>
      <p:ext uri="{BB962C8B-B14F-4D97-AF65-F5344CB8AC3E}">
        <p14:creationId xmlns:p14="http://schemas.microsoft.com/office/powerpoint/2010/main" val="1192316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0" lvl="1">
              <a:defRPr/>
            </a:pPr>
            <a:r>
              <a:rPr lang="de-DE" sz="1050" baseline="0" dirty="0" smtClean="0">
                <a:latin typeface="Arial" panose="020B0604020202020204" pitchFamily="34" charset="0"/>
                <a:cs typeface="Arial" panose="020B0604020202020204" pitchFamily="34" charset="0"/>
              </a:rPr>
              <a:t>Ich möchte mit diesem Überblick die Ziele ins Bewusstsein rücken, auf die der Lehrplan 21 ausgerichtet ist: </a:t>
            </a:r>
          </a:p>
          <a:p>
            <a:pPr marL="0" lvl="1">
              <a:defRPr/>
            </a:pPr>
            <a:endParaRPr lang="de-DE" sz="1050" baseline="0" dirty="0" smtClean="0">
              <a:latin typeface="Arial" panose="020B0604020202020204" pitchFamily="34" charset="0"/>
              <a:cs typeface="Arial" panose="020B0604020202020204" pitchFamily="34" charset="0"/>
            </a:endParaRPr>
          </a:p>
          <a:p>
            <a:pPr marL="0" lvl="1">
              <a:defRPr/>
            </a:pPr>
            <a:r>
              <a:rPr lang="de-DE" sz="1050" baseline="0" dirty="0" smtClean="0">
                <a:latin typeface="Arial" panose="020B0604020202020204" pitchFamily="34" charset="0"/>
                <a:cs typeface="Arial" panose="020B0604020202020204" pitchFamily="34" charset="0"/>
              </a:rPr>
              <a:t>Aus der Perspektive von Eltern und ihren Kindern steht ein Ziel ganz stark im Vordergrund: D</a:t>
            </a:r>
            <a:r>
              <a:rPr lang="de-DE" sz="1050" dirty="0" smtClean="0">
                <a:latin typeface="Arial" panose="020B0604020202020204" pitchFamily="34" charset="0"/>
                <a:cs typeface="Arial" panose="020B0604020202020204" pitchFamily="34" charset="0"/>
              </a:rPr>
              <a:t>er </a:t>
            </a:r>
            <a:r>
              <a:rPr lang="de-DE" sz="1050" dirty="0">
                <a:latin typeface="Arial" panose="020B0604020202020204" pitchFamily="34" charset="0"/>
                <a:cs typeface="Arial" panose="020B0604020202020204" pitchFamily="34" charset="0"/>
              </a:rPr>
              <a:t>Lehrplan 21 erleichtert </a:t>
            </a:r>
            <a:r>
              <a:rPr lang="de-DE" sz="1050" dirty="0" smtClean="0">
                <a:latin typeface="Arial" panose="020B0604020202020204" pitchFamily="34" charset="0"/>
                <a:cs typeface="Arial" panose="020B0604020202020204" pitchFamily="34" charset="0"/>
              </a:rPr>
              <a:t>den </a:t>
            </a:r>
            <a:r>
              <a:rPr lang="de-DE" sz="1050" dirty="0">
                <a:latin typeface="Arial" panose="020B0604020202020204" pitchFamily="34" charset="0"/>
                <a:cs typeface="Arial" panose="020B0604020202020204" pitchFamily="34" charset="0"/>
              </a:rPr>
              <a:t>Wohnortswechsel </a:t>
            </a:r>
            <a:r>
              <a:rPr lang="de-DE" sz="1050" dirty="0" smtClean="0">
                <a:latin typeface="Arial" panose="020B0604020202020204" pitchFamily="34" charset="0"/>
                <a:cs typeface="Arial" panose="020B0604020202020204" pitchFamily="34" charset="0"/>
              </a:rPr>
              <a:t>von einem Kanton</a:t>
            </a:r>
            <a:r>
              <a:rPr lang="de-DE" sz="1050" baseline="0" dirty="0" smtClean="0">
                <a:latin typeface="Arial" panose="020B0604020202020204" pitchFamily="34" charset="0"/>
                <a:cs typeface="Arial" panose="020B0604020202020204" pitchFamily="34" charset="0"/>
              </a:rPr>
              <a:t> in den andern. Dieses Ziel dürfte bei der </a:t>
            </a:r>
            <a:r>
              <a:rPr lang="de-DE" sz="1050" dirty="0" smtClean="0">
                <a:latin typeface="Arial" panose="020B0604020202020204" pitchFamily="34" charset="0"/>
                <a:cs typeface="Arial" panose="020B0604020202020204" pitchFamily="34" charset="0"/>
              </a:rPr>
              <a:t>Volksabstimmung </a:t>
            </a:r>
            <a:r>
              <a:rPr lang="de-DE" sz="1050" dirty="0">
                <a:latin typeface="Arial" panose="020B0604020202020204" pitchFamily="34" charset="0"/>
                <a:cs typeface="Arial" panose="020B0604020202020204" pitchFamily="34" charset="0"/>
              </a:rPr>
              <a:t>im Jahr 2006 </a:t>
            </a:r>
            <a:r>
              <a:rPr lang="de-DE" sz="1050" dirty="0" smtClean="0">
                <a:latin typeface="Arial" panose="020B0604020202020204" pitchFamily="34" charset="0"/>
                <a:cs typeface="Arial" panose="020B0604020202020204" pitchFamily="34" charset="0"/>
              </a:rPr>
              <a:t>ein Hauptgrund für die deutliche Annahme </a:t>
            </a:r>
            <a:r>
              <a:rPr lang="de-DE" sz="1050" dirty="0">
                <a:latin typeface="Arial" panose="020B0604020202020204" pitchFamily="34" charset="0"/>
                <a:cs typeface="Arial" panose="020B0604020202020204" pitchFamily="34" charset="0"/>
              </a:rPr>
              <a:t>des Bildungsartikels gewesen sein</a:t>
            </a:r>
            <a:r>
              <a:rPr lang="de-DE" sz="1050" dirty="0" smtClean="0">
                <a:latin typeface="Arial" panose="020B0604020202020204" pitchFamily="34" charset="0"/>
                <a:cs typeface="Arial" panose="020B0604020202020204" pitchFamily="34" charset="0"/>
              </a:rPr>
              <a:t>.</a:t>
            </a:r>
          </a:p>
          <a:p>
            <a:pPr marL="0" lvl="1">
              <a:defRPr/>
            </a:pPr>
            <a:endParaRPr lang="de-DE" sz="1050" dirty="0">
              <a:latin typeface="Arial" panose="020B0604020202020204" pitchFamily="34" charset="0"/>
              <a:cs typeface="Arial" panose="020B0604020202020204" pitchFamily="34" charset="0"/>
            </a:endParaRPr>
          </a:p>
          <a:p>
            <a:pPr marL="0" lvl="1">
              <a:defRPr/>
            </a:pPr>
            <a:r>
              <a:rPr lang="de-DE" sz="1050" dirty="0" smtClean="0">
                <a:latin typeface="Arial" panose="020B0604020202020204" pitchFamily="34" charset="0"/>
                <a:cs typeface="Arial" panose="020B0604020202020204" pitchFamily="34" charset="0"/>
              </a:rPr>
              <a:t>Der Lehrplan 21 ist aber auch eine wichtige</a:t>
            </a:r>
            <a:r>
              <a:rPr lang="de-DE" sz="1050" baseline="0" dirty="0" smtClean="0">
                <a:latin typeface="Arial" panose="020B0604020202020204" pitchFamily="34" charset="0"/>
                <a:cs typeface="Arial" panose="020B0604020202020204" pitchFamily="34" charset="0"/>
              </a:rPr>
              <a:t> </a:t>
            </a:r>
            <a:r>
              <a:rPr lang="de-DE" sz="1050" dirty="0" smtClean="0">
                <a:latin typeface="Arial" panose="020B0604020202020204" pitchFamily="34" charset="0"/>
                <a:cs typeface="Arial" panose="020B0604020202020204" pitchFamily="34" charset="0"/>
              </a:rPr>
              <a:t>Grundlage </a:t>
            </a:r>
            <a:r>
              <a:rPr lang="de-DE" sz="1050" dirty="0">
                <a:latin typeface="Arial" panose="020B0604020202020204" pitchFamily="34" charset="0"/>
                <a:cs typeface="Arial" panose="020B0604020202020204" pitchFamily="34" charset="0"/>
              </a:rPr>
              <a:t>für die Koordination der Lehrmittel </a:t>
            </a:r>
            <a:r>
              <a:rPr lang="de-DE" sz="1050" dirty="0" smtClean="0">
                <a:latin typeface="Arial" panose="020B0604020202020204" pitchFamily="34" charset="0"/>
                <a:cs typeface="Arial" panose="020B0604020202020204" pitchFamily="34" charset="0"/>
              </a:rPr>
              <a:t>in allen</a:t>
            </a:r>
            <a:r>
              <a:rPr lang="de-DE" sz="1050" baseline="0" dirty="0" smtClean="0">
                <a:latin typeface="Arial" panose="020B0604020202020204" pitchFamily="34" charset="0"/>
                <a:cs typeface="Arial" panose="020B0604020202020204" pitchFamily="34" charset="0"/>
              </a:rPr>
              <a:t> </a:t>
            </a:r>
            <a:r>
              <a:rPr lang="de-DE" sz="1050" dirty="0" smtClean="0">
                <a:latin typeface="Arial" panose="020B0604020202020204" pitchFamily="34" charset="0"/>
                <a:cs typeface="Arial" panose="020B0604020202020204" pitchFamily="34" charset="0"/>
              </a:rPr>
              <a:t>deutsch- oder mehrsprachigen Kantonen. Das </a:t>
            </a:r>
            <a:r>
              <a:rPr lang="de-DE" sz="1050" dirty="0" err="1" smtClean="0">
                <a:latin typeface="Arial" panose="020B0604020202020204" pitchFamily="34" charset="0"/>
                <a:cs typeface="Arial" panose="020B0604020202020204" pitchFamily="34" charset="0"/>
              </a:rPr>
              <a:t>heisst</a:t>
            </a:r>
            <a:r>
              <a:rPr lang="de-DE" sz="1050" baseline="0" dirty="0" smtClean="0">
                <a:latin typeface="Arial" panose="020B0604020202020204" pitchFamily="34" charset="0"/>
                <a:cs typeface="Arial" panose="020B0604020202020204" pitchFamily="34" charset="0"/>
              </a:rPr>
              <a:t> nicht unbedingt, dass in allen Kantonen die genau gleichen Schulbücher zum Einsatz kommen – aber alle Schulbücher sind auf die gleichen Ziele ausgerichtet, und alle Schulbücher orientieren sich an den gleichen Zyklen (auf die wir gleich noch zu sprechen kommen).</a:t>
            </a:r>
            <a:endParaRPr lang="de-DE" sz="1050" dirty="0" smtClean="0">
              <a:latin typeface="Arial" panose="020B0604020202020204" pitchFamily="34" charset="0"/>
              <a:cs typeface="Arial" panose="020B0604020202020204" pitchFamily="34" charset="0"/>
            </a:endParaRPr>
          </a:p>
          <a:p>
            <a:pPr marL="0" lvl="1">
              <a:defRPr/>
            </a:pPr>
            <a:endParaRPr lang="de-DE" sz="1050" dirty="0">
              <a:latin typeface="Arial" panose="020B0604020202020204" pitchFamily="34" charset="0"/>
              <a:cs typeface="Arial" panose="020B0604020202020204" pitchFamily="34" charset="0"/>
            </a:endParaRPr>
          </a:p>
          <a:p>
            <a:pPr marL="0" lvl="1">
              <a:defRPr/>
            </a:pPr>
            <a:r>
              <a:rPr lang="de-DE" sz="1050" dirty="0" smtClean="0">
                <a:latin typeface="Arial" panose="020B0604020202020204" pitchFamily="34" charset="0"/>
                <a:cs typeface="Arial" panose="020B0604020202020204" pitchFamily="34" charset="0"/>
              </a:rPr>
              <a:t>Darüber hinaus </a:t>
            </a:r>
            <a:r>
              <a:rPr lang="de-DE" sz="1050" baseline="0" dirty="0" smtClean="0">
                <a:latin typeface="Arial" panose="020B0604020202020204" pitchFamily="34" charset="0"/>
                <a:cs typeface="Arial" panose="020B0604020202020204" pitchFamily="34" charset="0"/>
              </a:rPr>
              <a:t>leistet der Lehrplan 21 </a:t>
            </a:r>
            <a:r>
              <a:rPr lang="de-DE" sz="1050" dirty="0" smtClean="0">
                <a:latin typeface="Arial" panose="020B0604020202020204" pitchFamily="34" charset="0"/>
                <a:cs typeface="Arial" panose="020B0604020202020204" pitchFamily="34" charset="0"/>
              </a:rPr>
              <a:t>auch einen Beitrag, um die Aus</a:t>
            </a:r>
            <a:r>
              <a:rPr lang="de-DE" sz="1050" dirty="0">
                <a:latin typeface="Arial" panose="020B0604020202020204" pitchFamily="34" charset="0"/>
                <a:cs typeface="Arial" panose="020B0604020202020204" pitchFamily="34" charset="0"/>
              </a:rPr>
              <a:t>- und Weiterbildung </a:t>
            </a:r>
            <a:r>
              <a:rPr lang="de-DE" sz="1050" dirty="0" smtClean="0">
                <a:latin typeface="Arial" panose="020B0604020202020204" pitchFamily="34" charset="0"/>
                <a:cs typeface="Arial" panose="020B0604020202020204" pitchFamily="34" charset="0"/>
              </a:rPr>
              <a:t>von Lehrerinnen und Lehrern zu harmonisieren.</a:t>
            </a:r>
            <a:r>
              <a:rPr lang="de-DE" sz="1050" baseline="0" dirty="0" smtClean="0">
                <a:latin typeface="Arial" panose="020B0604020202020204" pitchFamily="34" charset="0"/>
                <a:cs typeface="Arial" panose="020B0604020202020204" pitchFamily="34" charset="0"/>
              </a:rPr>
              <a:t> Statt dass jeder Kanton das für sich definiert, orientieren sich Aus- und Weiterbildung künftig stärker an gemeinsamen Grundlagen. Damit ist selbstverständlich auch der Lehrerschaft selber gedient.</a:t>
            </a:r>
          </a:p>
          <a:p>
            <a:pPr marL="0" lvl="1">
              <a:defRPr/>
            </a:pPr>
            <a:endParaRPr lang="de-DE" sz="1050" dirty="0">
              <a:latin typeface="Arial" panose="020B0604020202020204" pitchFamily="34" charset="0"/>
              <a:cs typeface="Arial" panose="020B0604020202020204" pitchFamily="34" charset="0"/>
            </a:endParaRPr>
          </a:p>
          <a:p>
            <a:pPr marL="0" lvl="1">
              <a:defRPr/>
            </a:pPr>
            <a:r>
              <a:rPr lang="de-DE" sz="1050" dirty="0">
                <a:latin typeface="Arial" panose="020B0604020202020204" pitchFamily="34" charset="0"/>
                <a:cs typeface="Arial" panose="020B0604020202020204" pitchFamily="34" charset="0"/>
              </a:rPr>
              <a:t>Der gemeinsame </a:t>
            </a:r>
            <a:r>
              <a:rPr lang="de-DE" sz="1050" dirty="0" smtClean="0">
                <a:latin typeface="Arial" panose="020B0604020202020204" pitchFamily="34" charset="0"/>
                <a:cs typeface="Arial" panose="020B0604020202020204" pitchFamily="34" charset="0"/>
              </a:rPr>
              <a:t>Lehrplan dient </a:t>
            </a:r>
            <a:r>
              <a:rPr lang="de-DE" sz="1050" dirty="0" err="1" smtClean="0">
                <a:latin typeface="Arial" panose="020B0604020202020204" pitchFamily="34" charset="0"/>
                <a:cs typeface="Arial" panose="020B0604020202020204" pitchFamily="34" charset="0"/>
              </a:rPr>
              <a:t>schliesslich</a:t>
            </a:r>
            <a:r>
              <a:rPr lang="de-DE" sz="1050" dirty="0" smtClean="0">
                <a:latin typeface="Arial" panose="020B0604020202020204" pitchFamily="34" charset="0"/>
                <a:cs typeface="Arial" panose="020B0604020202020204" pitchFamily="34" charset="0"/>
              </a:rPr>
              <a:t> auch als Grundlage,  um einheitliche Instrumente zu entwickeln,</a:t>
            </a:r>
            <a:r>
              <a:rPr lang="de-DE" sz="1050" baseline="0" dirty="0" smtClean="0">
                <a:latin typeface="Arial" panose="020B0604020202020204" pitchFamily="34" charset="0"/>
                <a:cs typeface="Arial" panose="020B0604020202020204" pitchFamily="34" charset="0"/>
              </a:rPr>
              <a:t> wo es um die Leistungsbeurteilung und um die damit verbundene Förderung des einzelnen Kindes geht. </a:t>
            </a:r>
            <a:endParaRPr lang="de-DE" sz="1050" dirty="0" smtClean="0">
              <a:latin typeface="Arial" panose="020B0604020202020204" pitchFamily="34" charset="0"/>
              <a:cs typeface="Arial" panose="020B0604020202020204" pitchFamily="34" charset="0"/>
            </a:endParaRPr>
          </a:p>
          <a:p>
            <a:pPr marL="0" lvl="1">
              <a:defRPr/>
            </a:pPr>
            <a:endParaRPr lang="de-DE" sz="1050" dirty="0" smtClean="0">
              <a:latin typeface="Arial" panose="020B0604020202020204" pitchFamily="34" charset="0"/>
              <a:cs typeface="Arial" panose="020B0604020202020204" pitchFamily="34" charset="0"/>
            </a:endParaRPr>
          </a:p>
          <a:p>
            <a:pPr marL="0" lvl="1">
              <a:defRPr/>
            </a:pPr>
            <a:r>
              <a:rPr lang="de-DE" sz="1050" dirty="0" smtClean="0">
                <a:latin typeface="Arial" panose="020B0604020202020204" pitchFamily="34" charset="0"/>
                <a:cs typeface="Arial" panose="020B0604020202020204" pitchFamily="34" charset="0"/>
              </a:rPr>
              <a:t>Wenn</a:t>
            </a:r>
            <a:r>
              <a:rPr lang="de-DE" sz="1050" baseline="0" dirty="0" smtClean="0">
                <a:latin typeface="Arial" panose="020B0604020202020204" pitchFamily="34" charset="0"/>
                <a:cs typeface="Arial" panose="020B0604020202020204" pitchFamily="34" charset="0"/>
              </a:rPr>
              <a:t> man diese Ziele als Ganzes betrachtet, wird klar: Der Lehrplan 21 ist ein wichtiger Schritt auf dem Weg zu einem gemeinsamen Bildungsraum über die Kantonsgrenzen hinweg. Damit möchte ich Ihre Aufmerksamkeit nun auf 5 Aspekte lenken, die für den Lehrplan 21 besonders </a:t>
            </a:r>
            <a:r>
              <a:rPr lang="de-DE" sz="1050" baseline="0" dirty="0" err="1" smtClean="0">
                <a:latin typeface="Arial" panose="020B0604020202020204" pitchFamily="34" charset="0"/>
                <a:cs typeface="Arial" panose="020B0604020202020204" pitchFamily="34" charset="0"/>
              </a:rPr>
              <a:t>massgeblich</a:t>
            </a:r>
            <a:r>
              <a:rPr lang="de-DE" sz="1050" baseline="0" dirty="0" smtClean="0">
                <a:latin typeface="Arial" panose="020B0604020202020204" pitchFamily="34" charset="0"/>
                <a:cs typeface="Arial" panose="020B0604020202020204" pitchFamily="34" charset="0"/>
              </a:rPr>
              <a:t> sind:</a:t>
            </a:r>
            <a:endParaRPr lang="de-CH" sz="1050" dirty="0">
              <a:latin typeface="Arial" panose="020B0604020202020204" pitchFamily="34"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C30A66F4-8C04-4876-A73B-57C6BFF4AD75}" type="slidenum">
              <a:rPr lang="de-CH" smtClean="0"/>
              <a:pPr/>
              <a:t>9</a:t>
            </a:fld>
            <a:endParaRPr lang="de-CH"/>
          </a:p>
        </p:txBody>
      </p:sp>
    </p:spTree>
    <p:extLst>
      <p:ext uri="{BB962C8B-B14F-4D97-AF65-F5344CB8AC3E}">
        <p14:creationId xmlns:p14="http://schemas.microsoft.com/office/powerpoint/2010/main" val="13487195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file:///C:\Users\flury\AppData\Local\Temp\0d9da428-33fe-4850-ab94-dbbe909e731b.png"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file:///C:\Users\flury\AppData\Local\Temp\0d9da428-33fe-4850-ab94-dbbe909e731b.png"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C:\Users\flury\AppData\Local\Temp\5337c5ac-2b40-4328-bef7-56aabc1b7bab.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C:\Users\flury\AppData\Local\Temp\5337c5ac-2b40-4328-bef7-56aabc1b7bab.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C:\Users\flury\AppData\Local\Temp\5337c5ac-2b40-4328-bef7-56aabc1b7bab.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file:///C:\Users\flury\AppData\Local\Temp\5337c5ac-2b40-4328-bef7-56aabc1b7bab.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eckblattfolie_Spickel_Panorama_1">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1" y="0"/>
            <a:ext cx="9143997" cy="6858000"/>
          </a:xfrm>
          <a:prstGeom prst="rect">
            <a:avLst/>
          </a:prstGeom>
          <a:noFill/>
        </p:spPr>
      </p:pic>
      <p:pic>
        <p:nvPicPr>
          <p:cNvPr id="9" name="###Profile.Org.Logo###" descr="C:\Users\flury\AppData\Local\Temp\0d9da428-33fe-4850-ab94-dbbe909e731b.png"/>
          <p:cNvPicPr>
            <a:picLocks/>
          </p:cNvPicPr>
          <p:nvPr userDrawn="1"/>
        </p:nvPicPr>
        <p:blipFill>
          <a:blip r:embed="rId3" r:link="rId4" cstate="email">
            <a:extLst>
              <a:ext uri="{28A0092B-C50C-407E-A947-70E740481C1C}">
                <a14:useLocalDpi xmlns:a14="http://schemas.microsoft.com/office/drawing/2010/main"/>
              </a:ext>
            </a:extLst>
          </a:blip>
          <a:stretch>
            <a:fillRect/>
          </a:stretch>
        </p:blipFill>
        <p:spPr>
          <a:xfrm>
            <a:off x="435470" y="332656"/>
            <a:ext cx="968178" cy="1305574"/>
          </a:xfrm>
          <a:prstGeom prst="rect">
            <a:avLst/>
          </a:prstGeom>
        </p:spPr>
      </p:pic>
      <p:sp>
        <p:nvSpPr>
          <p:cNvPr id="10" name="Rechtwinkliges Dreieck 9"/>
          <p:cNvSpPr>
            <a:spLocks/>
          </p:cNvSpPr>
          <p:nvPr userDrawn="1"/>
        </p:nvSpPr>
        <p:spPr>
          <a:xfrm>
            <a:off x="-36512" y="1988840"/>
            <a:ext cx="4896544" cy="4896544"/>
          </a:xfrm>
          <a:prstGeom prst="rtTriangle">
            <a:avLst/>
          </a:pr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5" name="Titel 7"/>
          <p:cNvSpPr txBox="1">
            <a:spLocks/>
          </p:cNvSpPr>
          <p:nvPr userDrawn="1"/>
        </p:nvSpPr>
        <p:spPr>
          <a:xfrm>
            <a:off x="1430029" y="2146747"/>
            <a:ext cx="7030403" cy="1143000"/>
          </a:xfrm>
          <a:prstGeom prst="rect">
            <a:avLst/>
          </a:prstGeom>
        </p:spPr>
        <p:txBody>
          <a:bodyPr/>
          <a:lstStyle>
            <a:lvl1pPr algn="l">
              <a:lnSpc>
                <a:spcPct val="68000"/>
              </a:lnSpc>
              <a:defRPr sz="5400" spc="0" baseline="0"/>
            </a:lvl1pPr>
          </a:lstStyle>
          <a:p>
            <a:pPr marL="0" marR="0" lvl="0" indent="0" algn="l" defTabSz="914400" rtl="0" eaLnBrk="1" fontAlgn="auto" latinLnBrk="0" hangingPunct="1">
              <a:lnSpc>
                <a:spcPct val="92000"/>
              </a:lnSpc>
              <a:spcBef>
                <a:spcPct val="0"/>
              </a:spcBef>
              <a:spcAft>
                <a:spcPts val="0"/>
              </a:spcAft>
              <a:buClrTx/>
              <a:buSzTx/>
              <a:buFontTx/>
              <a:buNone/>
              <a:tabLst/>
              <a:defRPr/>
            </a:pPr>
            <a:endParaRPr kumimoji="0" lang="de-CH" sz="1600" b="0" i="0" u="none" strike="noStrike" kern="1200" cap="none" spc="0" normalizeH="0" baseline="0" noProof="0" dirty="0">
              <a:ln>
                <a:noFill/>
              </a:ln>
              <a:solidFill>
                <a:schemeClr val="tx1"/>
              </a:solidFill>
              <a:effectLst/>
              <a:uLnTx/>
              <a:uFillTx/>
              <a:latin typeface="+mj-lt"/>
              <a:ea typeface="+mj-ea"/>
              <a:cs typeface="+mj-cs"/>
            </a:endParaRPr>
          </a:p>
        </p:txBody>
      </p:sp>
      <p:sp>
        <p:nvSpPr>
          <p:cNvPr id="12" name="###CustomElements.Presentation.Header.Script1###"/>
          <p:cNvSpPr txBox="1"/>
          <p:nvPr userDrawn="1"/>
        </p:nvSpPr>
        <p:spPr>
          <a:xfrm>
            <a:off x="1494000" y="332656"/>
            <a:ext cx="6350000" cy="473719"/>
          </a:xfrm>
          <a:prstGeom prst="rect">
            <a:avLst/>
          </a:prstGeom>
          <a:noFill/>
        </p:spPr>
        <p:txBody>
          <a:bodyPr vert="horz" wrap="square" lIns="0" tIns="0" rIns="0" bIns="0" rtlCol="0">
            <a:spAutoFit/>
          </a:bodyPr>
          <a:lstStyle/>
          <a:p>
            <a:pPr>
              <a:lnSpc>
                <a:spcPct val="91000"/>
              </a:lnSpc>
              <a:spcAft>
                <a:spcPts val="200"/>
              </a:spcAft>
            </a:pPr>
            <a:r>
              <a:rPr lang="de-CH" sz="1600" dirty="0" smtClean="0">
                <a:solidFill>
                  <a:schemeClr val="bg1"/>
                </a:solidFill>
                <a:latin typeface="+mj-lt"/>
              </a:rPr>
              <a:t>Kanton Zürich
Bildungsdirektion
Volksschulamt</a:t>
            </a:r>
          </a:p>
        </p:txBody>
      </p:sp>
      <p:sp>
        <p:nvSpPr>
          <p:cNvPr id="13" name="Inhaltsplatzhalter 18"/>
          <p:cNvSpPr>
            <a:spLocks noGrp="1"/>
          </p:cNvSpPr>
          <p:nvPr>
            <p:ph sz="quarter" idx="10" hasCustomPrompt="1"/>
          </p:nvPr>
        </p:nvSpPr>
        <p:spPr>
          <a:xfrm>
            <a:off x="1475656" y="2636912"/>
            <a:ext cx="6959224" cy="1144800"/>
          </a:xfrm>
          <a:prstGeom prst="rect">
            <a:avLst/>
          </a:prstGeom>
        </p:spPr>
        <p:txBody>
          <a:bodyPr lIns="0" tIns="0" rIns="0" bIns="0"/>
          <a:lstStyle>
            <a:lvl1pPr marL="0" indent="0">
              <a:buNone/>
              <a:defRPr sz="1600">
                <a:solidFill>
                  <a:schemeClr val="bg1"/>
                </a:solidFill>
                <a:latin typeface="+mj-lt"/>
              </a:defRPr>
            </a:lvl1pPr>
          </a:lstStyle>
          <a:p>
            <a:pPr lvl="0"/>
            <a:r>
              <a:rPr lang="de-DE" dirty="0" smtClean="0"/>
              <a:t>Untertitel</a:t>
            </a:r>
          </a:p>
        </p:txBody>
      </p:sp>
      <p:sp>
        <p:nvSpPr>
          <p:cNvPr id="14" name="Inhaltsplatzhalter 18"/>
          <p:cNvSpPr>
            <a:spLocks noGrp="1"/>
          </p:cNvSpPr>
          <p:nvPr>
            <p:ph sz="quarter" idx="11" hasCustomPrompt="1"/>
          </p:nvPr>
        </p:nvSpPr>
        <p:spPr>
          <a:xfrm>
            <a:off x="1475656" y="1268760"/>
            <a:ext cx="7005600" cy="1144800"/>
          </a:xfrm>
          <a:prstGeom prst="rect">
            <a:avLst/>
          </a:prstGeom>
        </p:spPr>
        <p:txBody>
          <a:bodyPr lIns="0" tIns="0" rIns="0" bIns="0"/>
          <a:lstStyle>
            <a:lvl1pPr marL="0" indent="0">
              <a:lnSpc>
                <a:spcPct val="75000"/>
              </a:lnSpc>
              <a:spcBef>
                <a:spcPts val="0"/>
              </a:spcBef>
              <a:spcAft>
                <a:spcPts val="600"/>
              </a:spcAft>
              <a:buNone/>
              <a:defRPr sz="5400">
                <a:solidFill>
                  <a:schemeClr val="bg1"/>
                </a:solidFill>
                <a:latin typeface="+mj-lt"/>
              </a:defRPr>
            </a:lvl1pPr>
          </a:lstStyle>
          <a:p>
            <a:pPr lvl="0"/>
            <a:r>
              <a:rPr lang="de-DE" dirty="0" smtClean="0"/>
              <a:t>Titel</a:t>
            </a:r>
            <a:endParaRPr lang="de-CH"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ckblattfolie_Spickel">
    <p:spTree>
      <p:nvGrpSpPr>
        <p:cNvPr id="1" name=""/>
        <p:cNvGrpSpPr/>
        <p:nvPr/>
      </p:nvGrpSpPr>
      <p:grpSpPr>
        <a:xfrm>
          <a:off x="0" y="0"/>
          <a:ext cx="0" cy="0"/>
          <a:chOff x="0" y="0"/>
          <a:chExt cx="0" cy="0"/>
        </a:xfrm>
      </p:grpSpPr>
      <p:pic>
        <p:nvPicPr>
          <p:cNvPr id="9" name="###Profile.Org.Logo###" descr="C:\Users\flury\AppData\Local\Temp\0d9da428-33fe-4850-ab94-dbbe909e731b.png"/>
          <p:cNvPicPr>
            <a:picLocks/>
          </p:cNvPicPr>
          <p:nvPr userDrawn="1"/>
        </p:nvPicPr>
        <p:blipFill>
          <a:blip r:embed="rId2" r:link="rId3" cstate="email">
            <a:extLst>
              <a:ext uri="{28A0092B-C50C-407E-A947-70E740481C1C}">
                <a14:useLocalDpi xmlns:a14="http://schemas.microsoft.com/office/drawing/2010/main"/>
              </a:ext>
            </a:extLst>
          </a:blip>
          <a:stretch>
            <a:fillRect/>
          </a:stretch>
        </p:blipFill>
        <p:spPr>
          <a:xfrm>
            <a:off x="435470" y="332656"/>
            <a:ext cx="968178" cy="1305574"/>
          </a:xfrm>
          <a:prstGeom prst="rect">
            <a:avLst/>
          </a:prstGeom>
        </p:spPr>
      </p:pic>
      <p:sp>
        <p:nvSpPr>
          <p:cNvPr id="10" name="Rechtwinkliges Dreieck 9"/>
          <p:cNvSpPr>
            <a:spLocks/>
          </p:cNvSpPr>
          <p:nvPr userDrawn="1"/>
        </p:nvSpPr>
        <p:spPr>
          <a:xfrm>
            <a:off x="-36512" y="1988840"/>
            <a:ext cx="4896544" cy="4896544"/>
          </a:xfrm>
          <a:prstGeom prst="rtTriangle">
            <a:avLst/>
          </a:prstGeom>
          <a:solidFill>
            <a:srgbClr val="009E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1" name="###CustomElements.Presentation.Header.Script1###"/>
          <p:cNvSpPr txBox="1"/>
          <p:nvPr userDrawn="1"/>
        </p:nvSpPr>
        <p:spPr>
          <a:xfrm>
            <a:off x="1494000" y="332656"/>
            <a:ext cx="6350000" cy="473719"/>
          </a:xfrm>
          <a:prstGeom prst="rect">
            <a:avLst/>
          </a:prstGeom>
          <a:noFill/>
        </p:spPr>
        <p:txBody>
          <a:bodyPr vert="horz" wrap="square" lIns="0" tIns="0" rIns="0" bIns="0" rtlCol="0">
            <a:spAutoFit/>
          </a:bodyPr>
          <a:lstStyle/>
          <a:p>
            <a:pPr marL="0" indent="0">
              <a:lnSpc>
                <a:spcPct val="91000"/>
              </a:lnSpc>
              <a:spcAft>
                <a:spcPts val="200"/>
              </a:spcAft>
            </a:pPr>
            <a:r>
              <a:rPr lang="de-CH" sz="1600" dirty="0" smtClean="0">
                <a:latin typeface="+mj-lt"/>
              </a:rPr>
              <a:t>Kanton Zürich
Bildungsdirektion
Volksschulamt</a:t>
            </a:r>
          </a:p>
        </p:txBody>
      </p:sp>
      <p:sp>
        <p:nvSpPr>
          <p:cNvPr id="15" name="Titel 7"/>
          <p:cNvSpPr txBox="1">
            <a:spLocks/>
          </p:cNvSpPr>
          <p:nvPr userDrawn="1"/>
        </p:nvSpPr>
        <p:spPr>
          <a:xfrm>
            <a:off x="1430029" y="2146747"/>
            <a:ext cx="7030403" cy="1143000"/>
          </a:xfrm>
          <a:prstGeom prst="rect">
            <a:avLst/>
          </a:prstGeom>
        </p:spPr>
        <p:txBody>
          <a:bodyPr/>
          <a:lstStyle>
            <a:lvl1pPr algn="l">
              <a:lnSpc>
                <a:spcPct val="68000"/>
              </a:lnSpc>
              <a:defRPr sz="5400" spc="0" baseline="0"/>
            </a:lvl1pPr>
          </a:lstStyle>
          <a:p>
            <a:pPr marL="0" marR="0" lvl="0" indent="0" algn="l" defTabSz="914400" rtl="0" eaLnBrk="1" fontAlgn="auto" latinLnBrk="0" hangingPunct="1">
              <a:lnSpc>
                <a:spcPct val="92000"/>
              </a:lnSpc>
              <a:spcBef>
                <a:spcPct val="0"/>
              </a:spcBef>
              <a:spcAft>
                <a:spcPts val="0"/>
              </a:spcAft>
              <a:buClrTx/>
              <a:buSzTx/>
              <a:buFontTx/>
              <a:buNone/>
              <a:tabLst/>
              <a:defRPr/>
            </a:pPr>
            <a:endParaRPr kumimoji="0" lang="de-CH" sz="1600" b="0" i="0" u="none" strike="noStrike" kern="1200" cap="none" spc="0" normalizeH="0" baseline="0" noProof="0" dirty="0">
              <a:ln>
                <a:noFill/>
              </a:ln>
              <a:solidFill>
                <a:schemeClr val="tx1"/>
              </a:solidFill>
              <a:effectLst/>
              <a:uLnTx/>
              <a:uFillTx/>
              <a:latin typeface="+mj-lt"/>
              <a:ea typeface="+mj-ea"/>
              <a:cs typeface="+mj-cs"/>
            </a:endParaRPr>
          </a:p>
        </p:txBody>
      </p:sp>
      <p:sp>
        <p:nvSpPr>
          <p:cNvPr id="19" name="Inhaltsplatzhalter 18"/>
          <p:cNvSpPr>
            <a:spLocks noGrp="1"/>
          </p:cNvSpPr>
          <p:nvPr>
            <p:ph sz="quarter" idx="10" hasCustomPrompt="1"/>
          </p:nvPr>
        </p:nvSpPr>
        <p:spPr>
          <a:xfrm>
            <a:off x="1475656" y="2636912"/>
            <a:ext cx="6959224" cy="1144800"/>
          </a:xfrm>
          <a:prstGeom prst="rect">
            <a:avLst/>
          </a:prstGeom>
        </p:spPr>
        <p:txBody>
          <a:bodyPr lIns="0" tIns="0" rIns="0" bIns="0"/>
          <a:lstStyle>
            <a:lvl1pPr marL="0" indent="0">
              <a:buNone/>
              <a:defRPr sz="1600">
                <a:latin typeface="+mj-lt"/>
              </a:defRPr>
            </a:lvl1pPr>
          </a:lstStyle>
          <a:p>
            <a:pPr lvl="0"/>
            <a:r>
              <a:rPr lang="de-DE" dirty="0" smtClean="0"/>
              <a:t>Untertitel</a:t>
            </a:r>
          </a:p>
        </p:txBody>
      </p:sp>
      <p:sp>
        <p:nvSpPr>
          <p:cNvPr id="20" name="Inhaltsplatzhalter 18"/>
          <p:cNvSpPr>
            <a:spLocks noGrp="1"/>
          </p:cNvSpPr>
          <p:nvPr>
            <p:ph sz="quarter" idx="11" hasCustomPrompt="1"/>
          </p:nvPr>
        </p:nvSpPr>
        <p:spPr>
          <a:xfrm>
            <a:off x="1475656" y="1268760"/>
            <a:ext cx="7005600" cy="1144800"/>
          </a:xfrm>
          <a:prstGeom prst="rect">
            <a:avLst/>
          </a:prstGeom>
        </p:spPr>
        <p:txBody>
          <a:bodyPr lIns="0" tIns="0" rIns="0" bIns="0"/>
          <a:lstStyle>
            <a:lvl1pPr marL="0" indent="0">
              <a:lnSpc>
                <a:spcPct val="75000"/>
              </a:lnSpc>
              <a:spcBef>
                <a:spcPts val="0"/>
              </a:spcBef>
              <a:spcAft>
                <a:spcPts val="600"/>
              </a:spcAft>
              <a:buNone/>
              <a:defRPr sz="5400">
                <a:latin typeface="+mj-lt"/>
              </a:defRPr>
            </a:lvl1pPr>
          </a:lstStyle>
          <a:p>
            <a:pPr lvl="0"/>
            <a:r>
              <a:rPr lang="de-DE" dirty="0" smtClean="0"/>
              <a:t>Titel</a:t>
            </a:r>
            <a:endParaRPr lang="de-CH"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folie_klein">
    <p:spTree>
      <p:nvGrpSpPr>
        <p:cNvPr id="1" name=""/>
        <p:cNvGrpSpPr/>
        <p:nvPr/>
      </p:nvGrpSpPr>
      <p:grpSpPr>
        <a:xfrm>
          <a:off x="0" y="0"/>
          <a:ext cx="0" cy="0"/>
          <a:chOff x="0" y="0"/>
          <a:chExt cx="0" cy="0"/>
        </a:xfrm>
      </p:grpSpPr>
      <p:pic>
        <p:nvPicPr>
          <p:cNvPr id="5" name="###Profile.Org.Kanton###" descr="C:\Users\flury\AppData\Local\Temp\5337c5ac-2b40-4328-bef7-56aabc1b7bab.png"/>
          <p:cNvPicPr>
            <a:picLocks noChangeAspect="1"/>
          </p:cNvPicPr>
          <p:nvPr userDrawn="1"/>
        </p:nvPicPr>
        <p:blipFill>
          <a:blip r:embed="rId2" r:link="rId3" cstate="email">
            <a:extLst>
              <a:ext uri="{28A0092B-C50C-407E-A947-70E740481C1C}">
                <a14:useLocalDpi xmlns:a14="http://schemas.microsoft.com/office/drawing/2010/main"/>
              </a:ext>
            </a:extLst>
          </a:blip>
          <a:stretch>
            <a:fillRect/>
          </a:stretch>
        </p:blipFill>
        <p:spPr>
          <a:xfrm>
            <a:off x="5950200" y="481696"/>
            <a:ext cx="271930" cy="271930"/>
          </a:xfrm>
          <a:prstGeom prst="rect">
            <a:avLst/>
          </a:prstGeom>
        </p:spPr>
      </p:pic>
      <p:sp>
        <p:nvSpPr>
          <p:cNvPr id="7" name="Titel 6"/>
          <p:cNvSpPr>
            <a:spLocks noGrp="1"/>
          </p:cNvSpPr>
          <p:nvPr>
            <p:ph type="title"/>
          </p:nvPr>
        </p:nvSpPr>
        <p:spPr>
          <a:xfrm>
            <a:off x="1410365" y="1021548"/>
            <a:ext cx="7186948" cy="535244"/>
          </a:xfrm>
          <a:prstGeom prst="rect">
            <a:avLst/>
          </a:prstGeom>
        </p:spPr>
        <p:txBody>
          <a:bodyPr/>
          <a:lstStyle>
            <a:lvl1pPr marL="0" indent="0" algn="l">
              <a:defRPr sz="2400"/>
            </a:lvl1pPr>
          </a:lstStyle>
          <a:p>
            <a:r>
              <a:rPr lang="de-DE" smtClean="0"/>
              <a:t>Titelmasterformat durch Klicken bearbeiten</a:t>
            </a:r>
            <a:endParaRPr lang="de-CH" dirty="0"/>
          </a:p>
        </p:txBody>
      </p:sp>
      <p:sp>
        <p:nvSpPr>
          <p:cNvPr id="9" name="Inhaltsplatzhalter 8"/>
          <p:cNvSpPr>
            <a:spLocks noGrp="1"/>
          </p:cNvSpPr>
          <p:nvPr>
            <p:ph sz="quarter" idx="10"/>
          </p:nvPr>
        </p:nvSpPr>
        <p:spPr>
          <a:xfrm>
            <a:off x="1403648" y="1628800"/>
            <a:ext cx="7200800" cy="4464496"/>
          </a:xfrm>
          <a:prstGeom prst="rect">
            <a:avLst/>
          </a:prstGeom>
        </p:spPr>
        <p:txBody>
          <a:bodyPr/>
          <a:lstStyle>
            <a:lvl1pPr algn="l">
              <a:buFont typeface="Symbol" pitchFamily="18" charset="2"/>
              <a:buChar char="-"/>
              <a:defRPr sz="2400"/>
            </a:lvl1pPr>
            <a:lvl2pPr algn="l">
              <a:buFont typeface="Symbol" pitchFamily="18" charset="2"/>
              <a:buChar char="-"/>
              <a:defRPr sz="2400"/>
            </a:lvl2pPr>
            <a:lvl3pPr algn="l">
              <a:buFont typeface="Symbol" pitchFamily="18" charset="2"/>
              <a:buChar char="-"/>
              <a:defRPr/>
            </a:lvl3pPr>
            <a:lvl4pPr algn="l">
              <a:buFont typeface="Symbol" pitchFamily="18" charset="2"/>
              <a:buChar char="-"/>
              <a:defRPr sz="2400"/>
            </a:lvl4pPr>
            <a:lvl5pPr algn="l">
              <a:buFont typeface="Symbol" pitchFamily="18" charset="2"/>
              <a:buChar char="-"/>
              <a:defRPr sz="24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p:txBody>
      </p:sp>
      <p:sp>
        <p:nvSpPr>
          <p:cNvPr id="2" name="Textfeld 1"/>
          <p:cNvSpPr txBox="1"/>
          <p:nvPr userDrawn="1"/>
        </p:nvSpPr>
        <p:spPr>
          <a:xfrm>
            <a:off x="6227999" y="457200"/>
            <a:ext cx="2805388" cy="307777"/>
          </a:xfrm>
          <a:prstGeom prst="rect">
            <a:avLst/>
          </a:prstGeom>
          <a:noFill/>
        </p:spPr>
        <p:txBody>
          <a:bodyPr wrap="square" rtlCol="0">
            <a:spAutoFit/>
          </a:bodyPr>
          <a:lstStyle/>
          <a:p>
            <a:pPr marL="0" indent="0"/>
            <a:r>
              <a:rPr lang="de-CH" sz="1400" dirty="0" smtClean="0"/>
              <a:t>Folie </a:t>
            </a:r>
            <a:fld id="{C69480A9-6FD5-4306-8E13-A8D19DB7FE17}" type="slidenum">
              <a:rPr lang="de-CH" sz="1400" smtClean="0"/>
              <a:pPr marL="0" indent="0"/>
              <a:t>‹Nr.›</a:t>
            </a:fld>
            <a:r>
              <a:rPr lang="de-CH" sz="1400" dirty="0" smtClean="0"/>
              <a:t> /</a:t>
            </a:r>
            <a:r>
              <a:rPr lang="de-CH" sz="1400" baseline="0" dirty="0" smtClean="0"/>
              <a:t> </a:t>
            </a:r>
            <a:r>
              <a:rPr lang="de-CH" sz="1400" dirty="0" smtClean="0"/>
              <a:t>Stand</a:t>
            </a:r>
            <a:r>
              <a:rPr lang="de-CH" sz="1400" baseline="0" dirty="0" smtClean="0"/>
              <a:t> Sept.</a:t>
            </a:r>
            <a:r>
              <a:rPr lang="de-CH" sz="1400" dirty="0" smtClean="0"/>
              <a:t> 2015</a:t>
            </a:r>
            <a:endParaRPr lang="de-CH" sz="1400" dirty="0"/>
          </a:p>
        </p:txBody>
      </p:sp>
    </p:spTree>
    <p:extLst>
      <p:ext uri="{BB962C8B-B14F-4D97-AF65-F5344CB8AC3E}">
        <p14:creationId xmlns:p14="http://schemas.microsoft.com/office/powerpoint/2010/main" val="2853316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sfolie_gross">
    <p:spTree>
      <p:nvGrpSpPr>
        <p:cNvPr id="1" name=""/>
        <p:cNvGrpSpPr/>
        <p:nvPr/>
      </p:nvGrpSpPr>
      <p:grpSpPr>
        <a:xfrm>
          <a:off x="0" y="0"/>
          <a:ext cx="0" cy="0"/>
          <a:chOff x="0" y="0"/>
          <a:chExt cx="0" cy="0"/>
        </a:xfrm>
      </p:grpSpPr>
      <p:pic>
        <p:nvPicPr>
          <p:cNvPr id="5" name="###Profile.Org.Kanton###" descr="C:\Users\flury\AppData\Local\Temp\5337c5ac-2b40-4328-bef7-56aabc1b7bab.png"/>
          <p:cNvPicPr>
            <a:picLocks noChangeAspect="1"/>
          </p:cNvPicPr>
          <p:nvPr userDrawn="1"/>
        </p:nvPicPr>
        <p:blipFill>
          <a:blip r:embed="rId2" r:link="rId3" cstate="email">
            <a:extLst>
              <a:ext uri="{28A0092B-C50C-407E-A947-70E740481C1C}">
                <a14:useLocalDpi xmlns:a14="http://schemas.microsoft.com/office/drawing/2010/main"/>
              </a:ext>
            </a:extLst>
          </a:blip>
          <a:stretch>
            <a:fillRect/>
          </a:stretch>
        </p:blipFill>
        <p:spPr>
          <a:xfrm>
            <a:off x="5950200" y="481696"/>
            <a:ext cx="271930" cy="271930"/>
          </a:xfrm>
          <a:prstGeom prst="rect">
            <a:avLst/>
          </a:prstGeom>
        </p:spPr>
      </p:pic>
      <p:sp>
        <p:nvSpPr>
          <p:cNvPr id="7" name="Titel 6"/>
          <p:cNvSpPr>
            <a:spLocks noGrp="1"/>
          </p:cNvSpPr>
          <p:nvPr>
            <p:ph type="title"/>
          </p:nvPr>
        </p:nvSpPr>
        <p:spPr>
          <a:xfrm>
            <a:off x="1410365" y="1021548"/>
            <a:ext cx="7186948" cy="535244"/>
          </a:xfrm>
          <a:prstGeom prst="rect">
            <a:avLst/>
          </a:prstGeom>
        </p:spPr>
        <p:txBody>
          <a:bodyPr/>
          <a:lstStyle>
            <a:lvl1pPr marL="0" indent="0" algn="l">
              <a:defRPr sz="3000"/>
            </a:lvl1pPr>
          </a:lstStyle>
          <a:p>
            <a:r>
              <a:rPr lang="de-DE" smtClean="0"/>
              <a:t>Titelmasterformat durch Klicken bearbeiten</a:t>
            </a:r>
            <a:endParaRPr lang="de-CH" dirty="0"/>
          </a:p>
        </p:txBody>
      </p:sp>
      <p:sp>
        <p:nvSpPr>
          <p:cNvPr id="9" name="Inhaltsplatzhalter 8"/>
          <p:cNvSpPr>
            <a:spLocks noGrp="1"/>
          </p:cNvSpPr>
          <p:nvPr>
            <p:ph sz="quarter" idx="10"/>
          </p:nvPr>
        </p:nvSpPr>
        <p:spPr>
          <a:xfrm>
            <a:off x="1403648" y="1700808"/>
            <a:ext cx="7200800" cy="4392488"/>
          </a:xfrm>
          <a:prstGeom prst="rect">
            <a:avLst/>
          </a:prstGeom>
        </p:spPr>
        <p:txBody>
          <a:bodyPr/>
          <a:lstStyle>
            <a:lvl1pPr indent="-612000" algn="l">
              <a:buFont typeface="Symbol" pitchFamily="18" charset="2"/>
              <a:buChar char="-"/>
              <a:defRPr sz="3200"/>
            </a:lvl1pPr>
            <a:lvl2pPr algn="l">
              <a:buFont typeface="Symbol" pitchFamily="18" charset="2"/>
              <a:buChar char="-"/>
              <a:defRPr sz="3200"/>
            </a:lvl2pPr>
            <a:lvl3pPr algn="l">
              <a:buFont typeface="Symbol" pitchFamily="18" charset="2"/>
              <a:buChar char="-"/>
              <a:defRPr/>
            </a:lvl3pPr>
            <a:lvl4pPr algn="l">
              <a:buFont typeface="Symbol" pitchFamily="18" charset="2"/>
              <a:buChar char="-"/>
              <a:defRPr sz="3200"/>
            </a:lvl4pPr>
            <a:lvl5pPr algn="l">
              <a:buFont typeface="Symbol" pitchFamily="18" charset="2"/>
              <a:buChar char="-"/>
              <a:defRPr sz="3200"/>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p:txBody>
      </p:sp>
      <p:sp>
        <p:nvSpPr>
          <p:cNvPr id="8" name="Textfeld 7"/>
          <p:cNvSpPr txBox="1"/>
          <p:nvPr userDrawn="1"/>
        </p:nvSpPr>
        <p:spPr>
          <a:xfrm>
            <a:off x="6228000" y="457200"/>
            <a:ext cx="2486342" cy="307777"/>
          </a:xfrm>
          <a:prstGeom prst="rect">
            <a:avLst/>
          </a:prstGeom>
          <a:noFill/>
        </p:spPr>
        <p:txBody>
          <a:bodyPr wrap="square" rtlCol="0">
            <a:spAutoFit/>
          </a:bodyPr>
          <a:lstStyle/>
          <a:p>
            <a:pPr marL="0" indent="0"/>
            <a:r>
              <a:rPr lang="de-CH" sz="1400" dirty="0" smtClean="0"/>
              <a:t>Folie </a:t>
            </a:r>
            <a:fld id="{C69480A9-6FD5-4306-8E13-A8D19DB7FE17}" type="slidenum">
              <a:rPr lang="de-CH" sz="1400" smtClean="0"/>
              <a:pPr marL="0" indent="0"/>
              <a:t>‹Nr.›</a:t>
            </a:fld>
            <a:r>
              <a:rPr lang="de-CH" sz="1400" dirty="0" smtClean="0"/>
              <a:t> /</a:t>
            </a:r>
            <a:r>
              <a:rPr lang="de-CH" sz="1400" baseline="0" dirty="0" smtClean="0"/>
              <a:t> </a:t>
            </a:r>
            <a:r>
              <a:rPr lang="de-CH" sz="1400" dirty="0" smtClean="0"/>
              <a:t>Stand</a:t>
            </a:r>
            <a:r>
              <a:rPr lang="de-CH" sz="1400" baseline="0" dirty="0" smtClean="0"/>
              <a:t> Sept.</a:t>
            </a:r>
            <a:r>
              <a:rPr lang="de-CH" sz="1400" dirty="0" smtClean="0"/>
              <a:t> 2015</a:t>
            </a:r>
            <a:endParaRPr lang="de-CH" sz="1400" dirty="0"/>
          </a:p>
        </p:txBody>
      </p:sp>
    </p:spTree>
    <p:extLst>
      <p:ext uri="{BB962C8B-B14F-4D97-AF65-F5344CB8AC3E}">
        <p14:creationId xmlns:p14="http://schemas.microsoft.com/office/powerpoint/2010/main" val="2853316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sverzeichnisfolie">
    <p:spTree>
      <p:nvGrpSpPr>
        <p:cNvPr id="1" name=""/>
        <p:cNvGrpSpPr/>
        <p:nvPr/>
      </p:nvGrpSpPr>
      <p:grpSpPr>
        <a:xfrm>
          <a:off x="0" y="0"/>
          <a:ext cx="0" cy="0"/>
          <a:chOff x="0" y="0"/>
          <a:chExt cx="0" cy="0"/>
        </a:xfrm>
      </p:grpSpPr>
      <p:pic>
        <p:nvPicPr>
          <p:cNvPr id="5" name="###Profile.Org.Kanton###" descr="C:\Users\flury\AppData\Local\Temp\5337c5ac-2b40-4328-bef7-56aabc1b7bab.png"/>
          <p:cNvPicPr>
            <a:picLocks noChangeAspect="1"/>
          </p:cNvPicPr>
          <p:nvPr userDrawn="1"/>
        </p:nvPicPr>
        <p:blipFill>
          <a:blip r:embed="rId2" r:link="rId3" cstate="email">
            <a:extLst>
              <a:ext uri="{28A0092B-C50C-407E-A947-70E740481C1C}">
                <a14:useLocalDpi xmlns:a14="http://schemas.microsoft.com/office/drawing/2010/main"/>
              </a:ext>
            </a:extLst>
          </a:blip>
          <a:stretch>
            <a:fillRect/>
          </a:stretch>
        </p:blipFill>
        <p:spPr>
          <a:xfrm>
            <a:off x="5950200" y="481696"/>
            <a:ext cx="271930" cy="271930"/>
          </a:xfrm>
          <a:prstGeom prst="rect">
            <a:avLst/>
          </a:prstGeom>
        </p:spPr>
      </p:pic>
      <p:sp>
        <p:nvSpPr>
          <p:cNvPr id="9" name="Inhaltsplatzhalter 8"/>
          <p:cNvSpPr>
            <a:spLocks noGrp="1"/>
          </p:cNvSpPr>
          <p:nvPr>
            <p:ph sz="quarter" idx="10" hasCustomPrompt="1"/>
          </p:nvPr>
        </p:nvSpPr>
        <p:spPr>
          <a:xfrm>
            <a:off x="1403648" y="1019175"/>
            <a:ext cx="7200800" cy="5074121"/>
          </a:xfrm>
          <a:prstGeom prst="rect">
            <a:avLst/>
          </a:prstGeom>
        </p:spPr>
        <p:txBody>
          <a:bodyPr/>
          <a:lstStyle>
            <a:lvl1pPr marL="457200" indent="-648000" algn="l">
              <a:lnSpc>
                <a:spcPct val="100000"/>
              </a:lnSpc>
              <a:spcBef>
                <a:spcPts val="0"/>
              </a:spcBef>
              <a:spcAft>
                <a:spcPts val="2400"/>
              </a:spcAft>
              <a:buFont typeface="+mj-lt"/>
              <a:buAutoNum type="arabicPeriod"/>
              <a:defRPr sz="3200">
                <a:latin typeface="+mj-lt"/>
              </a:defRPr>
            </a:lvl1pPr>
            <a:lvl2pPr marL="914400" indent="-457200" algn="l">
              <a:buFont typeface="+mj-lt"/>
              <a:buAutoNum type="arabicPeriod"/>
              <a:defRPr sz="2400">
                <a:latin typeface="+mj-lt"/>
              </a:defRPr>
            </a:lvl2pPr>
            <a:lvl3pPr algn="l">
              <a:buFont typeface="Symbol" pitchFamily="18" charset="2"/>
              <a:buChar char="-"/>
              <a:defRPr/>
            </a:lvl3pPr>
            <a:lvl4pPr marL="1828800" indent="-457200" algn="l">
              <a:buFont typeface="+mj-lt"/>
              <a:buAutoNum type="arabicPeriod"/>
              <a:defRPr sz="2400"/>
            </a:lvl4pPr>
            <a:lvl5pPr marL="2286000" indent="-457200" algn="l">
              <a:buFont typeface="+mj-lt"/>
              <a:buAutoNum type="arabicPeriod"/>
              <a:defRPr sz="2400"/>
            </a:lvl5pPr>
          </a:lstStyle>
          <a:p>
            <a:pPr lvl="0"/>
            <a:r>
              <a:rPr lang="de-DE" dirty="0" smtClean="0"/>
              <a:t>Inhaltsverzeichnis</a:t>
            </a:r>
          </a:p>
          <a:p>
            <a:pPr lvl="0"/>
            <a:endParaRPr lang="de-DE" dirty="0" smtClean="0"/>
          </a:p>
        </p:txBody>
      </p:sp>
      <p:sp>
        <p:nvSpPr>
          <p:cNvPr id="7" name="Textfeld 6"/>
          <p:cNvSpPr txBox="1"/>
          <p:nvPr userDrawn="1"/>
        </p:nvSpPr>
        <p:spPr>
          <a:xfrm>
            <a:off x="6228000" y="457200"/>
            <a:ext cx="2376264" cy="307777"/>
          </a:xfrm>
          <a:prstGeom prst="rect">
            <a:avLst/>
          </a:prstGeom>
          <a:noFill/>
        </p:spPr>
        <p:txBody>
          <a:bodyPr wrap="square" rtlCol="0">
            <a:spAutoFit/>
          </a:bodyPr>
          <a:lstStyle/>
          <a:p>
            <a:pPr marL="0" indent="0"/>
            <a:r>
              <a:rPr lang="de-CH" sz="1400" dirty="0" smtClean="0"/>
              <a:t>Folie </a:t>
            </a:r>
            <a:fld id="{C69480A9-6FD5-4306-8E13-A8D19DB7FE17}" type="slidenum">
              <a:rPr lang="de-CH" sz="1400" smtClean="0"/>
              <a:pPr marL="0" indent="0"/>
              <a:t>‹Nr.›</a:t>
            </a:fld>
            <a:endParaRPr lang="de-CH" sz="1400" dirty="0"/>
          </a:p>
        </p:txBody>
      </p:sp>
    </p:spTree>
    <p:extLst>
      <p:ext uri="{BB962C8B-B14F-4D97-AF65-F5344CB8AC3E}">
        <p14:creationId xmlns:p14="http://schemas.microsoft.com/office/powerpoint/2010/main" val="2853316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Titel 6"/>
          <p:cNvSpPr>
            <a:spLocks noGrp="1"/>
          </p:cNvSpPr>
          <p:nvPr>
            <p:ph type="title"/>
          </p:nvPr>
        </p:nvSpPr>
        <p:spPr>
          <a:xfrm>
            <a:off x="1399586" y="1019175"/>
            <a:ext cx="7200000" cy="5074121"/>
          </a:xfrm>
          <a:prstGeom prst="rect">
            <a:avLst/>
          </a:prstGeom>
        </p:spPr>
        <p:txBody>
          <a:bodyPr/>
          <a:lstStyle>
            <a:lvl1pPr algn="l">
              <a:lnSpc>
                <a:spcPct val="80000"/>
              </a:lnSpc>
              <a:defRPr sz="3200"/>
            </a:lvl1pPr>
          </a:lstStyle>
          <a:p>
            <a:r>
              <a:rPr lang="de-DE" smtClean="0"/>
              <a:t>Titelmasterformat durch Klicken bearbeiten</a:t>
            </a:r>
            <a:endParaRPr lang="de-CH" dirty="0"/>
          </a:p>
        </p:txBody>
      </p:sp>
      <p:pic>
        <p:nvPicPr>
          <p:cNvPr id="5" name="###Profile.Org.Kanton###" descr="C:\Users\flury\AppData\Local\Temp\5337c5ac-2b40-4328-bef7-56aabc1b7bab.png"/>
          <p:cNvPicPr>
            <a:picLocks noChangeAspect="1"/>
          </p:cNvPicPr>
          <p:nvPr userDrawn="1"/>
        </p:nvPicPr>
        <p:blipFill>
          <a:blip r:embed="rId2" r:link="rId3" cstate="email">
            <a:extLst>
              <a:ext uri="{28A0092B-C50C-407E-A947-70E740481C1C}">
                <a14:useLocalDpi xmlns:a14="http://schemas.microsoft.com/office/drawing/2010/main"/>
              </a:ext>
            </a:extLst>
          </a:blip>
          <a:stretch>
            <a:fillRect/>
          </a:stretch>
        </p:blipFill>
        <p:spPr>
          <a:xfrm>
            <a:off x="5950200" y="481696"/>
            <a:ext cx="271930" cy="271930"/>
          </a:xfrm>
          <a:prstGeom prst="rect">
            <a:avLst/>
          </a:prstGeom>
        </p:spPr>
      </p:pic>
      <p:sp>
        <p:nvSpPr>
          <p:cNvPr id="8" name="Textfeld 7"/>
          <p:cNvSpPr txBox="1"/>
          <p:nvPr userDrawn="1"/>
        </p:nvSpPr>
        <p:spPr>
          <a:xfrm>
            <a:off x="6228000" y="457200"/>
            <a:ext cx="2376264" cy="307777"/>
          </a:xfrm>
          <a:prstGeom prst="rect">
            <a:avLst/>
          </a:prstGeom>
          <a:noFill/>
        </p:spPr>
        <p:txBody>
          <a:bodyPr wrap="square" rtlCol="0">
            <a:spAutoFit/>
          </a:bodyPr>
          <a:lstStyle/>
          <a:p>
            <a:pPr marL="0" indent="0"/>
            <a:r>
              <a:rPr lang="de-CH" sz="1400" dirty="0" smtClean="0"/>
              <a:t>Folie </a:t>
            </a:r>
            <a:fld id="{C69480A9-6FD5-4306-8E13-A8D19DB7FE17}" type="slidenum">
              <a:rPr lang="de-CH" sz="1400" smtClean="0"/>
              <a:pPr marL="0" indent="0"/>
              <a:t>‹Nr.›</a:t>
            </a:fld>
            <a:endParaRPr lang="de-CH" sz="1400" dirty="0"/>
          </a:p>
        </p:txBody>
      </p:sp>
    </p:spTree>
    <p:extLst>
      <p:ext uri="{BB962C8B-B14F-4D97-AF65-F5344CB8AC3E}">
        <p14:creationId xmlns:p14="http://schemas.microsoft.com/office/powerpoint/2010/main" val="28533160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2" r:id="rId1"/>
    <p:sldLayoutId id="2147483671" r:id="rId2"/>
    <p:sldLayoutId id="2147483667" r:id="rId3"/>
    <p:sldLayoutId id="2147483670" r:id="rId4"/>
    <p:sldLayoutId id="2147483668" r:id="rId5"/>
    <p:sldLayoutId id="2147483669"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quarter" idx="10"/>
          </p:nvPr>
        </p:nvSpPr>
        <p:spPr>
          <a:xfrm>
            <a:off x="1475656" y="2707876"/>
            <a:ext cx="6959224" cy="1144800"/>
          </a:xfrm>
        </p:spPr>
        <p:txBody>
          <a:bodyPr/>
          <a:lstStyle/>
          <a:p>
            <a:r>
              <a:rPr lang="de-CH" dirty="0" smtClean="0"/>
              <a:t/>
            </a:r>
            <a:br>
              <a:rPr lang="de-CH" dirty="0" smtClean="0"/>
            </a:br>
            <a:endParaRPr lang="de-CH" dirty="0" smtClean="0"/>
          </a:p>
          <a:p>
            <a:r>
              <a:rPr lang="de-CH" dirty="0" smtClean="0"/>
              <a:t>Stand: September 2015</a:t>
            </a:r>
            <a:endParaRPr lang="de-CH" dirty="0"/>
          </a:p>
        </p:txBody>
      </p:sp>
      <p:sp>
        <p:nvSpPr>
          <p:cNvPr id="3" name="Inhaltsplatzhalter 2"/>
          <p:cNvSpPr>
            <a:spLocks noGrp="1"/>
          </p:cNvSpPr>
          <p:nvPr>
            <p:ph sz="quarter" idx="11"/>
          </p:nvPr>
        </p:nvSpPr>
        <p:spPr/>
        <p:txBody>
          <a:bodyPr/>
          <a:lstStyle/>
          <a:p>
            <a:pPr>
              <a:lnSpc>
                <a:spcPts val="5300"/>
              </a:lnSpc>
            </a:pPr>
            <a:r>
              <a:rPr lang="de-CH" dirty="0" smtClean="0"/>
              <a:t>Der Lehrplan 21 für den Kanton Zürich</a:t>
            </a:r>
            <a:endParaRPr lang="de-CH" dirty="0"/>
          </a:p>
        </p:txBody>
      </p:sp>
      <p:sp>
        <p:nvSpPr>
          <p:cNvPr id="4" name="Textfeld 3"/>
          <p:cNvSpPr txBox="1"/>
          <p:nvPr/>
        </p:nvSpPr>
        <p:spPr>
          <a:xfrm>
            <a:off x="4298626" y="5410526"/>
            <a:ext cx="4363655" cy="1200329"/>
          </a:xfrm>
          <a:prstGeom prst="rect">
            <a:avLst/>
          </a:prstGeom>
          <a:noFill/>
        </p:spPr>
        <p:txBody>
          <a:bodyPr wrap="square" rtlCol="0">
            <a:spAutoFit/>
          </a:bodyPr>
          <a:lstStyle/>
          <a:p>
            <a:pPr>
              <a:tabLst>
                <a:tab pos="631825" algn="l"/>
              </a:tabLst>
            </a:pPr>
            <a:r>
              <a:rPr lang="de-CH" sz="3600" dirty="0">
                <a:latin typeface="+mj-lt"/>
              </a:rPr>
              <a:t>Kurzinformation </a:t>
            </a:r>
            <a:r>
              <a:rPr lang="de-CH" sz="3600" dirty="0" smtClean="0">
                <a:latin typeface="+mj-lt"/>
              </a:rPr>
              <a:t>                 	für </a:t>
            </a:r>
            <a:r>
              <a:rPr lang="de-CH" sz="3600" dirty="0">
                <a:latin typeface="+mj-lt"/>
              </a:rPr>
              <a:t>Eltern</a:t>
            </a:r>
          </a:p>
        </p:txBody>
      </p:sp>
    </p:spTree>
    <p:extLst>
      <p:ext uri="{BB962C8B-B14F-4D97-AF65-F5344CB8AC3E}">
        <p14:creationId xmlns:p14="http://schemas.microsoft.com/office/powerpoint/2010/main" val="26701294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10365" y="1021548"/>
            <a:ext cx="7474328" cy="535244"/>
          </a:xfrm>
        </p:spPr>
        <p:txBody>
          <a:bodyPr/>
          <a:lstStyle/>
          <a:p>
            <a:r>
              <a:rPr lang="de-CH" sz="3200" dirty="0" smtClean="0"/>
              <a:t>1. Kompetenzorientierung</a:t>
            </a:r>
            <a:endParaRPr lang="de-CH" sz="3200" dirty="0"/>
          </a:p>
        </p:txBody>
      </p:sp>
      <p:sp>
        <p:nvSpPr>
          <p:cNvPr id="3" name="Inhaltsplatzhalter 2"/>
          <p:cNvSpPr>
            <a:spLocks noGrp="1"/>
          </p:cNvSpPr>
          <p:nvPr>
            <p:ph sz="quarter" idx="10"/>
          </p:nvPr>
        </p:nvSpPr>
        <p:spPr>
          <a:xfrm>
            <a:off x="1405028" y="1700808"/>
            <a:ext cx="7602493" cy="4577162"/>
          </a:xfrm>
        </p:spPr>
        <p:txBody>
          <a:bodyPr/>
          <a:lstStyle/>
          <a:p>
            <a:pPr marL="342900" lvl="1" indent="-342900">
              <a:defRPr/>
            </a:pPr>
            <a:r>
              <a:rPr lang="de-CH" sz="2400" dirty="0"/>
              <a:t>Das Anwenden von Kenntnissen, </a:t>
            </a:r>
            <a:r>
              <a:rPr lang="de-CH" sz="2400" dirty="0" smtClean="0"/>
              <a:t>Fähigkeiten</a:t>
            </a:r>
            <a:br>
              <a:rPr lang="de-CH" sz="2400" dirty="0" smtClean="0"/>
            </a:br>
            <a:r>
              <a:rPr lang="de-CH" sz="2400" dirty="0" smtClean="0"/>
              <a:t>und </a:t>
            </a:r>
            <a:r>
              <a:rPr lang="de-CH" sz="2400" dirty="0"/>
              <a:t>Fertigkeiten steht im Vordergrund. </a:t>
            </a:r>
            <a:r>
              <a:rPr lang="de-CH" sz="2400" dirty="0" smtClean="0"/>
              <a:t>Also die Verbindung von Wissen und Können.</a:t>
            </a:r>
          </a:p>
          <a:p>
            <a:pPr marL="342900" lvl="1" indent="-342900">
              <a:defRPr/>
            </a:pPr>
            <a:r>
              <a:rPr lang="de-CH" sz="2400" dirty="0" smtClean="0"/>
              <a:t>Die Orientierung an Kompetenzen ist nichts Neues.</a:t>
            </a:r>
          </a:p>
          <a:p>
            <a:pPr marL="342900" lvl="1" indent="-342900">
              <a:defRPr/>
            </a:pPr>
            <a:r>
              <a:rPr lang="de-CH" sz="2400" dirty="0" smtClean="0"/>
              <a:t>Der Kindergarten-Lehrplan und der Lehrplan Englisch sind heute schon kompetenzorientiert.</a:t>
            </a:r>
          </a:p>
          <a:p>
            <a:pPr marL="342900" lvl="1" indent="-342900">
              <a:defRPr/>
            </a:pPr>
            <a:r>
              <a:rPr lang="de-CH" sz="2400" dirty="0" smtClean="0"/>
              <a:t>Methodenfreiheit ist gewahrt.</a:t>
            </a:r>
          </a:p>
          <a:p>
            <a:pPr marL="0" lvl="1" indent="0">
              <a:buNone/>
              <a:defRPr/>
            </a:pPr>
            <a:endParaRPr lang="de-CH" sz="2400" dirty="0"/>
          </a:p>
        </p:txBody>
      </p:sp>
      <p:pic>
        <p:nvPicPr>
          <p:cNvPr id="6" name="Grafik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89034" y="4687227"/>
            <a:ext cx="3587448" cy="2152334"/>
          </a:xfrm>
          <a:prstGeom prst="rect">
            <a:avLst/>
          </a:prstGeom>
          <a:effectLst>
            <a:softEdge rad="63500"/>
          </a:effectLst>
        </p:spPr>
      </p:pic>
      <p:sp>
        <p:nvSpPr>
          <p:cNvPr id="7" name="Textfeld 6"/>
          <p:cNvSpPr txBox="1"/>
          <p:nvPr/>
        </p:nvSpPr>
        <p:spPr>
          <a:xfrm>
            <a:off x="5511845" y="5199373"/>
            <a:ext cx="307777" cy="1578543"/>
          </a:xfrm>
          <a:prstGeom prst="rect">
            <a:avLst/>
          </a:prstGeom>
          <a:noFill/>
        </p:spPr>
        <p:txBody>
          <a:bodyPr vert="vert270" wrap="square" rtlCol="0">
            <a:spAutoFit/>
          </a:bodyPr>
          <a:lstStyle/>
          <a:p>
            <a:r>
              <a:rPr lang="de-CH" sz="800" dirty="0" smtClean="0"/>
              <a:t>Foto: </a:t>
            </a:r>
            <a:r>
              <a:rPr lang="de-CH" sz="800" dirty="0" err="1" smtClean="0"/>
              <a:t>Thinkstock</a:t>
            </a:r>
            <a:endParaRPr lang="de-CH" sz="800" dirty="0"/>
          </a:p>
        </p:txBody>
      </p:sp>
    </p:spTree>
    <p:extLst>
      <p:ext uri="{BB962C8B-B14F-4D97-AF65-F5344CB8AC3E}">
        <p14:creationId xmlns:p14="http://schemas.microsoft.com/office/powerpoint/2010/main" val="3694997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10364" y="1021548"/>
            <a:ext cx="7417687" cy="535244"/>
          </a:xfrm>
        </p:spPr>
        <p:txBody>
          <a:bodyPr/>
          <a:lstStyle/>
          <a:p>
            <a:r>
              <a:rPr lang="de-CH" sz="3200" dirty="0" smtClean="0"/>
              <a:t>2. Kompetenzaufbau in Etappen</a:t>
            </a:r>
            <a:endParaRPr lang="de-CH" sz="3200" dirty="0"/>
          </a:p>
        </p:txBody>
      </p:sp>
      <p:sp>
        <p:nvSpPr>
          <p:cNvPr id="3" name="Inhaltsplatzhalter 2"/>
          <p:cNvSpPr>
            <a:spLocks noGrp="1"/>
          </p:cNvSpPr>
          <p:nvPr>
            <p:ph sz="quarter" idx="10"/>
          </p:nvPr>
        </p:nvSpPr>
        <p:spPr>
          <a:xfrm>
            <a:off x="1403648" y="1826064"/>
            <a:ext cx="7200800" cy="4464496"/>
          </a:xfrm>
        </p:spPr>
        <p:txBody>
          <a:bodyPr/>
          <a:lstStyle/>
          <a:p>
            <a:pPr>
              <a:defRPr/>
            </a:pPr>
            <a:endParaRPr lang="de-CH" dirty="0" smtClean="0">
              <a:latin typeface="Arial" pitchFamily="34" charset="0"/>
              <a:sym typeface="Wingdings" pitchFamily="2" charset="2"/>
            </a:endParaRPr>
          </a:p>
          <a:p>
            <a:pPr>
              <a:defRPr/>
            </a:pPr>
            <a:endParaRPr lang="de-CH" dirty="0">
              <a:latin typeface="Arial" pitchFamily="34" charset="0"/>
              <a:sym typeface="Wingdings" pitchFamily="2" charset="2"/>
            </a:endParaRPr>
          </a:p>
          <a:p>
            <a:pPr>
              <a:defRPr/>
            </a:pPr>
            <a:r>
              <a:rPr lang="de-CH" dirty="0" smtClean="0">
                <a:latin typeface="Arial" pitchFamily="34" charset="0"/>
                <a:sym typeface="Wingdings" pitchFamily="2" charset="2"/>
              </a:rPr>
              <a:t>Einteilung </a:t>
            </a:r>
            <a:r>
              <a:rPr lang="de-CH" dirty="0">
                <a:latin typeface="Arial" pitchFamily="34" charset="0"/>
                <a:sym typeface="Wingdings" pitchFamily="2" charset="2"/>
              </a:rPr>
              <a:t>der elf Schuljahre in </a:t>
            </a:r>
            <a:r>
              <a:rPr lang="de-CH" dirty="0" smtClean="0">
                <a:latin typeface="Arial" pitchFamily="34" charset="0"/>
                <a:sym typeface="Wingdings" pitchFamily="2" charset="2"/>
              </a:rPr>
              <a:t>drei Zyklen</a:t>
            </a:r>
            <a:endParaRPr lang="de-CH" dirty="0">
              <a:latin typeface="Arial" pitchFamily="34" charset="0"/>
              <a:sym typeface="Wingdings" pitchFamily="2" charset="2"/>
            </a:endParaRPr>
          </a:p>
          <a:p>
            <a:pPr>
              <a:defRPr/>
            </a:pPr>
            <a:r>
              <a:rPr lang="de-CH" dirty="0" smtClean="0">
                <a:latin typeface="Arial" pitchFamily="34" charset="0"/>
                <a:sym typeface="Wingdings" pitchFamily="2" charset="2"/>
              </a:rPr>
              <a:t>Lernziele sind für das Ende jedes Zyklus‘ definiert.</a:t>
            </a:r>
            <a:endParaRPr lang="de-CH" dirty="0">
              <a:latin typeface="Arial" pitchFamily="34" charset="0"/>
              <a:sym typeface="Wingdings" pitchFamily="2" charset="2"/>
            </a:endParaRPr>
          </a:p>
          <a:p>
            <a:pPr>
              <a:defRPr/>
            </a:pPr>
            <a:r>
              <a:rPr lang="de-CH" dirty="0" smtClean="0">
                <a:latin typeface="Arial" pitchFamily="34" charset="0"/>
                <a:sym typeface="Wingdings" pitchFamily="2" charset="2"/>
              </a:rPr>
              <a:t>Die von den Erziehungsdirektorinnen und Erziehungsdirektoren der ganzen Schweiz schon 2011 vorgegebenen Bildungsstandards («Grundkompetenzen») sind im Lehrplan 21 ebenfalls berücksichtigt.</a:t>
            </a:r>
            <a:endParaRPr lang="de-CH" dirty="0">
              <a:latin typeface="Arial" pitchFamily="34" charset="0"/>
              <a:sym typeface="Wingdings" pitchFamily="2" charset="2"/>
            </a:endParaRPr>
          </a:p>
        </p:txBody>
      </p:sp>
      <p:pic>
        <p:nvPicPr>
          <p:cNvPr id="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65385" y="1815701"/>
            <a:ext cx="7678615" cy="647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3119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rot="16200000">
            <a:off x="-3092187" y="2702168"/>
            <a:ext cx="7186948" cy="535244"/>
          </a:xfrm>
        </p:spPr>
        <p:txBody>
          <a:bodyPr/>
          <a:lstStyle/>
          <a:p>
            <a:r>
              <a:rPr lang="de-CH" sz="3200" dirty="0" smtClean="0"/>
              <a:t>3. Fachbereiche (I)</a:t>
            </a:r>
            <a:endParaRPr lang="de-CH" sz="3200" dirty="0"/>
          </a:p>
        </p:txBody>
      </p:sp>
      <p:sp>
        <p:nvSpPr>
          <p:cNvPr id="3" name="Inhaltsplatzhalter 2"/>
          <p:cNvSpPr>
            <a:spLocks noGrp="1"/>
          </p:cNvSpPr>
          <p:nvPr>
            <p:ph sz="quarter" idx="10"/>
          </p:nvPr>
        </p:nvSpPr>
        <p:spPr/>
        <p:txBody>
          <a:bodyPr/>
          <a:lstStyle/>
          <a:p>
            <a:endParaRPr lang="de-CH"/>
          </a:p>
        </p:txBody>
      </p:sp>
      <p:pic>
        <p:nvPicPr>
          <p:cNvPr id="6" name="Grafik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68406" y="113449"/>
            <a:ext cx="7671284" cy="6744551"/>
          </a:xfrm>
          <a:prstGeom prst="rect">
            <a:avLst/>
          </a:prstGeom>
        </p:spPr>
      </p:pic>
    </p:spTree>
    <p:extLst>
      <p:ext uri="{BB962C8B-B14F-4D97-AF65-F5344CB8AC3E}">
        <p14:creationId xmlns:p14="http://schemas.microsoft.com/office/powerpoint/2010/main" val="9434338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sz="3200" dirty="0"/>
              <a:t>3. Fachbereiche (II)</a:t>
            </a:r>
          </a:p>
        </p:txBody>
      </p:sp>
      <p:sp>
        <p:nvSpPr>
          <p:cNvPr id="3" name="Inhaltsplatzhalter 2"/>
          <p:cNvSpPr>
            <a:spLocks noGrp="1"/>
          </p:cNvSpPr>
          <p:nvPr>
            <p:ph sz="quarter" idx="10"/>
          </p:nvPr>
        </p:nvSpPr>
        <p:spPr/>
        <p:txBody>
          <a:bodyPr/>
          <a:lstStyle/>
          <a:p>
            <a:pPr marL="0" indent="0">
              <a:buNone/>
            </a:pPr>
            <a:r>
              <a:rPr lang="de-CH" sz="2400" b="1" dirty="0"/>
              <a:t>Beispiele für aktuelle Diskussionspunkte im Kanton Zürich: die </a:t>
            </a:r>
            <a:r>
              <a:rPr lang="de-CH" sz="2400" b="1" dirty="0" err="1"/>
              <a:t>Lektionentafel</a:t>
            </a:r>
            <a:endParaRPr lang="de-CH" sz="2400" b="1" dirty="0"/>
          </a:p>
          <a:p>
            <a:pPr marL="0" indent="0">
              <a:buNone/>
            </a:pPr>
            <a:endParaRPr lang="de-CH" sz="2400" b="1" dirty="0"/>
          </a:p>
          <a:p>
            <a:pPr indent="-342900"/>
            <a:r>
              <a:rPr lang="de-CH" sz="2400" dirty="0"/>
              <a:t>Startzeitpunkt </a:t>
            </a:r>
            <a:r>
              <a:rPr lang="de-CH" sz="2400" dirty="0" smtClean="0"/>
              <a:t>Englisch in Diskussion: neu </a:t>
            </a:r>
            <a:r>
              <a:rPr lang="de-CH" sz="2400" dirty="0"/>
              <a:t>ab 3. Klasse (wie in den übrigen Deutschschweizer Kantonen).</a:t>
            </a:r>
          </a:p>
          <a:p>
            <a:pPr indent="-342900"/>
            <a:r>
              <a:rPr lang="de-CH" sz="2400" dirty="0"/>
              <a:t>Lektionen für die Module «Berufliche Orientierung» und «Medien und Informatik» reservieren.</a:t>
            </a:r>
          </a:p>
          <a:p>
            <a:pPr marL="0" indent="0">
              <a:buNone/>
            </a:pPr>
            <a:endParaRPr lang="de-CH" sz="2400" dirty="0"/>
          </a:p>
        </p:txBody>
      </p:sp>
    </p:spTree>
    <p:extLst>
      <p:ext uri="{BB962C8B-B14F-4D97-AF65-F5344CB8AC3E}">
        <p14:creationId xmlns:p14="http://schemas.microsoft.com/office/powerpoint/2010/main" val="1853516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10365" y="1021548"/>
            <a:ext cx="7474328" cy="535244"/>
          </a:xfrm>
        </p:spPr>
        <p:txBody>
          <a:bodyPr/>
          <a:lstStyle/>
          <a:p>
            <a:r>
              <a:rPr lang="de-CH" sz="3200" dirty="0" smtClean="0"/>
              <a:t>4. Neue Akzente </a:t>
            </a:r>
            <a:endParaRPr lang="de-CH" sz="3200" dirty="0"/>
          </a:p>
        </p:txBody>
      </p:sp>
      <p:pic>
        <p:nvPicPr>
          <p:cNvPr id="4"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573041" y="3194524"/>
            <a:ext cx="3261814" cy="33989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p:cNvSpPr txBox="1"/>
          <p:nvPr/>
        </p:nvSpPr>
        <p:spPr>
          <a:xfrm rot="16200000">
            <a:off x="4565219" y="5585693"/>
            <a:ext cx="1800200" cy="215444"/>
          </a:xfrm>
          <a:prstGeom prst="rect">
            <a:avLst/>
          </a:prstGeom>
          <a:noFill/>
        </p:spPr>
        <p:txBody>
          <a:bodyPr wrap="square" rtlCol="0">
            <a:spAutoFit/>
          </a:bodyPr>
          <a:lstStyle/>
          <a:p>
            <a:r>
              <a:rPr lang="de-CH" sz="800" dirty="0" smtClean="0">
                <a:latin typeface="Arial" pitchFamily="34" charset="0"/>
                <a:cs typeface="Arial" pitchFamily="34" charset="0"/>
              </a:rPr>
              <a:t>Foto: Claudio Minutella</a:t>
            </a:r>
            <a:endParaRPr lang="de-CH" sz="800" dirty="0">
              <a:latin typeface="Arial" pitchFamily="34" charset="0"/>
              <a:cs typeface="Arial" pitchFamily="34" charset="0"/>
            </a:endParaRPr>
          </a:p>
        </p:txBody>
      </p:sp>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56202" y="1843396"/>
            <a:ext cx="3360010" cy="3387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rot="16200000">
            <a:off x="510265" y="4223541"/>
            <a:ext cx="1800200" cy="215444"/>
          </a:xfrm>
          <a:prstGeom prst="rect">
            <a:avLst/>
          </a:prstGeom>
          <a:noFill/>
        </p:spPr>
        <p:txBody>
          <a:bodyPr wrap="square" rtlCol="0">
            <a:spAutoFit/>
          </a:bodyPr>
          <a:lstStyle/>
          <a:p>
            <a:r>
              <a:rPr lang="de-CH" sz="800" dirty="0" smtClean="0">
                <a:latin typeface="Arial" pitchFamily="34" charset="0"/>
                <a:cs typeface="Arial" pitchFamily="34" charset="0"/>
              </a:rPr>
              <a:t>Foto: Iwan Raschle</a:t>
            </a:r>
            <a:endParaRPr lang="de-CH" sz="800" dirty="0">
              <a:latin typeface="Arial" pitchFamily="34" charset="0"/>
              <a:cs typeface="Arial" pitchFamily="34" charset="0"/>
            </a:endParaRPr>
          </a:p>
        </p:txBody>
      </p:sp>
    </p:spTree>
    <p:extLst>
      <p:ext uri="{BB962C8B-B14F-4D97-AF65-F5344CB8AC3E}">
        <p14:creationId xmlns:p14="http://schemas.microsoft.com/office/powerpoint/2010/main" val="22429499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89051" y="1021548"/>
            <a:ext cx="7566195" cy="535244"/>
          </a:xfrm>
        </p:spPr>
        <p:txBody>
          <a:bodyPr/>
          <a:lstStyle/>
          <a:p>
            <a:r>
              <a:rPr lang="de-CH" sz="3200" dirty="0" smtClean="0"/>
              <a:t>5. Überfachliche Kompetenzen</a:t>
            </a:r>
            <a:endParaRPr lang="de-CH" sz="3200" dirty="0"/>
          </a:p>
        </p:txBody>
      </p:sp>
      <p:pic>
        <p:nvPicPr>
          <p:cNvPr id="4" name="Picture 2" descr="C:\Users\nicole.wespi\AppData\Local\Microsoft\Windows\Temporary Internet Files\Content.Outlook\UP0CJCSF\3 Kreis Diagramm_mit Schrift.jpg"/>
          <p:cNvPicPr>
            <a:picLocks noGrp="1" noChangeAspect="1" noChangeArrowheads="1"/>
          </p:cNvPicPr>
          <p:nvPr>
            <p:ph sz="quarter" idx="10"/>
          </p:nvPr>
        </p:nvPicPr>
        <p:blipFill rotWithShape="1">
          <a:blip r:embed="rId3" cstate="print">
            <a:extLst>
              <a:ext uri="{28A0092B-C50C-407E-A947-70E740481C1C}">
                <a14:useLocalDpi xmlns:a14="http://schemas.microsoft.com/office/drawing/2010/main"/>
              </a:ext>
            </a:extLst>
          </a:blip>
          <a:srcRect/>
          <a:stretch/>
        </p:blipFill>
        <p:spPr bwMode="auto">
          <a:xfrm>
            <a:off x="1381943" y="1635093"/>
            <a:ext cx="5383202" cy="5076757"/>
          </a:xfrm>
          <a:prstGeom prst="rect">
            <a:avLst/>
          </a:prstGeom>
          <a:noFill/>
          <a:extLst>
            <a:ext uri="{909E8E84-426E-40DD-AFC4-6F175D3DCCD1}">
              <a14:hiddenFill xmlns:a14="http://schemas.microsoft.com/office/drawing/2010/main">
                <a:solidFill>
                  <a:srgbClr val="FFFFFF"/>
                </a:solidFill>
              </a14:hiddenFill>
            </a:ext>
          </a:extLst>
        </p:spPr>
      </p:pic>
      <p:pic>
        <p:nvPicPr>
          <p:cNvPr id="7" name="Grafik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715518" y="3846643"/>
            <a:ext cx="2230936" cy="2843765"/>
          </a:xfrm>
          <a:prstGeom prst="rect">
            <a:avLst/>
          </a:prstGeom>
          <a:effectLst>
            <a:softEdge rad="63500"/>
          </a:effectLst>
        </p:spPr>
      </p:pic>
      <p:sp>
        <p:nvSpPr>
          <p:cNvPr id="8" name="Textfeld 7"/>
          <p:cNvSpPr txBox="1"/>
          <p:nvPr/>
        </p:nvSpPr>
        <p:spPr>
          <a:xfrm>
            <a:off x="6641938" y="6645815"/>
            <a:ext cx="2069118" cy="215444"/>
          </a:xfrm>
          <a:prstGeom prst="rect">
            <a:avLst/>
          </a:prstGeom>
          <a:noFill/>
        </p:spPr>
        <p:txBody>
          <a:bodyPr vert="horz" wrap="square" rtlCol="0">
            <a:spAutoFit/>
          </a:bodyPr>
          <a:lstStyle/>
          <a:p>
            <a:r>
              <a:rPr lang="de-CH" sz="800" dirty="0" smtClean="0"/>
              <a:t>Foto: </a:t>
            </a:r>
            <a:r>
              <a:rPr lang="de-CH" sz="800" dirty="0" err="1" smtClean="0"/>
              <a:t>Thinkstock</a:t>
            </a:r>
            <a:endParaRPr lang="de-CH" sz="800" dirty="0"/>
          </a:p>
        </p:txBody>
      </p:sp>
    </p:spTree>
    <p:extLst>
      <p:ext uri="{BB962C8B-B14F-4D97-AF65-F5344CB8AC3E}">
        <p14:creationId xmlns:p14="http://schemas.microsoft.com/office/powerpoint/2010/main" val="3078949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Inhaltsplatzhalter 2"/>
          <p:cNvSpPr>
            <a:spLocks noGrp="1"/>
          </p:cNvSpPr>
          <p:nvPr>
            <p:ph sz="quarter" idx="10"/>
          </p:nvPr>
        </p:nvSpPr>
        <p:spPr/>
        <p:txBody>
          <a:bodyPr/>
          <a:lstStyle/>
          <a:p>
            <a:endParaRPr lang="de-CH"/>
          </a:p>
        </p:txBody>
      </p:sp>
      <p:pic>
        <p:nvPicPr>
          <p:cNvPr id="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11710" y="749388"/>
            <a:ext cx="7965984" cy="5723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platzhalter 2"/>
          <p:cNvSpPr txBox="1">
            <a:spLocks/>
          </p:cNvSpPr>
          <p:nvPr/>
        </p:nvSpPr>
        <p:spPr>
          <a:xfrm>
            <a:off x="2806788" y="6040470"/>
            <a:ext cx="3540224" cy="504056"/>
          </a:xfrm>
          <a:prstGeom prst="rect">
            <a:avLst/>
          </a:prstGeom>
          <a:ln>
            <a:noFill/>
          </a:ln>
        </p:spPr>
        <p:txBody>
          <a:bodyPr/>
          <a:lstStyle>
            <a:lvl1pPr marL="342900" indent="-342900" algn="l" defTabSz="914400" rtl="0" eaLnBrk="1" latinLnBrk="0" hangingPunct="1">
              <a:spcBef>
                <a:spcPct val="20000"/>
              </a:spcBef>
              <a:buFont typeface="Symbol" pitchFamily="18" charset="2"/>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Symbol" pitchFamily="18" charset="2"/>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Symbol"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Symbol" pitchFamily="18" charset="2"/>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Symbol" pitchFamily="18" charset="2"/>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spcBef>
                <a:spcPts val="0"/>
              </a:spcBef>
              <a:buFont typeface="Symbol" pitchFamily="18" charset="2"/>
              <a:buNone/>
            </a:pPr>
            <a:r>
              <a:rPr lang="de-CH" sz="1200" dirty="0" smtClean="0"/>
              <a:t>Tagesanzeiger, Felix </a:t>
            </a:r>
            <a:r>
              <a:rPr lang="de-CH" sz="1200" dirty="0" err="1" smtClean="0"/>
              <a:t>Schaad</a:t>
            </a:r>
            <a:r>
              <a:rPr lang="de-CH" sz="1200" dirty="0" smtClean="0"/>
              <a:t> (21.06.2013)</a:t>
            </a:r>
            <a:endParaRPr lang="de-CH" dirty="0"/>
          </a:p>
        </p:txBody>
      </p:sp>
    </p:spTree>
    <p:extLst>
      <p:ext uri="{BB962C8B-B14F-4D97-AF65-F5344CB8AC3E}">
        <p14:creationId xmlns:p14="http://schemas.microsoft.com/office/powerpoint/2010/main" val="9384541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sz="3200" dirty="0" smtClean="0"/>
              <a:t>Zentrale Informationsplattform</a:t>
            </a:r>
            <a:endParaRPr lang="de-CH" sz="3200" dirty="0"/>
          </a:p>
        </p:txBody>
      </p:sp>
      <p:sp>
        <p:nvSpPr>
          <p:cNvPr id="3" name="Inhaltsplatzhalter 2"/>
          <p:cNvSpPr>
            <a:spLocks noGrp="1"/>
          </p:cNvSpPr>
          <p:nvPr>
            <p:ph sz="quarter" idx="10"/>
          </p:nvPr>
        </p:nvSpPr>
        <p:spPr>
          <a:xfrm>
            <a:off x="1403648" y="1628800"/>
            <a:ext cx="7399158" cy="4464496"/>
          </a:xfrm>
        </p:spPr>
        <p:txBody>
          <a:bodyPr/>
          <a:lstStyle/>
          <a:p>
            <a:pPr marL="0" indent="0">
              <a:buNone/>
            </a:pPr>
            <a:r>
              <a:rPr lang="de-CH" dirty="0" smtClean="0"/>
              <a:t>Der aktuelle Projektstand ist dokumentiert unter:</a:t>
            </a:r>
          </a:p>
          <a:p>
            <a:pPr marL="0" indent="0">
              <a:buNone/>
            </a:pPr>
            <a:endParaRPr lang="de-CH" dirty="0"/>
          </a:p>
        </p:txBody>
      </p:sp>
      <p:sp>
        <p:nvSpPr>
          <p:cNvPr id="5" name="Textfeld 4"/>
          <p:cNvSpPr txBox="1"/>
          <p:nvPr/>
        </p:nvSpPr>
        <p:spPr>
          <a:xfrm>
            <a:off x="1765154" y="2798779"/>
            <a:ext cx="7378846" cy="584775"/>
          </a:xfrm>
          <a:prstGeom prst="rect">
            <a:avLst/>
          </a:prstGeom>
          <a:noFill/>
          <a:ln w="38100">
            <a:solidFill>
              <a:srgbClr val="0070C0"/>
            </a:solidFill>
            <a:prstDash val="solid"/>
          </a:ln>
        </p:spPr>
        <p:txBody>
          <a:bodyPr wrap="square" rtlCol="0">
            <a:spAutoFit/>
          </a:bodyPr>
          <a:lstStyle/>
          <a:p>
            <a:r>
              <a:rPr lang="de-CH" sz="3200" b="1" dirty="0" smtClean="0">
                <a:solidFill>
                  <a:srgbClr val="0070C0"/>
                </a:solidFill>
              </a:rPr>
              <a:t>www.volksschulamt.zh.ch/lehrplan21</a:t>
            </a:r>
            <a:endParaRPr lang="de-CH" sz="3200" b="1" dirty="0">
              <a:solidFill>
                <a:srgbClr val="0070C0"/>
              </a:solidFill>
            </a:endParaRPr>
          </a:p>
        </p:txBody>
      </p:sp>
      <p:pic>
        <p:nvPicPr>
          <p:cNvPr id="6" name="Grafik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65154" y="3861048"/>
            <a:ext cx="7378846" cy="2611703"/>
          </a:xfrm>
          <a:prstGeom prst="rect">
            <a:avLst/>
          </a:prstGeom>
          <a:effectLst>
            <a:softEdge rad="63500"/>
          </a:effectLst>
        </p:spPr>
      </p:pic>
      <p:sp>
        <p:nvSpPr>
          <p:cNvPr id="7" name="Textfeld 6"/>
          <p:cNvSpPr txBox="1"/>
          <p:nvPr/>
        </p:nvSpPr>
        <p:spPr>
          <a:xfrm>
            <a:off x="1611265" y="4812393"/>
            <a:ext cx="307777" cy="1660358"/>
          </a:xfrm>
          <a:prstGeom prst="rect">
            <a:avLst/>
          </a:prstGeom>
          <a:noFill/>
        </p:spPr>
        <p:txBody>
          <a:bodyPr vert="vert270" wrap="square" rtlCol="0">
            <a:spAutoFit/>
          </a:bodyPr>
          <a:lstStyle/>
          <a:p>
            <a:r>
              <a:rPr lang="de-CH" sz="800" dirty="0" smtClean="0"/>
              <a:t>Foto: </a:t>
            </a:r>
            <a:r>
              <a:rPr lang="de-CH" sz="800" dirty="0" err="1" smtClean="0"/>
              <a:t>Thinkstock</a:t>
            </a:r>
            <a:endParaRPr lang="de-CH" sz="800" dirty="0"/>
          </a:p>
        </p:txBody>
      </p:sp>
    </p:spTree>
    <p:extLst>
      <p:ext uri="{BB962C8B-B14F-4D97-AF65-F5344CB8AC3E}">
        <p14:creationId xmlns:p14="http://schemas.microsoft.com/office/powerpoint/2010/main" val="26637612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smtClean="0"/>
              <a:t>Ein gemeinsames Ziel</a:t>
            </a:r>
            <a:endParaRPr lang="de-CH" dirty="0"/>
          </a:p>
        </p:txBody>
      </p:sp>
      <p:sp>
        <p:nvSpPr>
          <p:cNvPr id="3" name="Inhaltsplatzhalter 2"/>
          <p:cNvSpPr>
            <a:spLocks noGrp="1"/>
          </p:cNvSpPr>
          <p:nvPr>
            <p:ph sz="quarter" idx="10"/>
          </p:nvPr>
        </p:nvSpPr>
        <p:spPr/>
        <p:txBody>
          <a:bodyPr/>
          <a:lstStyle/>
          <a:p>
            <a:endParaRPr lang="de-CH" dirty="0" smtClean="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lgn="r">
              <a:buNone/>
            </a:pPr>
            <a:r>
              <a:rPr lang="de-DE" dirty="0" smtClean="0"/>
              <a:t>„Unser Ziel ist es, auf dieser </a:t>
            </a:r>
            <a:r>
              <a:rPr lang="de-DE" dirty="0" err="1" smtClean="0"/>
              <a:t>zeitgemässen</a:t>
            </a:r>
            <a:r>
              <a:rPr lang="de-DE" dirty="0" smtClean="0"/>
              <a:t> </a:t>
            </a:r>
            <a:r>
              <a:rPr lang="de-DE" dirty="0"/>
              <a:t>pädagogischen Grundlage den Schülerinnen und Schülern gute Lernerfolge zu ermöglichen</a:t>
            </a:r>
            <a:r>
              <a:rPr lang="de-DE" dirty="0" smtClean="0"/>
              <a:t>.“</a:t>
            </a:r>
          </a:p>
          <a:p>
            <a:pPr marL="0" indent="0" algn="r">
              <a:buNone/>
            </a:pPr>
            <a:r>
              <a:rPr lang="de-DE" dirty="0" smtClean="0"/>
              <a:t>		</a:t>
            </a:r>
            <a:r>
              <a:rPr lang="de-DE" sz="1600" dirty="0" smtClean="0"/>
              <a:t>Bildungsdirektorin Silvia Steiner zum Lehrplan 21</a:t>
            </a:r>
            <a:endParaRPr lang="de-CH" sz="1600" dirty="0"/>
          </a:p>
          <a:p>
            <a:pPr marL="0" indent="0">
              <a:buNone/>
            </a:pPr>
            <a:endParaRPr lang="de-CH" dirty="0" smtClean="0"/>
          </a:p>
          <a:p>
            <a:pPr marL="0" indent="0">
              <a:buNone/>
            </a:pPr>
            <a:endParaRPr lang="de-CH" dirty="0" smtClean="0"/>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2068" y="1556792"/>
            <a:ext cx="2628900" cy="2190750"/>
          </a:xfrm>
          <a:prstGeom prst="rect">
            <a:avLst/>
          </a:prstGeom>
          <a:effectLst>
            <a:softEdge rad="63500"/>
          </a:effectLst>
        </p:spPr>
      </p:pic>
    </p:spTree>
    <p:extLst>
      <p:ext uri="{BB962C8B-B14F-4D97-AF65-F5344CB8AC3E}">
        <p14:creationId xmlns:p14="http://schemas.microsoft.com/office/powerpoint/2010/main" val="13846141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sz="3200" dirty="0" smtClean="0"/>
              <a:t>Inhaltsverzeichnis</a:t>
            </a:r>
            <a:endParaRPr lang="de-CH" sz="3200" dirty="0"/>
          </a:p>
        </p:txBody>
      </p:sp>
      <p:sp>
        <p:nvSpPr>
          <p:cNvPr id="3" name="Inhaltsplatzhalter 2"/>
          <p:cNvSpPr>
            <a:spLocks noGrp="1"/>
          </p:cNvSpPr>
          <p:nvPr>
            <p:ph sz="quarter" idx="10"/>
          </p:nvPr>
        </p:nvSpPr>
        <p:spPr/>
        <p:txBody>
          <a:bodyPr/>
          <a:lstStyle/>
          <a:p>
            <a:pPr marL="0" indent="0">
              <a:buNone/>
            </a:pPr>
            <a:endParaRPr lang="de-CH" dirty="0" smtClean="0"/>
          </a:p>
          <a:p>
            <a:pPr marL="457200" indent="-457200">
              <a:buFont typeface="+mj-lt"/>
              <a:buAutoNum type="arabicPeriod"/>
            </a:pPr>
            <a:r>
              <a:rPr lang="de-CH" dirty="0" smtClean="0"/>
              <a:t>Der Lehrplan 21 für den Kanton Zürich:</a:t>
            </a:r>
            <a:br>
              <a:rPr lang="de-CH" dirty="0" smtClean="0"/>
            </a:br>
            <a:r>
              <a:rPr lang="de-CH" dirty="0" smtClean="0"/>
              <a:t>Wo stehen wir heute? Wie geht es weiter? </a:t>
            </a:r>
          </a:p>
          <a:p>
            <a:pPr marL="457200" indent="-457200">
              <a:buFont typeface="+mj-lt"/>
              <a:buAutoNum type="arabicPeriod"/>
            </a:pPr>
            <a:r>
              <a:rPr lang="de-CH" dirty="0" smtClean="0"/>
              <a:t>Ziele und wichtige Aspekte</a:t>
            </a:r>
            <a:r>
              <a:rPr lang="de-CH" dirty="0"/>
              <a:t> </a:t>
            </a:r>
            <a:r>
              <a:rPr lang="de-CH" dirty="0" smtClean="0"/>
              <a:t>des Lehrplans 21</a:t>
            </a:r>
          </a:p>
          <a:p>
            <a:pPr marL="457200" indent="-457200">
              <a:buFont typeface="+mj-lt"/>
              <a:buAutoNum type="arabicPeriod"/>
            </a:pPr>
            <a:r>
              <a:rPr lang="de-CH" dirty="0" smtClean="0"/>
              <a:t>Hinweise auf vertiefte Informationen</a:t>
            </a:r>
          </a:p>
          <a:p>
            <a:pPr marL="457200" indent="-457200">
              <a:buFont typeface="+mj-lt"/>
              <a:buAutoNum type="arabicPeriod"/>
            </a:pPr>
            <a:r>
              <a:rPr lang="de-CH" dirty="0" smtClean="0"/>
              <a:t>Fragen, Diskussion </a:t>
            </a:r>
            <a:br>
              <a:rPr lang="de-CH" dirty="0" smtClean="0"/>
            </a:br>
            <a:endParaRPr lang="de-CH" dirty="0" smtClean="0"/>
          </a:p>
          <a:p>
            <a:endParaRPr lang="de-CH" dirty="0" smtClean="0"/>
          </a:p>
          <a:p>
            <a:endParaRPr lang="de-CH" dirty="0"/>
          </a:p>
        </p:txBody>
      </p:sp>
    </p:spTree>
    <p:extLst>
      <p:ext uri="{BB962C8B-B14F-4D97-AF65-F5344CB8AC3E}">
        <p14:creationId xmlns:p14="http://schemas.microsoft.com/office/powerpoint/2010/main" val="2911667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sz="3200" dirty="0" smtClean="0"/>
              <a:t>Ein Blick zurück ins Jahr 2006</a:t>
            </a:r>
            <a:endParaRPr lang="de-CH" sz="3200" dirty="0"/>
          </a:p>
        </p:txBody>
      </p:sp>
      <p:sp>
        <p:nvSpPr>
          <p:cNvPr id="3" name="Inhaltsplatzhalter 2"/>
          <p:cNvSpPr>
            <a:spLocks noGrp="1"/>
          </p:cNvSpPr>
          <p:nvPr>
            <p:ph sz="quarter" idx="10"/>
          </p:nvPr>
        </p:nvSpPr>
        <p:spPr/>
        <p:txBody>
          <a:bodyPr/>
          <a:lstStyle/>
          <a:p>
            <a:r>
              <a:rPr lang="de-DE" dirty="0" smtClean="0"/>
              <a:t>26 kantonale Bildungssysteme. Unterschiede bei: Schuleintrittsalter, Schuldauer, Lernziele u.a. </a:t>
            </a:r>
          </a:p>
          <a:p>
            <a:r>
              <a:rPr lang="de-CH" dirty="0" smtClean="0"/>
              <a:t>21.5.2006: Deutliches «Ja» zur Schaffung eines harmonisierten Bildungsraums Schweiz.</a:t>
            </a:r>
          </a:p>
          <a:p>
            <a:endParaRPr lang="de-DE" dirty="0"/>
          </a:p>
          <a:p>
            <a:endParaRPr lang="de-CH" dirty="0"/>
          </a:p>
        </p:txBody>
      </p:sp>
      <p:pic>
        <p:nvPicPr>
          <p:cNvPr id="4" name="Grafik 7"/>
          <p:cNvPicPr>
            <a:picLocks noChangeAspect="1"/>
          </p:cNvPicPr>
          <p:nvPr/>
        </p:nvPicPr>
        <p:blipFill>
          <a:blip r:embed="rId3"/>
          <a:stretch>
            <a:fillRect/>
          </a:stretch>
        </p:blipFill>
        <p:spPr>
          <a:xfrm>
            <a:off x="2947982" y="3664571"/>
            <a:ext cx="5794410" cy="2624777"/>
          </a:xfrm>
          <a:prstGeom prst="rect">
            <a:avLst/>
          </a:prstGeom>
        </p:spPr>
      </p:pic>
      <p:sp>
        <p:nvSpPr>
          <p:cNvPr id="5" name="Textfeld 4"/>
          <p:cNvSpPr txBox="1"/>
          <p:nvPr/>
        </p:nvSpPr>
        <p:spPr>
          <a:xfrm>
            <a:off x="2988753" y="5815019"/>
            <a:ext cx="4538515" cy="369332"/>
          </a:xfrm>
          <a:prstGeom prst="rect">
            <a:avLst/>
          </a:prstGeom>
          <a:noFill/>
        </p:spPr>
        <p:txBody>
          <a:bodyPr wrap="square" rtlCol="0">
            <a:spAutoFit/>
          </a:bodyPr>
          <a:lstStyle/>
          <a:p>
            <a:r>
              <a:rPr lang="de-DE" b="1" dirty="0" smtClean="0"/>
              <a:t>Ergebnis der Volksabstimmung 2006</a:t>
            </a:r>
            <a:endParaRPr lang="de-DE" b="1" dirty="0"/>
          </a:p>
        </p:txBody>
      </p:sp>
    </p:spTree>
    <p:extLst>
      <p:ext uri="{BB962C8B-B14F-4D97-AF65-F5344CB8AC3E}">
        <p14:creationId xmlns:p14="http://schemas.microsoft.com/office/powerpoint/2010/main" val="1236437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10365" y="1021548"/>
            <a:ext cx="7186948" cy="967272"/>
          </a:xfrm>
        </p:spPr>
        <p:txBody>
          <a:bodyPr/>
          <a:lstStyle/>
          <a:p>
            <a:r>
              <a:rPr lang="de-DE" sz="3200" dirty="0" smtClean="0">
                <a:solidFill>
                  <a:prstClr val="black"/>
                </a:solidFill>
                <a:ea typeface="+mn-ea"/>
                <a:cs typeface="+mn-cs"/>
              </a:rPr>
              <a:t>Hier stehen wir heute (I)</a:t>
            </a:r>
            <a:endParaRPr lang="de-CH" sz="3200" dirty="0">
              <a:solidFill>
                <a:prstClr val="black"/>
              </a:solidFill>
              <a:latin typeface="Arial"/>
              <a:ea typeface="+mn-ea"/>
              <a:cs typeface="+mn-cs"/>
            </a:endParaRPr>
          </a:p>
        </p:txBody>
      </p:sp>
      <p:sp>
        <p:nvSpPr>
          <p:cNvPr id="5" name="Inhaltsplatzhalter 2"/>
          <p:cNvSpPr txBox="1">
            <a:spLocks/>
          </p:cNvSpPr>
          <p:nvPr/>
        </p:nvSpPr>
        <p:spPr>
          <a:xfrm>
            <a:off x="1403648" y="1628800"/>
            <a:ext cx="7200800" cy="4464496"/>
          </a:xfrm>
          <a:prstGeom prst="rect">
            <a:avLst/>
          </a:prstGeom>
        </p:spPr>
        <p:txBody>
          <a:bodyPr/>
          <a:lstStyle>
            <a:lvl1pPr marL="342900" indent="-612000" algn="l" defTabSz="914400" rtl="0" eaLnBrk="1" latinLnBrk="0" hangingPunct="1">
              <a:spcBef>
                <a:spcPct val="20000"/>
              </a:spcBef>
              <a:buFont typeface="Symbol"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Symbol" pitchFamily="18" charset="2"/>
              <a:buChar char="-"/>
              <a:defRPr sz="3200" kern="1200">
                <a:solidFill>
                  <a:schemeClr val="tx1"/>
                </a:solidFill>
                <a:latin typeface="+mn-lt"/>
                <a:ea typeface="+mn-ea"/>
                <a:cs typeface="+mn-cs"/>
              </a:defRPr>
            </a:lvl2pPr>
            <a:lvl3pPr marL="1143000" indent="-228600" algn="l" defTabSz="914400" rtl="0" eaLnBrk="1" latinLnBrk="0" hangingPunct="1">
              <a:spcBef>
                <a:spcPct val="20000"/>
              </a:spcBef>
              <a:buFont typeface="Symbol"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Symbol" pitchFamily="18" charset="2"/>
              <a:buChar char="-"/>
              <a:defRPr sz="3200" kern="1200">
                <a:solidFill>
                  <a:schemeClr val="tx1"/>
                </a:solidFill>
                <a:latin typeface="+mn-lt"/>
                <a:ea typeface="+mn-ea"/>
                <a:cs typeface="+mn-cs"/>
              </a:defRPr>
            </a:lvl4pPr>
            <a:lvl5pPr marL="2057400" indent="-228600" algn="l" defTabSz="914400" rtl="0" eaLnBrk="1" latinLnBrk="0" hangingPunct="1">
              <a:spcBef>
                <a:spcPct val="20000"/>
              </a:spcBef>
              <a:buFont typeface="Symbol" pitchFamily="18" charset="2"/>
              <a:buChar char="-"/>
              <a:defRPr sz="3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CH" sz="2400" dirty="0" smtClean="0"/>
              <a:t> </a:t>
            </a:r>
            <a:endParaRPr lang="de-CH" sz="2400" dirty="0"/>
          </a:p>
        </p:txBody>
      </p:sp>
      <p:grpSp>
        <p:nvGrpSpPr>
          <p:cNvPr id="7" name="Gruppieren 6"/>
          <p:cNvGrpSpPr/>
          <p:nvPr/>
        </p:nvGrpSpPr>
        <p:grpSpPr>
          <a:xfrm>
            <a:off x="1444818" y="2687720"/>
            <a:ext cx="6757948" cy="4060397"/>
            <a:chOff x="2250599" y="2579305"/>
            <a:chExt cx="5129713" cy="2736850"/>
          </a:xfrm>
        </p:grpSpPr>
        <p:grpSp>
          <p:nvGrpSpPr>
            <p:cNvPr id="8" name="Group 2"/>
            <p:cNvGrpSpPr>
              <a:grpSpLocks/>
            </p:cNvGrpSpPr>
            <p:nvPr/>
          </p:nvGrpSpPr>
          <p:grpSpPr bwMode="auto">
            <a:xfrm>
              <a:off x="2250599" y="2579305"/>
              <a:ext cx="4435475" cy="2736850"/>
              <a:chOff x="301" y="528"/>
              <a:chExt cx="5171" cy="3456"/>
            </a:xfrm>
          </p:grpSpPr>
          <p:grpSp>
            <p:nvGrpSpPr>
              <p:cNvPr id="17" name="Group 112"/>
              <p:cNvGrpSpPr>
                <a:grpSpLocks/>
              </p:cNvGrpSpPr>
              <p:nvPr/>
            </p:nvGrpSpPr>
            <p:grpSpPr bwMode="auto">
              <a:xfrm>
                <a:off x="301" y="714"/>
                <a:ext cx="5171" cy="2961"/>
                <a:chOff x="249" y="1177"/>
                <a:chExt cx="5171" cy="2961"/>
              </a:xfrm>
            </p:grpSpPr>
            <p:sp>
              <p:nvSpPr>
                <p:cNvPr id="34" name="Freeform 84"/>
                <p:cNvSpPr>
                  <a:spLocks/>
                </p:cNvSpPr>
                <p:nvPr/>
              </p:nvSpPr>
              <p:spPr bwMode="auto">
                <a:xfrm>
                  <a:off x="2982" y="1198"/>
                  <a:ext cx="692" cy="844"/>
                </a:xfrm>
                <a:custGeom>
                  <a:avLst/>
                  <a:gdLst>
                    <a:gd name="T0" fmla="*/ 32698 w 529"/>
                    <a:gd name="T1" fmla="*/ 11900 h 641"/>
                    <a:gd name="T2" fmla="*/ 32698 w 529"/>
                    <a:gd name="T3" fmla="*/ 16457 h 641"/>
                    <a:gd name="T4" fmla="*/ 27044 w 529"/>
                    <a:gd name="T5" fmla="*/ 16457 h 641"/>
                    <a:gd name="T6" fmla="*/ 24102 w 529"/>
                    <a:gd name="T7" fmla="*/ 14887 h 641"/>
                    <a:gd name="T8" fmla="*/ 17143 w 529"/>
                    <a:gd name="T9" fmla="*/ 17835 h 641"/>
                    <a:gd name="T10" fmla="*/ 12808 w 529"/>
                    <a:gd name="T11" fmla="*/ 24028 h 641"/>
                    <a:gd name="T12" fmla="*/ 15576 w 529"/>
                    <a:gd name="T13" fmla="*/ 28242 h 641"/>
                    <a:gd name="T14" fmla="*/ 6958 w 529"/>
                    <a:gd name="T15" fmla="*/ 28242 h 641"/>
                    <a:gd name="T16" fmla="*/ 10041 w 529"/>
                    <a:gd name="T17" fmla="*/ 35768 h 641"/>
                    <a:gd name="T18" fmla="*/ 0 w 529"/>
                    <a:gd name="T19" fmla="*/ 44746 h 641"/>
                    <a:gd name="T20" fmla="*/ 8536 w 529"/>
                    <a:gd name="T21" fmla="*/ 81856 h 641"/>
                    <a:gd name="T22" fmla="*/ 11297 w 529"/>
                    <a:gd name="T23" fmla="*/ 81856 h 641"/>
                    <a:gd name="T24" fmla="*/ 12808 w 529"/>
                    <a:gd name="T25" fmla="*/ 84886 h 641"/>
                    <a:gd name="T26" fmla="*/ 6958 w 529"/>
                    <a:gd name="T27" fmla="*/ 90974 h 641"/>
                    <a:gd name="T28" fmla="*/ 5722 w 529"/>
                    <a:gd name="T29" fmla="*/ 95313 h 641"/>
                    <a:gd name="T30" fmla="*/ 8536 w 529"/>
                    <a:gd name="T31" fmla="*/ 102815 h 641"/>
                    <a:gd name="T32" fmla="*/ 8536 w 529"/>
                    <a:gd name="T33" fmla="*/ 104186 h 641"/>
                    <a:gd name="T34" fmla="*/ 14341 w 529"/>
                    <a:gd name="T35" fmla="*/ 105879 h 641"/>
                    <a:gd name="T36" fmla="*/ 19949 w 529"/>
                    <a:gd name="T37" fmla="*/ 108818 h 641"/>
                    <a:gd name="T38" fmla="*/ 27044 w 529"/>
                    <a:gd name="T39" fmla="*/ 104186 h 641"/>
                    <a:gd name="T40" fmla="*/ 34298 w 529"/>
                    <a:gd name="T41" fmla="*/ 110270 h 641"/>
                    <a:gd name="T42" fmla="*/ 37059 w 529"/>
                    <a:gd name="T43" fmla="*/ 114731 h 641"/>
                    <a:gd name="T44" fmla="*/ 39906 w 529"/>
                    <a:gd name="T45" fmla="*/ 119342 h 641"/>
                    <a:gd name="T46" fmla="*/ 47031 w 529"/>
                    <a:gd name="T47" fmla="*/ 113355 h 641"/>
                    <a:gd name="T48" fmla="*/ 49808 w 529"/>
                    <a:gd name="T49" fmla="*/ 108818 h 641"/>
                    <a:gd name="T50" fmla="*/ 64182 w 529"/>
                    <a:gd name="T51" fmla="*/ 104186 h 641"/>
                    <a:gd name="T52" fmla="*/ 72623 w 529"/>
                    <a:gd name="T53" fmla="*/ 96945 h 641"/>
                    <a:gd name="T54" fmla="*/ 81148 w 529"/>
                    <a:gd name="T55" fmla="*/ 95313 h 641"/>
                    <a:gd name="T56" fmla="*/ 85406 w 529"/>
                    <a:gd name="T57" fmla="*/ 87864 h 641"/>
                    <a:gd name="T58" fmla="*/ 87004 w 529"/>
                    <a:gd name="T59" fmla="*/ 80443 h 641"/>
                    <a:gd name="T60" fmla="*/ 84086 w 529"/>
                    <a:gd name="T61" fmla="*/ 71604 h 641"/>
                    <a:gd name="T62" fmla="*/ 78366 w 529"/>
                    <a:gd name="T63" fmla="*/ 65516 h 641"/>
                    <a:gd name="T64" fmla="*/ 72623 w 529"/>
                    <a:gd name="T65" fmla="*/ 52281 h 641"/>
                    <a:gd name="T66" fmla="*/ 72623 w 529"/>
                    <a:gd name="T67" fmla="*/ 43224 h 641"/>
                    <a:gd name="T68" fmla="*/ 74051 w 529"/>
                    <a:gd name="T69" fmla="*/ 37186 h 641"/>
                    <a:gd name="T70" fmla="*/ 72623 w 529"/>
                    <a:gd name="T71" fmla="*/ 32828 h 641"/>
                    <a:gd name="T72" fmla="*/ 68287 w 529"/>
                    <a:gd name="T73" fmla="*/ 35768 h 641"/>
                    <a:gd name="T74" fmla="*/ 66903 w 529"/>
                    <a:gd name="T75" fmla="*/ 31262 h 641"/>
                    <a:gd name="T76" fmla="*/ 64182 w 529"/>
                    <a:gd name="T77" fmla="*/ 26847 h 641"/>
                    <a:gd name="T78" fmla="*/ 55628 w 529"/>
                    <a:gd name="T79" fmla="*/ 22344 h 641"/>
                    <a:gd name="T80" fmla="*/ 52714 w 529"/>
                    <a:gd name="T81" fmla="*/ 16457 h 641"/>
                    <a:gd name="T82" fmla="*/ 55628 w 529"/>
                    <a:gd name="T83" fmla="*/ 14887 h 641"/>
                    <a:gd name="T84" fmla="*/ 61273 w 529"/>
                    <a:gd name="T85" fmla="*/ 16457 h 641"/>
                    <a:gd name="T86" fmla="*/ 64182 w 529"/>
                    <a:gd name="T87" fmla="*/ 11900 h 641"/>
                    <a:gd name="T88" fmla="*/ 59907 w 529"/>
                    <a:gd name="T89" fmla="*/ 8932 h 641"/>
                    <a:gd name="T90" fmla="*/ 55628 w 529"/>
                    <a:gd name="T91" fmla="*/ 10526 h 641"/>
                    <a:gd name="T92" fmla="*/ 49808 w 529"/>
                    <a:gd name="T93" fmla="*/ 10526 h 641"/>
                    <a:gd name="T94" fmla="*/ 42773 w 529"/>
                    <a:gd name="T95" fmla="*/ 0 h 641"/>
                    <a:gd name="T96" fmla="*/ 32698 w 529"/>
                    <a:gd name="T97" fmla="*/ 7472 h 641"/>
                    <a:gd name="T98" fmla="*/ 34298 w 529"/>
                    <a:gd name="T99" fmla="*/ 7472 h 641"/>
                    <a:gd name="T100" fmla="*/ 32698 w 529"/>
                    <a:gd name="T101" fmla="*/ 11900 h 6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9"/>
                    <a:gd name="T154" fmla="*/ 0 h 641"/>
                    <a:gd name="T155" fmla="*/ 529 w 529"/>
                    <a:gd name="T156" fmla="*/ 641 h 64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9" h="641">
                      <a:moveTo>
                        <a:pt x="199" y="64"/>
                      </a:moveTo>
                      <a:lnTo>
                        <a:pt x="199" y="88"/>
                      </a:lnTo>
                      <a:lnTo>
                        <a:pt x="164" y="88"/>
                      </a:lnTo>
                      <a:lnTo>
                        <a:pt x="147" y="80"/>
                      </a:lnTo>
                      <a:lnTo>
                        <a:pt x="104" y="96"/>
                      </a:lnTo>
                      <a:lnTo>
                        <a:pt x="78" y="128"/>
                      </a:lnTo>
                      <a:lnTo>
                        <a:pt x="95" y="152"/>
                      </a:lnTo>
                      <a:lnTo>
                        <a:pt x="43" y="152"/>
                      </a:lnTo>
                      <a:lnTo>
                        <a:pt x="61" y="192"/>
                      </a:lnTo>
                      <a:lnTo>
                        <a:pt x="0" y="240"/>
                      </a:lnTo>
                      <a:lnTo>
                        <a:pt x="52" y="440"/>
                      </a:lnTo>
                      <a:lnTo>
                        <a:pt x="69" y="440"/>
                      </a:lnTo>
                      <a:lnTo>
                        <a:pt x="78" y="456"/>
                      </a:lnTo>
                      <a:lnTo>
                        <a:pt x="43" y="488"/>
                      </a:lnTo>
                      <a:lnTo>
                        <a:pt x="35" y="512"/>
                      </a:lnTo>
                      <a:lnTo>
                        <a:pt x="52" y="552"/>
                      </a:lnTo>
                      <a:lnTo>
                        <a:pt x="52" y="560"/>
                      </a:lnTo>
                      <a:lnTo>
                        <a:pt x="87" y="568"/>
                      </a:lnTo>
                      <a:lnTo>
                        <a:pt x="121" y="584"/>
                      </a:lnTo>
                      <a:lnTo>
                        <a:pt x="164" y="560"/>
                      </a:lnTo>
                      <a:lnTo>
                        <a:pt x="208" y="592"/>
                      </a:lnTo>
                      <a:lnTo>
                        <a:pt x="225" y="616"/>
                      </a:lnTo>
                      <a:lnTo>
                        <a:pt x="242" y="640"/>
                      </a:lnTo>
                      <a:lnTo>
                        <a:pt x="286" y="608"/>
                      </a:lnTo>
                      <a:lnTo>
                        <a:pt x="303" y="584"/>
                      </a:lnTo>
                      <a:lnTo>
                        <a:pt x="390" y="560"/>
                      </a:lnTo>
                      <a:lnTo>
                        <a:pt x="441" y="520"/>
                      </a:lnTo>
                      <a:lnTo>
                        <a:pt x="493" y="512"/>
                      </a:lnTo>
                      <a:lnTo>
                        <a:pt x="519" y="472"/>
                      </a:lnTo>
                      <a:lnTo>
                        <a:pt x="528" y="432"/>
                      </a:lnTo>
                      <a:lnTo>
                        <a:pt x="511" y="384"/>
                      </a:lnTo>
                      <a:lnTo>
                        <a:pt x="476" y="352"/>
                      </a:lnTo>
                      <a:lnTo>
                        <a:pt x="441" y="280"/>
                      </a:lnTo>
                      <a:lnTo>
                        <a:pt x="441" y="232"/>
                      </a:lnTo>
                      <a:lnTo>
                        <a:pt x="450" y="200"/>
                      </a:lnTo>
                      <a:lnTo>
                        <a:pt x="441" y="176"/>
                      </a:lnTo>
                      <a:lnTo>
                        <a:pt x="415" y="192"/>
                      </a:lnTo>
                      <a:lnTo>
                        <a:pt x="407" y="168"/>
                      </a:lnTo>
                      <a:lnTo>
                        <a:pt x="390" y="144"/>
                      </a:lnTo>
                      <a:lnTo>
                        <a:pt x="338" y="120"/>
                      </a:lnTo>
                      <a:lnTo>
                        <a:pt x="320" y="88"/>
                      </a:lnTo>
                      <a:lnTo>
                        <a:pt x="338" y="80"/>
                      </a:lnTo>
                      <a:lnTo>
                        <a:pt x="372" y="88"/>
                      </a:lnTo>
                      <a:lnTo>
                        <a:pt x="390" y="64"/>
                      </a:lnTo>
                      <a:lnTo>
                        <a:pt x="364" y="48"/>
                      </a:lnTo>
                      <a:lnTo>
                        <a:pt x="338" y="56"/>
                      </a:lnTo>
                      <a:lnTo>
                        <a:pt x="303" y="56"/>
                      </a:lnTo>
                      <a:lnTo>
                        <a:pt x="260" y="0"/>
                      </a:lnTo>
                      <a:lnTo>
                        <a:pt x="199" y="40"/>
                      </a:lnTo>
                      <a:lnTo>
                        <a:pt x="208" y="40"/>
                      </a:lnTo>
                      <a:lnTo>
                        <a:pt x="199" y="64"/>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35" name="Freeform 85"/>
                <p:cNvSpPr>
                  <a:spLocks/>
                </p:cNvSpPr>
                <p:nvPr/>
              </p:nvSpPr>
              <p:spPr bwMode="auto">
                <a:xfrm>
                  <a:off x="385" y="2430"/>
                  <a:ext cx="1340" cy="1139"/>
                </a:xfrm>
                <a:custGeom>
                  <a:avLst/>
                  <a:gdLst>
                    <a:gd name="T0" fmla="*/ 12845 w 1024"/>
                    <a:gd name="T1" fmla="*/ 119408 h 865"/>
                    <a:gd name="T2" fmla="*/ 11366 w 1024"/>
                    <a:gd name="T3" fmla="*/ 80517 h 865"/>
                    <a:gd name="T4" fmla="*/ 34458 w 1024"/>
                    <a:gd name="T5" fmla="*/ 47756 h 865"/>
                    <a:gd name="T6" fmla="*/ 53211 w 1024"/>
                    <a:gd name="T7" fmla="*/ 24044 h 865"/>
                    <a:gd name="T8" fmla="*/ 76123 w 1024"/>
                    <a:gd name="T9" fmla="*/ 7473 h 865"/>
                    <a:gd name="T10" fmla="*/ 91926 w 1024"/>
                    <a:gd name="T11" fmla="*/ 0 h 865"/>
                    <a:gd name="T12" fmla="*/ 96269 w 1024"/>
                    <a:gd name="T13" fmla="*/ 13476 h 865"/>
                    <a:gd name="T14" fmla="*/ 102125 w 1024"/>
                    <a:gd name="T15" fmla="*/ 25421 h 865"/>
                    <a:gd name="T16" fmla="*/ 120706 w 1024"/>
                    <a:gd name="T17" fmla="*/ 26855 h 865"/>
                    <a:gd name="T18" fmla="*/ 123572 w 1024"/>
                    <a:gd name="T19" fmla="*/ 16469 h 865"/>
                    <a:gd name="T20" fmla="*/ 120706 w 1024"/>
                    <a:gd name="T21" fmla="*/ 10531 h 865"/>
                    <a:gd name="T22" fmla="*/ 121995 w 1024"/>
                    <a:gd name="T23" fmla="*/ 4482 h 865"/>
                    <a:gd name="T24" fmla="*/ 127891 w 1024"/>
                    <a:gd name="T25" fmla="*/ 0 h 865"/>
                    <a:gd name="T26" fmla="*/ 133640 w 1024"/>
                    <a:gd name="T27" fmla="*/ 17854 h 865"/>
                    <a:gd name="T28" fmla="*/ 121995 w 1024"/>
                    <a:gd name="T29" fmla="*/ 35808 h 865"/>
                    <a:gd name="T30" fmla="*/ 119239 w 1024"/>
                    <a:gd name="T31" fmla="*/ 50603 h 865"/>
                    <a:gd name="T32" fmla="*/ 104913 w 1024"/>
                    <a:gd name="T33" fmla="*/ 59522 h 865"/>
                    <a:gd name="T34" fmla="*/ 106359 w 1024"/>
                    <a:gd name="T35" fmla="*/ 74646 h 865"/>
                    <a:gd name="T36" fmla="*/ 119239 w 1024"/>
                    <a:gd name="T37" fmla="*/ 80517 h 865"/>
                    <a:gd name="T38" fmla="*/ 107832 w 1024"/>
                    <a:gd name="T39" fmla="*/ 86590 h 865"/>
                    <a:gd name="T40" fmla="*/ 112046 w 1024"/>
                    <a:gd name="T41" fmla="*/ 95378 h 865"/>
                    <a:gd name="T42" fmla="*/ 126337 w 1024"/>
                    <a:gd name="T43" fmla="*/ 92495 h 865"/>
                    <a:gd name="T44" fmla="*/ 129260 w 1024"/>
                    <a:gd name="T45" fmla="*/ 104372 h 865"/>
                    <a:gd name="T46" fmla="*/ 142281 w 1024"/>
                    <a:gd name="T47" fmla="*/ 97005 h 865"/>
                    <a:gd name="T48" fmla="*/ 155076 w 1024"/>
                    <a:gd name="T49" fmla="*/ 87999 h 865"/>
                    <a:gd name="T50" fmla="*/ 166596 w 1024"/>
                    <a:gd name="T51" fmla="*/ 87999 h 865"/>
                    <a:gd name="T52" fmla="*/ 166596 w 1024"/>
                    <a:gd name="T53" fmla="*/ 104372 h 865"/>
                    <a:gd name="T54" fmla="*/ 163698 w 1024"/>
                    <a:gd name="T55" fmla="*/ 119408 h 865"/>
                    <a:gd name="T56" fmla="*/ 160895 w 1024"/>
                    <a:gd name="T57" fmla="*/ 135886 h 865"/>
                    <a:gd name="T58" fmla="*/ 148054 w 1024"/>
                    <a:gd name="T59" fmla="*/ 158239 h 865"/>
                    <a:gd name="T60" fmla="*/ 129260 w 1024"/>
                    <a:gd name="T61" fmla="*/ 144704 h 865"/>
                    <a:gd name="T62" fmla="*/ 116426 w 1024"/>
                    <a:gd name="T63" fmla="*/ 119408 h 865"/>
                    <a:gd name="T64" fmla="*/ 30071 w 1024"/>
                    <a:gd name="T65" fmla="*/ 120771 h 865"/>
                    <a:gd name="T66" fmla="*/ 5860 w 1024"/>
                    <a:gd name="T67" fmla="*/ 128332 h 8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4"/>
                    <a:gd name="T103" fmla="*/ 0 h 865"/>
                    <a:gd name="T104" fmla="*/ 1024 w 1024"/>
                    <a:gd name="T105" fmla="*/ 865 h 8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4" h="865">
                      <a:moveTo>
                        <a:pt x="43" y="688"/>
                      </a:moveTo>
                      <a:lnTo>
                        <a:pt x="78" y="640"/>
                      </a:lnTo>
                      <a:lnTo>
                        <a:pt x="0" y="568"/>
                      </a:lnTo>
                      <a:lnTo>
                        <a:pt x="69" y="432"/>
                      </a:lnTo>
                      <a:lnTo>
                        <a:pt x="35" y="392"/>
                      </a:lnTo>
                      <a:lnTo>
                        <a:pt x="208" y="256"/>
                      </a:lnTo>
                      <a:lnTo>
                        <a:pt x="338" y="152"/>
                      </a:lnTo>
                      <a:lnTo>
                        <a:pt x="321" y="128"/>
                      </a:lnTo>
                      <a:lnTo>
                        <a:pt x="329" y="72"/>
                      </a:lnTo>
                      <a:lnTo>
                        <a:pt x="459" y="40"/>
                      </a:lnTo>
                      <a:lnTo>
                        <a:pt x="538" y="0"/>
                      </a:lnTo>
                      <a:lnTo>
                        <a:pt x="555" y="0"/>
                      </a:lnTo>
                      <a:lnTo>
                        <a:pt x="572" y="24"/>
                      </a:lnTo>
                      <a:lnTo>
                        <a:pt x="581" y="72"/>
                      </a:lnTo>
                      <a:lnTo>
                        <a:pt x="598" y="112"/>
                      </a:lnTo>
                      <a:lnTo>
                        <a:pt x="616" y="136"/>
                      </a:lnTo>
                      <a:lnTo>
                        <a:pt x="659" y="144"/>
                      </a:lnTo>
                      <a:lnTo>
                        <a:pt x="728" y="144"/>
                      </a:lnTo>
                      <a:lnTo>
                        <a:pt x="746" y="128"/>
                      </a:lnTo>
                      <a:lnTo>
                        <a:pt x="746" y="88"/>
                      </a:lnTo>
                      <a:lnTo>
                        <a:pt x="728" y="80"/>
                      </a:lnTo>
                      <a:lnTo>
                        <a:pt x="728" y="56"/>
                      </a:lnTo>
                      <a:lnTo>
                        <a:pt x="746" y="48"/>
                      </a:lnTo>
                      <a:lnTo>
                        <a:pt x="737" y="24"/>
                      </a:lnTo>
                      <a:lnTo>
                        <a:pt x="746" y="8"/>
                      </a:lnTo>
                      <a:lnTo>
                        <a:pt x="772" y="0"/>
                      </a:lnTo>
                      <a:lnTo>
                        <a:pt x="789" y="48"/>
                      </a:lnTo>
                      <a:lnTo>
                        <a:pt x="806" y="96"/>
                      </a:lnTo>
                      <a:lnTo>
                        <a:pt x="772" y="152"/>
                      </a:lnTo>
                      <a:lnTo>
                        <a:pt x="737" y="192"/>
                      </a:lnTo>
                      <a:lnTo>
                        <a:pt x="763" y="216"/>
                      </a:lnTo>
                      <a:lnTo>
                        <a:pt x="720" y="272"/>
                      </a:lnTo>
                      <a:lnTo>
                        <a:pt x="676" y="304"/>
                      </a:lnTo>
                      <a:lnTo>
                        <a:pt x="633" y="320"/>
                      </a:lnTo>
                      <a:lnTo>
                        <a:pt x="633" y="368"/>
                      </a:lnTo>
                      <a:lnTo>
                        <a:pt x="642" y="400"/>
                      </a:lnTo>
                      <a:lnTo>
                        <a:pt x="685" y="408"/>
                      </a:lnTo>
                      <a:lnTo>
                        <a:pt x="720" y="432"/>
                      </a:lnTo>
                      <a:lnTo>
                        <a:pt x="676" y="464"/>
                      </a:lnTo>
                      <a:lnTo>
                        <a:pt x="650" y="464"/>
                      </a:lnTo>
                      <a:lnTo>
                        <a:pt x="633" y="472"/>
                      </a:lnTo>
                      <a:lnTo>
                        <a:pt x="676" y="512"/>
                      </a:lnTo>
                      <a:lnTo>
                        <a:pt x="720" y="480"/>
                      </a:lnTo>
                      <a:lnTo>
                        <a:pt x="763" y="496"/>
                      </a:lnTo>
                      <a:lnTo>
                        <a:pt x="780" y="528"/>
                      </a:lnTo>
                      <a:lnTo>
                        <a:pt x="780" y="560"/>
                      </a:lnTo>
                      <a:lnTo>
                        <a:pt x="806" y="568"/>
                      </a:lnTo>
                      <a:lnTo>
                        <a:pt x="858" y="520"/>
                      </a:lnTo>
                      <a:lnTo>
                        <a:pt x="893" y="512"/>
                      </a:lnTo>
                      <a:lnTo>
                        <a:pt x="936" y="472"/>
                      </a:lnTo>
                      <a:lnTo>
                        <a:pt x="1023" y="432"/>
                      </a:lnTo>
                      <a:lnTo>
                        <a:pt x="1006" y="472"/>
                      </a:lnTo>
                      <a:lnTo>
                        <a:pt x="1014" y="520"/>
                      </a:lnTo>
                      <a:lnTo>
                        <a:pt x="1006" y="560"/>
                      </a:lnTo>
                      <a:lnTo>
                        <a:pt x="962" y="600"/>
                      </a:lnTo>
                      <a:lnTo>
                        <a:pt x="988" y="640"/>
                      </a:lnTo>
                      <a:lnTo>
                        <a:pt x="1006" y="704"/>
                      </a:lnTo>
                      <a:lnTo>
                        <a:pt x="971" y="728"/>
                      </a:lnTo>
                      <a:lnTo>
                        <a:pt x="962" y="768"/>
                      </a:lnTo>
                      <a:lnTo>
                        <a:pt x="893" y="848"/>
                      </a:lnTo>
                      <a:lnTo>
                        <a:pt x="850" y="864"/>
                      </a:lnTo>
                      <a:lnTo>
                        <a:pt x="780" y="776"/>
                      </a:lnTo>
                      <a:lnTo>
                        <a:pt x="720" y="680"/>
                      </a:lnTo>
                      <a:lnTo>
                        <a:pt x="702" y="640"/>
                      </a:lnTo>
                      <a:lnTo>
                        <a:pt x="468" y="552"/>
                      </a:lnTo>
                      <a:lnTo>
                        <a:pt x="182" y="648"/>
                      </a:lnTo>
                      <a:lnTo>
                        <a:pt x="87" y="728"/>
                      </a:lnTo>
                      <a:lnTo>
                        <a:pt x="35" y="688"/>
                      </a:lnTo>
                      <a:lnTo>
                        <a:pt x="43" y="688"/>
                      </a:lnTo>
                    </a:path>
                  </a:pathLst>
                </a:custGeom>
                <a:solidFill>
                  <a:srgbClr val="CBCBCB"/>
                </a:solidFill>
                <a:ln w="12700">
                  <a:solidFill>
                    <a:schemeClr val="bg1">
                      <a:alpha val="81175"/>
                    </a:schemeClr>
                  </a:solidFill>
                  <a:round/>
                  <a:headEnd/>
                  <a:tailEnd/>
                </a:ln>
              </p:spPr>
              <p:txBody>
                <a:bodyPr/>
                <a:lstStyle/>
                <a:p>
                  <a:endParaRPr lang="fr-CH" dirty="0"/>
                </a:p>
              </p:txBody>
            </p:sp>
            <p:sp>
              <p:nvSpPr>
                <p:cNvPr id="36" name="Freeform 86"/>
                <p:cNvSpPr>
                  <a:spLocks/>
                </p:cNvSpPr>
                <p:nvPr/>
              </p:nvSpPr>
              <p:spPr bwMode="auto">
                <a:xfrm>
                  <a:off x="1428" y="2325"/>
                  <a:ext cx="127" cy="180"/>
                </a:xfrm>
                <a:custGeom>
                  <a:avLst/>
                  <a:gdLst>
                    <a:gd name="T0" fmla="*/ 11732 w 97"/>
                    <a:gd name="T1" fmla="*/ 1452 h 137"/>
                    <a:gd name="T2" fmla="*/ 14516 w 97"/>
                    <a:gd name="T3" fmla="*/ 1452 h 137"/>
                    <a:gd name="T4" fmla="*/ 14516 w 97"/>
                    <a:gd name="T5" fmla="*/ 8593 h 137"/>
                    <a:gd name="T6" fmla="*/ 16145 w 97"/>
                    <a:gd name="T7" fmla="*/ 15833 h 137"/>
                    <a:gd name="T8" fmla="*/ 14516 w 97"/>
                    <a:gd name="T9" fmla="*/ 21570 h 137"/>
                    <a:gd name="T10" fmla="*/ 10165 w 97"/>
                    <a:gd name="T11" fmla="*/ 24337 h 137"/>
                    <a:gd name="T12" fmla="*/ 7472 w 97"/>
                    <a:gd name="T13" fmla="*/ 17178 h 137"/>
                    <a:gd name="T14" fmla="*/ 0 w 97"/>
                    <a:gd name="T15" fmla="*/ 10014 h 137"/>
                    <a:gd name="T16" fmla="*/ 10165 w 97"/>
                    <a:gd name="T17" fmla="*/ 0 h 137"/>
                    <a:gd name="T18" fmla="*/ 11732 w 97"/>
                    <a:gd name="T19" fmla="*/ 1452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137"/>
                    <a:gd name="T32" fmla="*/ 97 w 97"/>
                    <a:gd name="T33" fmla="*/ 137 h 1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137">
                      <a:moveTo>
                        <a:pt x="70" y="8"/>
                      </a:moveTo>
                      <a:lnTo>
                        <a:pt x="87" y="8"/>
                      </a:lnTo>
                      <a:lnTo>
                        <a:pt x="87" y="48"/>
                      </a:lnTo>
                      <a:lnTo>
                        <a:pt x="96" y="88"/>
                      </a:lnTo>
                      <a:lnTo>
                        <a:pt x="87" y="120"/>
                      </a:lnTo>
                      <a:lnTo>
                        <a:pt x="61" y="136"/>
                      </a:lnTo>
                      <a:lnTo>
                        <a:pt x="44" y="96"/>
                      </a:lnTo>
                      <a:lnTo>
                        <a:pt x="0" y="56"/>
                      </a:lnTo>
                      <a:lnTo>
                        <a:pt x="61" y="0"/>
                      </a:lnTo>
                      <a:lnTo>
                        <a:pt x="70" y="8"/>
                      </a:lnTo>
                    </a:path>
                  </a:pathLst>
                </a:custGeom>
                <a:solidFill>
                  <a:srgbClr val="C0C0C0"/>
                </a:solidFill>
                <a:ln w="12700" cap="rnd">
                  <a:solidFill>
                    <a:srgbClr val="969696">
                      <a:alpha val="81175"/>
                    </a:srgbClr>
                  </a:solidFill>
                  <a:round/>
                  <a:headEnd/>
                  <a:tailEnd/>
                </a:ln>
              </p:spPr>
              <p:txBody>
                <a:bodyPr/>
                <a:lstStyle/>
                <a:p>
                  <a:endParaRPr lang="fr-CH" dirty="0"/>
                </a:p>
              </p:txBody>
            </p:sp>
            <p:sp>
              <p:nvSpPr>
                <p:cNvPr id="37" name="Freeform 88"/>
                <p:cNvSpPr>
                  <a:spLocks/>
                </p:cNvSpPr>
                <p:nvPr/>
              </p:nvSpPr>
              <p:spPr bwMode="auto">
                <a:xfrm>
                  <a:off x="3038" y="2304"/>
                  <a:ext cx="636" cy="717"/>
                </a:xfrm>
                <a:custGeom>
                  <a:avLst/>
                  <a:gdLst>
                    <a:gd name="T0" fmla="*/ 67581 w 486"/>
                    <a:gd name="T1" fmla="*/ 32295 h 545"/>
                    <a:gd name="T2" fmla="*/ 80406 w 486"/>
                    <a:gd name="T3" fmla="*/ 23428 h 545"/>
                    <a:gd name="T4" fmla="*/ 77508 w 486"/>
                    <a:gd name="T5" fmla="*/ 14587 h 545"/>
                    <a:gd name="T6" fmla="*/ 65967 w 486"/>
                    <a:gd name="T7" fmla="*/ 19052 h 545"/>
                    <a:gd name="T8" fmla="*/ 60324 w 486"/>
                    <a:gd name="T9" fmla="*/ 14587 h 545"/>
                    <a:gd name="T10" fmla="*/ 57449 w 486"/>
                    <a:gd name="T11" fmla="*/ 11776 h 545"/>
                    <a:gd name="T12" fmla="*/ 45809 w 486"/>
                    <a:gd name="T13" fmla="*/ 16171 h 545"/>
                    <a:gd name="T14" fmla="*/ 40290 w 486"/>
                    <a:gd name="T15" fmla="*/ 10289 h 545"/>
                    <a:gd name="T16" fmla="*/ 32924 w 486"/>
                    <a:gd name="T17" fmla="*/ 10289 h 545"/>
                    <a:gd name="T18" fmla="*/ 31651 w 486"/>
                    <a:gd name="T19" fmla="*/ 8753 h 545"/>
                    <a:gd name="T20" fmla="*/ 28593 w 486"/>
                    <a:gd name="T21" fmla="*/ 0 h 545"/>
                    <a:gd name="T22" fmla="*/ 27348 w 486"/>
                    <a:gd name="T23" fmla="*/ 2988 h 545"/>
                    <a:gd name="T24" fmla="*/ 23043 w 486"/>
                    <a:gd name="T25" fmla="*/ 10289 h 545"/>
                    <a:gd name="T26" fmla="*/ 14436 w 486"/>
                    <a:gd name="T27" fmla="*/ 20439 h 545"/>
                    <a:gd name="T28" fmla="*/ 8578 w 486"/>
                    <a:gd name="T29" fmla="*/ 27862 h 545"/>
                    <a:gd name="T30" fmla="*/ 12847 w 486"/>
                    <a:gd name="T31" fmla="*/ 29284 h 545"/>
                    <a:gd name="T32" fmla="*/ 17245 w 486"/>
                    <a:gd name="T33" fmla="*/ 32295 h 545"/>
                    <a:gd name="T34" fmla="*/ 14436 w 486"/>
                    <a:gd name="T35" fmla="*/ 35275 h 545"/>
                    <a:gd name="T36" fmla="*/ 17245 w 486"/>
                    <a:gd name="T37" fmla="*/ 39611 h 545"/>
                    <a:gd name="T38" fmla="*/ 14436 w 486"/>
                    <a:gd name="T39" fmla="*/ 49987 h 545"/>
                    <a:gd name="T40" fmla="*/ 7126 w 486"/>
                    <a:gd name="T41" fmla="*/ 51287 h 545"/>
                    <a:gd name="T42" fmla="*/ 8578 w 486"/>
                    <a:gd name="T43" fmla="*/ 58707 h 545"/>
                    <a:gd name="T44" fmla="*/ 7126 w 486"/>
                    <a:gd name="T45" fmla="*/ 67473 h 545"/>
                    <a:gd name="T46" fmla="*/ 2810 w 486"/>
                    <a:gd name="T47" fmla="*/ 66102 h 545"/>
                    <a:gd name="T48" fmla="*/ 0 w 486"/>
                    <a:gd name="T49" fmla="*/ 67473 h 545"/>
                    <a:gd name="T50" fmla="*/ 1527 w 486"/>
                    <a:gd name="T51" fmla="*/ 76232 h 545"/>
                    <a:gd name="T52" fmla="*/ 4294 w 486"/>
                    <a:gd name="T53" fmla="*/ 79133 h 545"/>
                    <a:gd name="T54" fmla="*/ 1527 w 486"/>
                    <a:gd name="T55" fmla="*/ 87988 h 545"/>
                    <a:gd name="T56" fmla="*/ 5860 w 486"/>
                    <a:gd name="T57" fmla="*/ 96745 h 545"/>
                    <a:gd name="T58" fmla="*/ 12847 w 486"/>
                    <a:gd name="T59" fmla="*/ 99762 h 545"/>
                    <a:gd name="T60" fmla="*/ 18744 w 486"/>
                    <a:gd name="T61" fmla="*/ 90988 h 545"/>
                    <a:gd name="T62" fmla="*/ 21564 w 486"/>
                    <a:gd name="T63" fmla="*/ 87988 h 545"/>
                    <a:gd name="T64" fmla="*/ 30155 w 486"/>
                    <a:gd name="T65" fmla="*/ 95382 h 545"/>
                    <a:gd name="T66" fmla="*/ 43086 w 486"/>
                    <a:gd name="T67" fmla="*/ 89588 h 545"/>
                    <a:gd name="T68" fmla="*/ 37336 w 486"/>
                    <a:gd name="T69" fmla="*/ 77787 h 545"/>
                    <a:gd name="T70" fmla="*/ 40290 w 486"/>
                    <a:gd name="T71" fmla="*/ 66102 h 545"/>
                    <a:gd name="T72" fmla="*/ 50354 w 486"/>
                    <a:gd name="T73" fmla="*/ 55698 h 545"/>
                    <a:gd name="T74" fmla="*/ 55899 w 486"/>
                    <a:gd name="T75" fmla="*/ 57073 h 545"/>
                    <a:gd name="T76" fmla="*/ 61706 w 486"/>
                    <a:gd name="T77" fmla="*/ 51287 h 545"/>
                    <a:gd name="T78" fmla="*/ 61706 w 486"/>
                    <a:gd name="T79" fmla="*/ 44045 h 545"/>
                    <a:gd name="T80" fmla="*/ 70281 w 486"/>
                    <a:gd name="T81" fmla="*/ 36655 h 545"/>
                    <a:gd name="T82" fmla="*/ 67581 w 486"/>
                    <a:gd name="T83" fmla="*/ 32295 h 5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86"/>
                    <a:gd name="T127" fmla="*/ 0 h 545"/>
                    <a:gd name="T128" fmla="*/ 486 w 486"/>
                    <a:gd name="T129" fmla="*/ 545 h 5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86" h="545">
                      <a:moveTo>
                        <a:pt x="407" y="176"/>
                      </a:moveTo>
                      <a:lnTo>
                        <a:pt x="485" y="128"/>
                      </a:lnTo>
                      <a:lnTo>
                        <a:pt x="468" y="80"/>
                      </a:lnTo>
                      <a:lnTo>
                        <a:pt x="398" y="104"/>
                      </a:lnTo>
                      <a:lnTo>
                        <a:pt x="364" y="80"/>
                      </a:lnTo>
                      <a:lnTo>
                        <a:pt x="346" y="64"/>
                      </a:lnTo>
                      <a:lnTo>
                        <a:pt x="277" y="88"/>
                      </a:lnTo>
                      <a:lnTo>
                        <a:pt x="243" y="56"/>
                      </a:lnTo>
                      <a:lnTo>
                        <a:pt x="199" y="56"/>
                      </a:lnTo>
                      <a:lnTo>
                        <a:pt x="191" y="48"/>
                      </a:lnTo>
                      <a:lnTo>
                        <a:pt x="173" y="0"/>
                      </a:lnTo>
                      <a:lnTo>
                        <a:pt x="165" y="16"/>
                      </a:lnTo>
                      <a:lnTo>
                        <a:pt x="139" y="56"/>
                      </a:lnTo>
                      <a:lnTo>
                        <a:pt x="87" y="112"/>
                      </a:lnTo>
                      <a:lnTo>
                        <a:pt x="52" y="152"/>
                      </a:lnTo>
                      <a:lnTo>
                        <a:pt x="78" y="160"/>
                      </a:lnTo>
                      <a:lnTo>
                        <a:pt x="104" y="176"/>
                      </a:lnTo>
                      <a:lnTo>
                        <a:pt x="87" y="192"/>
                      </a:lnTo>
                      <a:lnTo>
                        <a:pt x="104" y="216"/>
                      </a:lnTo>
                      <a:lnTo>
                        <a:pt x="87" y="272"/>
                      </a:lnTo>
                      <a:lnTo>
                        <a:pt x="43" y="280"/>
                      </a:lnTo>
                      <a:lnTo>
                        <a:pt x="52" y="320"/>
                      </a:lnTo>
                      <a:lnTo>
                        <a:pt x="43" y="368"/>
                      </a:lnTo>
                      <a:lnTo>
                        <a:pt x="17" y="360"/>
                      </a:lnTo>
                      <a:lnTo>
                        <a:pt x="0" y="368"/>
                      </a:lnTo>
                      <a:lnTo>
                        <a:pt x="9" y="416"/>
                      </a:lnTo>
                      <a:lnTo>
                        <a:pt x="26" y="432"/>
                      </a:lnTo>
                      <a:lnTo>
                        <a:pt x="9" y="480"/>
                      </a:lnTo>
                      <a:lnTo>
                        <a:pt x="35" y="528"/>
                      </a:lnTo>
                      <a:lnTo>
                        <a:pt x="78" y="544"/>
                      </a:lnTo>
                      <a:lnTo>
                        <a:pt x="113" y="496"/>
                      </a:lnTo>
                      <a:lnTo>
                        <a:pt x="130" y="480"/>
                      </a:lnTo>
                      <a:lnTo>
                        <a:pt x="182" y="520"/>
                      </a:lnTo>
                      <a:lnTo>
                        <a:pt x="260" y="488"/>
                      </a:lnTo>
                      <a:lnTo>
                        <a:pt x="225" y="424"/>
                      </a:lnTo>
                      <a:lnTo>
                        <a:pt x="243" y="360"/>
                      </a:lnTo>
                      <a:lnTo>
                        <a:pt x="303" y="304"/>
                      </a:lnTo>
                      <a:lnTo>
                        <a:pt x="338" y="312"/>
                      </a:lnTo>
                      <a:lnTo>
                        <a:pt x="372" y="280"/>
                      </a:lnTo>
                      <a:lnTo>
                        <a:pt x="372" y="240"/>
                      </a:lnTo>
                      <a:lnTo>
                        <a:pt x="424" y="200"/>
                      </a:lnTo>
                      <a:lnTo>
                        <a:pt x="407" y="176"/>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38" name="Freeform 89"/>
                <p:cNvSpPr>
                  <a:spLocks/>
                </p:cNvSpPr>
                <p:nvPr/>
              </p:nvSpPr>
              <p:spPr bwMode="auto">
                <a:xfrm>
                  <a:off x="3322" y="1177"/>
                  <a:ext cx="817" cy="528"/>
                </a:xfrm>
                <a:custGeom>
                  <a:avLst/>
                  <a:gdLst>
                    <a:gd name="T0" fmla="*/ 63370 w 625"/>
                    <a:gd name="T1" fmla="*/ 7472 h 401"/>
                    <a:gd name="T2" fmla="*/ 46433 w 625"/>
                    <a:gd name="T3" fmla="*/ 4482 h 401"/>
                    <a:gd name="T4" fmla="*/ 29577 w 625"/>
                    <a:gd name="T5" fmla="*/ 11900 h 401"/>
                    <a:gd name="T6" fmla="*/ 26816 w 625"/>
                    <a:gd name="T7" fmla="*/ 11900 h 401"/>
                    <a:gd name="T8" fmla="*/ 21064 w 625"/>
                    <a:gd name="T9" fmla="*/ 10526 h 401"/>
                    <a:gd name="T10" fmla="*/ 16986 w 625"/>
                    <a:gd name="T11" fmla="*/ 4482 h 401"/>
                    <a:gd name="T12" fmla="*/ 14179 w 625"/>
                    <a:gd name="T13" fmla="*/ 7472 h 401"/>
                    <a:gd name="T14" fmla="*/ 8448 w 625"/>
                    <a:gd name="T15" fmla="*/ 1491 h 401"/>
                    <a:gd name="T16" fmla="*/ 8448 w 625"/>
                    <a:gd name="T17" fmla="*/ 0 h 401"/>
                    <a:gd name="T18" fmla="*/ 6885 w 625"/>
                    <a:gd name="T19" fmla="*/ 3076 h 401"/>
                    <a:gd name="T20" fmla="*/ 0 w 625"/>
                    <a:gd name="T21" fmla="*/ 3076 h 401"/>
                    <a:gd name="T22" fmla="*/ 6885 w 625"/>
                    <a:gd name="T23" fmla="*/ 13471 h 401"/>
                    <a:gd name="T24" fmla="*/ 12631 w 625"/>
                    <a:gd name="T25" fmla="*/ 13471 h 401"/>
                    <a:gd name="T26" fmla="*/ 16986 w 625"/>
                    <a:gd name="T27" fmla="*/ 11900 h 401"/>
                    <a:gd name="T28" fmla="*/ 21064 w 625"/>
                    <a:gd name="T29" fmla="*/ 14897 h 401"/>
                    <a:gd name="T30" fmla="*/ 18299 w 625"/>
                    <a:gd name="T31" fmla="*/ 19333 h 401"/>
                    <a:gd name="T32" fmla="*/ 12631 w 625"/>
                    <a:gd name="T33" fmla="*/ 17835 h 401"/>
                    <a:gd name="T34" fmla="*/ 9962 w 625"/>
                    <a:gd name="T35" fmla="*/ 19333 h 401"/>
                    <a:gd name="T36" fmla="*/ 12631 w 625"/>
                    <a:gd name="T37" fmla="*/ 25389 h 401"/>
                    <a:gd name="T38" fmla="*/ 21064 w 625"/>
                    <a:gd name="T39" fmla="*/ 29904 h 401"/>
                    <a:gd name="T40" fmla="*/ 23845 w 625"/>
                    <a:gd name="T41" fmla="*/ 34311 h 401"/>
                    <a:gd name="T42" fmla="*/ 25357 w 625"/>
                    <a:gd name="T43" fmla="*/ 38763 h 401"/>
                    <a:gd name="T44" fmla="*/ 29577 w 625"/>
                    <a:gd name="T45" fmla="*/ 35770 h 401"/>
                    <a:gd name="T46" fmla="*/ 31021 w 625"/>
                    <a:gd name="T47" fmla="*/ 40164 h 401"/>
                    <a:gd name="T48" fmla="*/ 29577 w 625"/>
                    <a:gd name="T49" fmla="*/ 46384 h 401"/>
                    <a:gd name="T50" fmla="*/ 29577 w 625"/>
                    <a:gd name="T51" fmla="*/ 55207 h 401"/>
                    <a:gd name="T52" fmla="*/ 35272 w 625"/>
                    <a:gd name="T53" fmla="*/ 68657 h 401"/>
                    <a:gd name="T54" fmla="*/ 40745 w 625"/>
                    <a:gd name="T55" fmla="*/ 74601 h 401"/>
                    <a:gd name="T56" fmla="*/ 44905 w 625"/>
                    <a:gd name="T57" fmla="*/ 65577 h 401"/>
                    <a:gd name="T58" fmla="*/ 50653 w 625"/>
                    <a:gd name="T59" fmla="*/ 62574 h 401"/>
                    <a:gd name="T60" fmla="*/ 56343 w 625"/>
                    <a:gd name="T61" fmla="*/ 59499 h 401"/>
                    <a:gd name="T62" fmla="*/ 49187 w 625"/>
                    <a:gd name="T63" fmla="*/ 50585 h 401"/>
                    <a:gd name="T64" fmla="*/ 53430 w 625"/>
                    <a:gd name="T65" fmla="*/ 46384 h 401"/>
                    <a:gd name="T66" fmla="*/ 60615 w 625"/>
                    <a:gd name="T67" fmla="*/ 49209 h 401"/>
                    <a:gd name="T68" fmla="*/ 67516 w 625"/>
                    <a:gd name="T69" fmla="*/ 43226 h 401"/>
                    <a:gd name="T70" fmla="*/ 71854 w 625"/>
                    <a:gd name="T71" fmla="*/ 44777 h 401"/>
                    <a:gd name="T72" fmla="*/ 78788 w 625"/>
                    <a:gd name="T73" fmla="*/ 52285 h 401"/>
                    <a:gd name="T74" fmla="*/ 84454 w 625"/>
                    <a:gd name="T75" fmla="*/ 46384 h 401"/>
                    <a:gd name="T76" fmla="*/ 80174 w 625"/>
                    <a:gd name="T77" fmla="*/ 41741 h 401"/>
                    <a:gd name="T78" fmla="*/ 82948 w 625"/>
                    <a:gd name="T79" fmla="*/ 38763 h 401"/>
                    <a:gd name="T80" fmla="*/ 90118 w 625"/>
                    <a:gd name="T81" fmla="*/ 47736 h 401"/>
                    <a:gd name="T82" fmla="*/ 95645 w 625"/>
                    <a:gd name="T83" fmla="*/ 47736 h 401"/>
                    <a:gd name="T84" fmla="*/ 101398 w 625"/>
                    <a:gd name="T85" fmla="*/ 40164 h 401"/>
                    <a:gd name="T86" fmla="*/ 101398 w 625"/>
                    <a:gd name="T87" fmla="*/ 26850 h 401"/>
                    <a:gd name="T88" fmla="*/ 63370 w 625"/>
                    <a:gd name="T89" fmla="*/ 7472 h 4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25"/>
                    <a:gd name="T136" fmla="*/ 0 h 401"/>
                    <a:gd name="T137" fmla="*/ 625 w 625"/>
                    <a:gd name="T138" fmla="*/ 401 h 4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25" h="401">
                      <a:moveTo>
                        <a:pt x="390" y="40"/>
                      </a:moveTo>
                      <a:lnTo>
                        <a:pt x="286" y="24"/>
                      </a:lnTo>
                      <a:lnTo>
                        <a:pt x="182" y="64"/>
                      </a:lnTo>
                      <a:lnTo>
                        <a:pt x="165" y="64"/>
                      </a:lnTo>
                      <a:lnTo>
                        <a:pt x="130" y="56"/>
                      </a:lnTo>
                      <a:lnTo>
                        <a:pt x="104" y="24"/>
                      </a:lnTo>
                      <a:lnTo>
                        <a:pt x="87" y="40"/>
                      </a:lnTo>
                      <a:lnTo>
                        <a:pt x="52" y="8"/>
                      </a:lnTo>
                      <a:lnTo>
                        <a:pt x="52" y="0"/>
                      </a:lnTo>
                      <a:lnTo>
                        <a:pt x="43" y="16"/>
                      </a:lnTo>
                      <a:lnTo>
                        <a:pt x="0" y="16"/>
                      </a:lnTo>
                      <a:lnTo>
                        <a:pt x="43" y="72"/>
                      </a:lnTo>
                      <a:lnTo>
                        <a:pt x="78" y="72"/>
                      </a:lnTo>
                      <a:lnTo>
                        <a:pt x="104" y="64"/>
                      </a:lnTo>
                      <a:lnTo>
                        <a:pt x="130" y="80"/>
                      </a:lnTo>
                      <a:lnTo>
                        <a:pt x="113" y="104"/>
                      </a:lnTo>
                      <a:lnTo>
                        <a:pt x="78" y="96"/>
                      </a:lnTo>
                      <a:lnTo>
                        <a:pt x="61" y="104"/>
                      </a:lnTo>
                      <a:lnTo>
                        <a:pt x="78" y="136"/>
                      </a:lnTo>
                      <a:lnTo>
                        <a:pt x="130" y="160"/>
                      </a:lnTo>
                      <a:lnTo>
                        <a:pt x="147" y="184"/>
                      </a:lnTo>
                      <a:lnTo>
                        <a:pt x="156" y="208"/>
                      </a:lnTo>
                      <a:lnTo>
                        <a:pt x="182" y="192"/>
                      </a:lnTo>
                      <a:lnTo>
                        <a:pt x="191" y="216"/>
                      </a:lnTo>
                      <a:lnTo>
                        <a:pt x="182" y="248"/>
                      </a:lnTo>
                      <a:lnTo>
                        <a:pt x="182" y="296"/>
                      </a:lnTo>
                      <a:lnTo>
                        <a:pt x="217" y="368"/>
                      </a:lnTo>
                      <a:lnTo>
                        <a:pt x="251" y="400"/>
                      </a:lnTo>
                      <a:lnTo>
                        <a:pt x="277" y="352"/>
                      </a:lnTo>
                      <a:lnTo>
                        <a:pt x="312" y="336"/>
                      </a:lnTo>
                      <a:lnTo>
                        <a:pt x="347" y="320"/>
                      </a:lnTo>
                      <a:lnTo>
                        <a:pt x="303" y="272"/>
                      </a:lnTo>
                      <a:lnTo>
                        <a:pt x="329" y="248"/>
                      </a:lnTo>
                      <a:lnTo>
                        <a:pt x="373" y="264"/>
                      </a:lnTo>
                      <a:lnTo>
                        <a:pt x="416" y="232"/>
                      </a:lnTo>
                      <a:lnTo>
                        <a:pt x="442" y="240"/>
                      </a:lnTo>
                      <a:lnTo>
                        <a:pt x="485" y="280"/>
                      </a:lnTo>
                      <a:lnTo>
                        <a:pt x="520" y="248"/>
                      </a:lnTo>
                      <a:lnTo>
                        <a:pt x="494" y="224"/>
                      </a:lnTo>
                      <a:lnTo>
                        <a:pt x="511" y="208"/>
                      </a:lnTo>
                      <a:lnTo>
                        <a:pt x="555" y="256"/>
                      </a:lnTo>
                      <a:lnTo>
                        <a:pt x="589" y="256"/>
                      </a:lnTo>
                      <a:lnTo>
                        <a:pt x="624" y="216"/>
                      </a:lnTo>
                      <a:lnTo>
                        <a:pt x="624" y="144"/>
                      </a:lnTo>
                      <a:lnTo>
                        <a:pt x="390" y="4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39" name="Freeform 90"/>
                <p:cNvSpPr>
                  <a:spLocks/>
                </p:cNvSpPr>
                <p:nvPr/>
              </p:nvSpPr>
              <p:spPr bwMode="auto">
                <a:xfrm>
                  <a:off x="3050" y="2862"/>
                  <a:ext cx="874" cy="1276"/>
                </a:xfrm>
                <a:custGeom>
                  <a:avLst/>
                  <a:gdLst>
                    <a:gd name="T0" fmla="*/ 93014 w 668"/>
                    <a:gd name="T1" fmla="*/ 130048 h 969"/>
                    <a:gd name="T2" fmla="*/ 101617 w 668"/>
                    <a:gd name="T3" fmla="*/ 122503 h 969"/>
                    <a:gd name="T4" fmla="*/ 101617 w 668"/>
                    <a:gd name="T5" fmla="*/ 111886 h 969"/>
                    <a:gd name="T6" fmla="*/ 110206 w 668"/>
                    <a:gd name="T7" fmla="*/ 101483 h 969"/>
                    <a:gd name="T8" fmla="*/ 98732 w 668"/>
                    <a:gd name="T9" fmla="*/ 91099 h 969"/>
                    <a:gd name="T10" fmla="*/ 94484 w 668"/>
                    <a:gd name="T11" fmla="*/ 68722 h 969"/>
                    <a:gd name="T12" fmla="*/ 100162 w 668"/>
                    <a:gd name="T13" fmla="*/ 62636 h 969"/>
                    <a:gd name="T14" fmla="*/ 101617 w 668"/>
                    <a:gd name="T15" fmla="*/ 49275 h 969"/>
                    <a:gd name="T16" fmla="*/ 100162 w 668"/>
                    <a:gd name="T17" fmla="*/ 34330 h 969"/>
                    <a:gd name="T18" fmla="*/ 94484 w 668"/>
                    <a:gd name="T19" fmla="*/ 34330 h 969"/>
                    <a:gd name="T20" fmla="*/ 88803 w 668"/>
                    <a:gd name="T21" fmla="*/ 24049 h 969"/>
                    <a:gd name="T22" fmla="*/ 93014 w 668"/>
                    <a:gd name="T23" fmla="*/ 10532 h 969"/>
                    <a:gd name="T24" fmla="*/ 91622 w 668"/>
                    <a:gd name="T25" fmla="*/ 5902 h 969"/>
                    <a:gd name="T26" fmla="*/ 84442 w 668"/>
                    <a:gd name="T27" fmla="*/ 5902 h 969"/>
                    <a:gd name="T28" fmla="*/ 78605 w 668"/>
                    <a:gd name="T29" fmla="*/ 7476 h 969"/>
                    <a:gd name="T30" fmla="*/ 82979 w 668"/>
                    <a:gd name="T31" fmla="*/ 3076 h 969"/>
                    <a:gd name="T32" fmla="*/ 78605 w 668"/>
                    <a:gd name="T33" fmla="*/ 0 h 969"/>
                    <a:gd name="T34" fmla="*/ 71622 w 668"/>
                    <a:gd name="T35" fmla="*/ 3076 h 969"/>
                    <a:gd name="T36" fmla="*/ 71622 w 668"/>
                    <a:gd name="T37" fmla="*/ 10532 h 969"/>
                    <a:gd name="T38" fmla="*/ 64378 w 668"/>
                    <a:gd name="T39" fmla="*/ 16473 h 969"/>
                    <a:gd name="T40" fmla="*/ 41354 w 668"/>
                    <a:gd name="T41" fmla="*/ 11926 h 969"/>
                    <a:gd name="T42" fmla="*/ 28506 w 668"/>
                    <a:gd name="T43" fmla="*/ 17859 h 969"/>
                    <a:gd name="T44" fmla="*/ 19972 w 668"/>
                    <a:gd name="T45" fmla="*/ 10532 h 969"/>
                    <a:gd name="T46" fmla="*/ 17199 w 668"/>
                    <a:gd name="T47" fmla="*/ 13476 h 969"/>
                    <a:gd name="T48" fmla="*/ 11337 w 668"/>
                    <a:gd name="T49" fmla="*/ 22369 h 969"/>
                    <a:gd name="T50" fmla="*/ 0 w 668"/>
                    <a:gd name="T51" fmla="*/ 32921 h 969"/>
                    <a:gd name="T52" fmla="*/ 0 w 668"/>
                    <a:gd name="T53" fmla="*/ 38788 h 969"/>
                    <a:gd name="T54" fmla="*/ 4261 w 668"/>
                    <a:gd name="T55" fmla="*/ 38788 h 969"/>
                    <a:gd name="T56" fmla="*/ 11337 w 668"/>
                    <a:gd name="T57" fmla="*/ 38788 h 969"/>
                    <a:gd name="T58" fmla="*/ 10054 w 668"/>
                    <a:gd name="T59" fmla="*/ 49275 h 969"/>
                    <a:gd name="T60" fmla="*/ 11337 w 668"/>
                    <a:gd name="T61" fmla="*/ 67157 h 969"/>
                    <a:gd name="T62" fmla="*/ 5855 w 668"/>
                    <a:gd name="T63" fmla="*/ 74713 h 969"/>
                    <a:gd name="T64" fmla="*/ 5855 w 668"/>
                    <a:gd name="T65" fmla="*/ 84967 h 969"/>
                    <a:gd name="T66" fmla="*/ 11337 w 668"/>
                    <a:gd name="T67" fmla="*/ 91099 h 969"/>
                    <a:gd name="T68" fmla="*/ 18690 w 668"/>
                    <a:gd name="T69" fmla="*/ 91099 h 969"/>
                    <a:gd name="T70" fmla="*/ 31579 w 668"/>
                    <a:gd name="T71" fmla="*/ 113515 h 969"/>
                    <a:gd name="T72" fmla="*/ 47180 w 668"/>
                    <a:gd name="T73" fmla="*/ 117960 h 969"/>
                    <a:gd name="T74" fmla="*/ 55745 w 668"/>
                    <a:gd name="T75" fmla="*/ 120922 h 969"/>
                    <a:gd name="T76" fmla="*/ 64378 w 668"/>
                    <a:gd name="T77" fmla="*/ 125389 h 969"/>
                    <a:gd name="T78" fmla="*/ 61433 w 668"/>
                    <a:gd name="T79" fmla="*/ 130048 h 969"/>
                    <a:gd name="T80" fmla="*/ 55745 w 668"/>
                    <a:gd name="T81" fmla="*/ 143271 h 969"/>
                    <a:gd name="T82" fmla="*/ 68729 w 668"/>
                    <a:gd name="T83" fmla="*/ 149283 h 969"/>
                    <a:gd name="T84" fmla="*/ 71622 w 668"/>
                    <a:gd name="T85" fmla="*/ 152459 h 969"/>
                    <a:gd name="T86" fmla="*/ 74409 w 668"/>
                    <a:gd name="T87" fmla="*/ 162782 h 969"/>
                    <a:gd name="T88" fmla="*/ 80196 w 668"/>
                    <a:gd name="T89" fmla="*/ 170261 h 969"/>
                    <a:gd name="T90" fmla="*/ 75833 w 668"/>
                    <a:gd name="T91" fmla="*/ 176175 h 969"/>
                    <a:gd name="T92" fmla="*/ 82979 w 668"/>
                    <a:gd name="T93" fmla="*/ 179086 h 969"/>
                    <a:gd name="T94" fmla="*/ 94484 w 668"/>
                    <a:gd name="T95" fmla="*/ 180671 h 969"/>
                    <a:gd name="T96" fmla="*/ 101617 w 668"/>
                    <a:gd name="T97" fmla="*/ 161315 h 969"/>
                    <a:gd name="T98" fmla="*/ 94484 w 668"/>
                    <a:gd name="T99" fmla="*/ 152459 h 969"/>
                    <a:gd name="T100" fmla="*/ 93014 w 668"/>
                    <a:gd name="T101" fmla="*/ 140317 h 969"/>
                    <a:gd name="T102" fmla="*/ 90112 w 668"/>
                    <a:gd name="T103" fmla="*/ 135926 h 969"/>
                    <a:gd name="T104" fmla="*/ 93014 w 668"/>
                    <a:gd name="T105" fmla="*/ 130048 h 9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969"/>
                    <a:gd name="T161" fmla="*/ 668 w 668"/>
                    <a:gd name="T162" fmla="*/ 969 h 9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969">
                      <a:moveTo>
                        <a:pt x="563" y="696"/>
                      </a:moveTo>
                      <a:lnTo>
                        <a:pt x="615" y="656"/>
                      </a:lnTo>
                      <a:lnTo>
                        <a:pt x="615" y="600"/>
                      </a:lnTo>
                      <a:lnTo>
                        <a:pt x="667" y="544"/>
                      </a:lnTo>
                      <a:lnTo>
                        <a:pt x="598" y="488"/>
                      </a:lnTo>
                      <a:lnTo>
                        <a:pt x="572" y="368"/>
                      </a:lnTo>
                      <a:lnTo>
                        <a:pt x="606" y="336"/>
                      </a:lnTo>
                      <a:lnTo>
                        <a:pt x="615" y="264"/>
                      </a:lnTo>
                      <a:lnTo>
                        <a:pt x="606" y="184"/>
                      </a:lnTo>
                      <a:lnTo>
                        <a:pt x="572" y="184"/>
                      </a:lnTo>
                      <a:lnTo>
                        <a:pt x="537" y="128"/>
                      </a:lnTo>
                      <a:lnTo>
                        <a:pt x="563" y="56"/>
                      </a:lnTo>
                      <a:lnTo>
                        <a:pt x="554" y="32"/>
                      </a:lnTo>
                      <a:lnTo>
                        <a:pt x="511" y="32"/>
                      </a:lnTo>
                      <a:lnTo>
                        <a:pt x="476" y="40"/>
                      </a:lnTo>
                      <a:lnTo>
                        <a:pt x="502" y="16"/>
                      </a:lnTo>
                      <a:lnTo>
                        <a:pt x="476" y="0"/>
                      </a:lnTo>
                      <a:lnTo>
                        <a:pt x="433" y="16"/>
                      </a:lnTo>
                      <a:lnTo>
                        <a:pt x="433" y="56"/>
                      </a:lnTo>
                      <a:lnTo>
                        <a:pt x="390" y="88"/>
                      </a:lnTo>
                      <a:lnTo>
                        <a:pt x="251" y="64"/>
                      </a:lnTo>
                      <a:lnTo>
                        <a:pt x="173" y="96"/>
                      </a:lnTo>
                      <a:lnTo>
                        <a:pt x="121" y="56"/>
                      </a:lnTo>
                      <a:lnTo>
                        <a:pt x="104" y="72"/>
                      </a:lnTo>
                      <a:lnTo>
                        <a:pt x="69" y="120"/>
                      </a:lnTo>
                      <a:lnTo>
                        <a:pt x="0" y="176"/>
                      </a:lnTo>
                      <a:lnTo>
                        <a:pt x="0" y="208"/>
                      </a:lnTo>
                      <a:lnTo>
                        <a:pt x="26" y="208"/>
                      </a:lnTo>
                      <a:lnTo>
                        <a:pt x="69" y="208"/>
                      </a:lnTo>
                      <a:lnTo>
                        <a:pt x="61" y="264"/>
                      </a:lnTo>
                      <a:lnTo>
                        <a:pt x="69" y="360"/>
                      </a:lnTo>
                      <a:lnTo>
                        <a:pt x="35" y="400"/>
                      </a:lnTo>
                      <a:lnTo>
                        <a:pt x="35" y="456"/>
                      </a:lnTo>
                      <a:lnTo>
                        <a:pt x="69" y="488"/>
                      </a:lnTo>
                      <a:lnTo>
                        <a:pt x="113" y="488"/>
                      </a:lnTo>
                      <a:lnTo>
                        <a:pt x="191" y="608"/>
                      </a:lnTo>
                      <a:lnTo>
                        <a:pt x="286" y="632"/>
                      </a:lnTo>
                      <a:lnTo>
                        <a:pt x="338" y="648"/>
                      </a:lnTo>
                      <a:lnTo>
                        <a:pt x="390" y="672"/>
                      </a:lnTo>
                      <a:lnTo>
                        <a:pt x="372" y="696"/>
                      </a:lnTo>
                      <a:lnTo>
                        <a:pt x="338" y="768"/>
                      </a:lnTo>
                      <a:lnTo>
                        <a:pt x="416" y="800"/>
                      </a:lnTo>
                      <a:lnTo>
                        <a:pt x="433" y="816"/>
                      </a:lnTo>
                      <a:lnTo>
                        <a:pt x="450" y="872"/>
                      </a:lnTo>
                      <a:lnTo>
                        <a:pt x="485" y="912"/>
                      </a:lnTo>
                      <a:lnTo>
                        <a:pt x="459" y="944"/>
                      </a:lnTo>
                      <a:lnTo>
                        <a:pt x="502" y="960"/>
                      </a:lnTo>
                      <a:lnTo>
                        <a:pt x="572" y="968"/>
                      </a:lnTo>
                      <a:lnTo>
                        <a:pt x="615" y="864"/>
                      </a:lnTo>
                      <a:lnTo>
                        <a:pt x="572" y="816"/>
                      </a:lnTo>
                      <a:lnTo>
                        <a:pt x="563" y="752"/>
                      </a:lnTo>
                      <a:lnTo>
                        <a:pt x="546" y="728"/>
                      </a:lnTo>
                      <a:lnTo>
                        <a:pt x="563" y="696"/>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0" name="Freeform 91"/>
                <p:cNvSpPr>
                  <a:spLocks/>
                </p:cNvSpPr>
                <p:nvPr/>
              </p:nvSpPr>
              <p:spPr bwMode="auto">
                <a:xfrm>
                  <a:off x="1882" y="1620"/>
                  <a:ext cx="81" cy="64"/>
                </a:xfrm>
                <a:custGeom>
                  <a:avLst/>
                  <a:gdLst>
                    <a:gd name="T0" fmla="*/ 5618 w 62"/>
                    <a:gd name="T1" fmla="*/ 0 h 49"/>
                    <a:gd name="T2" fmla="*/ 7029 w 62"/>
                    <a:gd name="T3" fmla="*/ 3763 h 49"/>
                    <a:gd name="T4" fmla="*/ 9886 w 62"/>
                    <a:gd name="T5" fmla="*/ 3763 h 49"/>
                    <a:gd name="T6" fmla="*/ 5618 w 62"/>
                    <a:gd name="T7" fmla="*/ 6420 h 49"/>
                    <a:gd name="T8" fmla="*/ 4118 w 62"/>
                    <a:gd name="T9" fmla="*/ 7694 h 49"/>
                    <a:gd name="T10" fmla="*/ 0 w 62"/>
                    <a:gd name="T11" fmla="*/ 3763 h 49"/>
                    <a:gd name="T12" fmla="*/ 5618 w 62"/>
                    <a:gd name="T13" fmla="*/ 0 h 49"/>
                    <a:gd name="T14" fmla="*/ 0 60000 65536"/>
                    <a:gd name="T15" fmla="*/ 0 60000 65536"/>
                    <a:gd name="T16" fmla="*/ 0 60000 65536"/>
                    <a:gd name="T17" fmla="*/ 0 60000 65536"/>
                    <a:gd name="T18" fmla="*/ 0 60000 65536"/>
                    <a:gd name="T19" fmla="*/ 0 60000 65536"/>
                    <a:gd name="T20" fmla="*/ 0 60000 65536"/>
                    <a:gd name="T21" fmla="*/ 0 w 62"/>
                    <a:gd name="T22" fmla="*/ 0 h 49"/>
                    <a:gd name="T23" fmla="*/ 62 w 62"/>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49">
                      <a:moveTo>
                        <a:pt x="35" y="0"/>
                      </a:moveTo>
                      <a:lnTo>
                        <a:pt x="44" y="24"/>
                      </a:lnTo>
                      <a:lnTo>
                        <a:pt x="61" y="24"/>
                      </a:lnTo>
                      <a:lnTo>
                        <a:pt x="35" y="40"/>
                      </a:lnTo>
                      <a:lnTo>
                        <a:pt x="26" y="48"/>
                      </a:lnTo>
                      <a:lnTo>
                        <a:pt x="0" y="24"/>
                      </a:lnTo>
                      <a:lnTo>
                        <a:pt x="35" y="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1" name="Freeform 83"/>
                <p:cNvSpPr>
                  <a:spLocks/>
                </p:cNvSpPr>
                <p:nvPr/>
              </p:nvSpPr>
              <p:spPr bwMode="auto">
                <a:xfrm>
                  <a:off x="1229" y="1725"/>
                  <a:ext cx="2110" cy="1770"/>
                </a:xfrm>
                <a:custGeom>
                  <a:avLst/>
                  <a:gdLst>
                    <a:gd name="T0" fmla="*/ 8534 w 1613"/>
                    <a:gd name="T1" fmla="*/ 53188 h 1345"/>
                    <a:gd name="T2" fmla="*/ 42762 w 1613"/>
                    <a:gd name="T3" fmla="*/ 17651 h 1345"/>
                    <a:gd name="T4" fmla="*/ 85575 w 1613"/>
                    <a:gd name="T5" fmla="*/ 0 h 1345"/>
                    <a:gd name="T6" fmla="*/ 171088 w 1613"/>
                    <a:gd name="T7" fmla="*/ 8768 h 1345"/>
                    <a:gd name="T8" fmla="*/ 162530 w 1613"/>
                    <a:gd name="T9" fmla="*/ 114978 h 1345"/>
                    <a:gd name="T10" fmla="*/ 265312 w 1613"/>
                    <a:gd name="T11" fmla="*/ 123780 h 1345"/>
                    <a:gd name="T12" fmla="*/ 231044 w 1613"/>
                    <a:gd name="T13" fmla="*/ 185953 h 1345"/>
                    <a:gd name="T14" fmla="*/ 42762 w 1613"/>
                    <a:gd name="T15" fmla="*/ 247929 h 1345"/>
                    <a:gd name="T16" fmla="*/ 59907 w 1613"/>
                    <a:gd name="T17" fmla="*/ 114978 h 1345"/>
                    <a:gd name="T18" fmla="*/ 25675 w 1613"/>
                    <a:gd name="T19" fmla="*/ 114978 h 1345"/>
                    <a:gd name="T20" fmla="*/ 0 w 1613"/>
                    <a:gd name="T21" fmla="*/ 70796 h 1345"/>
                    <a:gd name="T22" fmla="*/ 8534 w 1613"/>
                    <a:gd name="T23" fmla="*/ 53188 h 13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13"/>
                    <a:gd name="T37" fmla="*/ 0 h 1345"/>
                    <a:gd name="T38" fmla="*/ 1613 w 1613"/>
                    <a:gd name="T39" fmla="*/ 1345 h 13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13" h="1345">
                      <a:moveTo>
                        <a:pt x="52" y="288"/>
                      </a:moveTo>
                      <a:lnTo>
                        <a:pt x="260" y="96"/>
                      </a:lnTo>
                      <a:lnTo>
                        <a:pt x="520" y="0"/>
                      </a:lnTo>
                      <a:lnTo>
                        <a:pt x="1040" y="48"/>
                      </a:lnTo>
                      <a:lnTo>
                        <a:pt x="988" y="624"/>
                      </a:lnTo>
                      <a:lnTo>
                        <a:pt x="1612" y="672"/>
                      </a:lnTo>
                      <a:lnTo>
                        <a:pt x="1404" y="1008"/>
                      </a:lnTo>
                      <a:lnTo>
                        <a:pt x="260" y="1344"/>
                      </a:lnTo>
                      <a:lnTo>
                        <a:pt x="364" y="624"/>
                      </a:lnTo>
                      <a:lnTo>
                        <a:pt x="156" y="624"/>
                      </a:lnTo>
                      <a:lnTo>
                        <a:pt x="0" y="384"/>
                      </a:lnTo>
                      <a:lnTo>
                        <a:pt x="52" y="288"/>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2" name="Freeform 87"/>
                <p:cNvSpPr>
                  <a:spLocks/>
                </p:cNvSpPr>
                <p:nvPr/>
              </p:nvSpPr>
              <p:spPr bwMode="auto">
                <a:xfrm>
                  <a:off x="1179" y="2852"/>
                  <a:ext cx="1962" cy="1233"/>
                </a:xfrm>
                <a:custGeom>
                  <a:avLst/>
                  <a:gdLst>
                    <a:gd name="T0" fmla="*/ 11288 w 1500"/>
                    <a:gd name="T1" fmla="*/ 78122 h 937"/>
                    <a:gd name="T2" fmla="*/ 5712 w 1500"/>
                    <a:gd name="T3" fmla="*/ 112048 h 937"/>
                    <a:gd name="T4" fmla="*/ 12782 w 1500"/>
                    <a:gd name="T5" fmla="*/ 123661 h 937"/>
                    <a:gd name="T6" fmla="*/ 24087 w 1500"/>
                    <a:gd name="T7" fmla="*/ 128162 h 937"/>
                    <a:gd name="T8" fmla="*/ 76770 w 1500"/>
                    <a:gd name="T9" fmla="*/ 159149 h 937"/>
                    <a:gd name="T10" fmla="*/ 112546 w 1500"/>
                    <a:gd name="T11" fmla="*/ 145835 h 937"/>
                    <a:gd name="T12" fmla="*/ 160901 w 1500"/>
                    <a:gd name="T13" fmla="*/ 156307 h 937"/>
                    <a:gd name="T14" fmla="*/ 166506 w 1500"/>
                    <a:gd name="T15" fmla="*/ 142994 h 937"/>
                    <a:gd name="T16" fmla="*/ 179301 w 1500"/>
                    <a:gd name="T17" fmla="*/ 129697 h 937"/>
                    <a:gd name="T18" fmla="*/ 184992 w 1500"/>
                    <a:gd name="T19" fmla="*/ 117889 h 937"/>
                    <a:gd name="T20" fmla="*/ 200692 w 1500"/>
                    <a:gd name="T21" fmla="*/ 97269 h 937"/>
                    <a:gd name="T22" fmla="*/ 196405 w 1500"/>
                    <a:gd name="T23" fmla="*/ 73662 h 937"/>
                    <a:gd name="T24" fmla="*/ 223434 w 1500"/>
                    <a:gd name="T25" fmla="*/ 54553 h 937"/>
                    <a:gd name="T26" fmla="*/ 234827 w 1500"/>
                    <a:gd name="T27" fmla="*/ 39735 h 937"/>
                    <a:gd name="T28" fmla="*/ 246274 w 1500"/>
                    <a:gd name="T29" fmla="*/ 23491 h 937"/>
                    <a:gd name="T30" fmla="*/ 234827 w 1500"/>
                    <a:gd name="T31" fmla="*/ 11789 h 937"/>
                    <a:gd name="T32" fmla="*/ 234827 w 1500"/>
                    <a:gd name="T33" fmla="*/ 0 h 937"/>
                    <a:gd name="T34" fmla="*/ 230526 w 1500"/>
                    <a:gd name="T35" fmla="*/ 14713 h 937"/>
                    <a:gd name="T36" fmla="*/ 183570 w 1500"/>
                    <a:gd name="T37" fmla="*/ 20549 h 937"/>
                    <a:gd name="T38" fmla="*/ 172135 w 1500"/>
                    <a:gd name="T39" fmla="*/ 26515 h 937"/>
                    <a:gd name="T40" fmla="*/ 165102 w 1500"/>
                    <a:gd name="T41" fmla="*/ 41242 h 937"/>
                    <a:gd name="T42" fmla="*/ 143646 w 1500"/>
                    <a:gd name="T43" fmla="*/ 48619 h 937"/>
                    <a:gd name="T44" fmla="*/ 129516 w 1500"/>
                    <a:gd name="T45" fmla="*/ 48619 h 937"/>
                    <a:gd name="T46" fmla="*/ 113744 w 1500"/>
                    <a:gd name="T47" fmla="*/ 58941 h 937"/>
                    <a:gd name="T48" fmla="*/ 102462 w 1500"/>
                    <a:gd name="T49" fmla="*/ 58941 h 937"/>
                    <a:gd name="T50" fmla="*/ 81089 w 1500"/>
                    <a:gd name="T51" fmla="*/ 67716 h 937"/>
                    <a:gd name="T52" fmla="*/ 75389 w 1500"/>
                    <a:gd name="T53" fmla="*/ 60417 h 937"/>
                    <a:gd name="T54" fmla="*/ 65570 w 1500"/>
                    <a:gd name="T55" fmla="*/ 70742 h 937"/>
                    <a:gd name="T56" fmla="*/ 58334 w 1500"/>
                    <a:gd name="T57" fmla="*/ 82579 h 937"/>
                    <a:gd name="T58" fmla="*/ 39962 w 1500"/>
                    <a:gd name="T59" fmla="*/ 100285 h 937"/>
                    <a:gd name="T60" fmla="*/ 18630 w 1500"/>
                    <a:gd name="T61" fmla="*/ 66336 h 937"/>
                    <a:gd name="T62" fmla="*/ 4229 w 1500"/>
                    <a:gd name="T63" fmla="*/ 57594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00"/>
                    <a:gd name="T97" fmla="*/ 0 h 937"/>
                    <a:gd name="T98" fmla="*/ 1500 w 1500"/>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00" h="937">
                      <a:moveTo>
                        <a:pt x="9" y="336"/>
                      </a:moveTo>
                      <a:lnTo>
                        <a:pt x="69" y="424"/>
                      </a:lnTo>
                      <a:lnTo>
                        <a:pt x="0" y="568"/>
                      </a:lnTo>
                      <a:lnTo>
                        <a:pt x="35" y="608"/>
                      </a:lnTo>
                      <a:lnTo>
                        <a:pt x="104" y="608"/>
                      </a:lnTo>
                      <a:lnTo>
                        <a:pt x="78" y="672"/>
                      </a:lnTo>
                      <a:lnTo>
                        <a:pt x="95" y="712"/>
                      </a:lnTo>
                      <a:lnTo>
                        <a:pt x="147" y="696"/>
                      </a:lnTo>
                      <a:lnTo>
                        <a:pt x="303" y="936"/>
                      </a:lnTo>
                      <a:lnTo>
                        <a:pt x="468" y="864"/>
                      </a:lnTo>
                      <a:lnTo>
                        <a:pt x="537" y="896"/>
                      </a:lnTo>
                      <a:lnTo>
                        <a:pt x="685" y="792"/>
                      </a:lnTo>
                      <a:lnTo>
                        <a:pt x="953" y="872"/>
                      </a:lnTo>
                      <a:lnTo>
                        <a:pt x="979" y="848"/>
                      </a:lnTo>
                      <a:lnTo>
                        <a:pt x="970" y="792"/>
                      </a:lnTo>
                      <a:lnTo>
                        <a:pt x="1014" y="776"/>
                      </a:lnTo>
                      <a:lnTo>
                        <a:pt x="1074" y="776"/>
                      </a:lnTo>
                      <a:lnTo>
                        <a:pt x="1092" y="704"/>
                      </a:lnTo>
                      <a:lnTo>
                        <a:pt x="1109" y="664"/>
                      </a:lnTo>
                      <a:lnTo>
                        <a:pt x="1126" y="640"/>
                      </a:lnTo>
                      <a:lnTo>
                        <a:pt x="1196" y="624"/>
                      </a:lnTo>
                      <a:lnTo>
                        <a:pt x="1222" y="528"/>
                      </a:lnTo>
                      <a:lnTo>
                        <a:pt x="1161" y="464"/>
                      </a:lnTo>
                      <a:lnTo>
                        <a:pt x="1196" y="400"/>
                      </a:lnTo>
                      <a:lnTo>
                        <a:pt x="1239" y="408"/>
                      </a:lnTo>
                      <a:lnTo>
                        <a:pt x="1360" y="296"/>
                      </a:lnTo>
                      <a:lnTo>
                        <a:pt x="1334" y="264"/>
                      </a:lnTo>
                      <a:lnTo>
                        <a:pt x="1430" y="216"/>
                      </a:lnTo>
                      <a:lnTo>
                        <a:pt x="1430" y="184"/>
                      </a:lnTo>
                      <a:lnTo>
                        <a:pt x="1499" y="128"/>
                      </a:lnTo>
                      <a:lnTo>
                        <a:pt x="1456" y="112"/>
                      </a:lnTo>
                      <a:lnTo>
                        <a:pt x="1430" y="64"/>
                      </a:lnTo>
                      <a:lnTo>
                        <a:pt x="1447" y="16"/>
                      </a:lnTo>
                      <a:lnTo>
                        <a:pt x="1430" y="0"/>
                      </a:lnTo>
                      <a:lnTo>
                        <a:pt x="1404" y="24"/>
                      </a:lnTo>
                      <a:lnTo>
                        <a:pt x="1404" y="80"/>
                      </a:lnTo>
                      <a:lnTo>
                        <a:pt x="1239" y="168"/>
                      </a:lnTo>
                      <a:lnTo>
                        <a:pt x="1118" y="112"/>
                      </a:lnTo>
                      <a:lnTo>
                        <a:pt x="1083" y="120"/>
                      </a:lnTo>
                      <a:lnTo>
                        <a:pt x="1048" y="144"/>
                      </a:lnTo>
                      <a:lnTo>
                        <a:pt x="1048" y="160"/>
                      </a:lnTo>
                      <a:lnTo>
                        <a:pt x="1005" y="224"/>
                      </a:lnTo>
                      <a:lnTo>
                        <a:pt x="944" y="216"/>
                      </a:lnTo>
                      <a:lnTo>
                        <a:pt x="875" y="264"/>
                      </a:lnTo>
                      <a:lnTo>
                        <a:pt x="840" y="296"/>
                      </a:lnTo>
                      <a:lnTo>
                        <a:pt x="788" y="264"/>
                      </a:lnTo>
                      <a:lnTo>
                        <a:pt x="667" y="288"/>
                      </a:lnTo>
                      <a:lnTo>
                        <a:pt x="693" y="320"/>
                      </a:lnTo>
                      <a:lnTo>
                        <a:pt x="659" y="344"/>
                      </a:lnTo>
                      <a:lnTo>
                        <a:pt x="624" y="320"/>
                      </a:lnTo>
                      <a:lnTo>
                        <a:pt x="581" y="336"/>
                      </a:lnTo>
                      <a:lnTo>
                        <a:pt x="494" y="368"/>
                      </a:lnTo>
                      <a:lnTo>
                        <a:pt x="485" y="336"/>
                      </a:lnTo>
                      <a:lnTo>
                        <a:pt x="459" y="328"/>
                      </a:lnTo>
                      <a:lnTo>
                        <a:pt x="433" y="376"/>
                      </a:lnTo>
                      <a:lnTo>
                        <a:pt x="399" y="384"/>
                      </a:lnTo>
                      <a:lnTo>
                        <a:pt x="364" y="408"/>
                      </a:lnTo>
                      <a:lnTo>
                        <a:pt x="355" y="448"/>
                      </a:lnTo>
                      <a:lnTo>
                        <a:pt x="286" y="528"/>
                      </a:lnTo>
                      <a:lnTo>
                        <a:pt x="243" y="544"/>
                      </a:lnTo>
                      <a:lnTo>
                        <a:pt x="173" y="456"/>
                      </a:lnTo>
                      <a:lnTo>
                        <a:pt x="113" y="360"/>
                      </a:lnTo>
                      <a:lnTo>
                        <a:pt x="95" y="320"/>
                      </a:lnTo>
                      <a:lnTo>
                        <a:pt x="26" y="312"/>
                      </a:lnTo>
                      <a:lnTo>
                        <a:pt x="9" y="336"/>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3" name="Freeform 92"/>
                <p:cNvSpPr>
                  <a:spLocks/>
                </p:cNvSpPr>
                <p:nvPr/>
              </p:nvSpPr>
              <p:spPr bwMode="auto">
                <a:xfrm>
                  <a:off x="1859" y="1525"/>
                  <a:ext cx="760" cy="686"/>
                </a:xfrm>
                <a:custGeom>
                  <a:avLst/>
                  <a:gdLst>
                    <a:gd name="T0" fmla="*/ 28437 w 581"/>
                    <a:gd name="T1" fmla="*/ 35768 h 521"/>
                    <a:gd name="T2" fmla="*/ 17140 w 581"/>
                    <a:gd name="T3" fmla="*/ 34303 h 521"/>
                    <a:gd name="T4" fmla="*/ 11290 w 581"/>
                    <a:gd name="T5" fmla="*/ 28246 h 521"/>
                    <a:gd name="T6" fmla="*/ 17140 w 581"/>
                    <a:gd name="T7" fmla="*/ 24028 h 521"/>
                    <a:gd name="T8" fmla="*/ 19892 w 581"/>
                    <a:gd name="T9" fmla="*/ 26847 h 521"/>
                    <a:gd name="T10" fmla="*/ 24098 w 581"/>
                    <a:gd name="T11" fmla="*/ 26847 h 521"/>
                    <a:gd name="T12" fmla="*/ 25659 w 581"/>
                    <a:gd name="T13" fmla="*/ 24028 h 521"/>
                    <a:gd name="T14" fmla="*/ 29886 w 581"/>
                    <a:gd name="T15" fmla="*/ 24028 h 521"/>
                    <a:gd name="T16" fmla="*/ 31313 w 581"/>
                    <a:gd name="T17" fmla="*/ 20817 h 521"/>
                    <a:gd name="T18" fmla="*/ 35563 w 581"/>
                    <a:gd name="T19" fmla="*/ 13471 h 521"/>
                    <a:gd name="T20" fmla="*/ 34289 w 581"/>
                    <a:gd name="T21" fmla="*/ 1491 h 521"/>
                    <a:gd name="T22" fmla="*/ 51329 w 581"/>
                    <a:gd name="T23" fmla="*/ 4482 h 521"/>
                    <a:gd name="T24" fmla="*/ 47013 w 581"/>
                    <a:gd name="T25" fmla="*/ 17835 h 521"/>
                    <a:gd name="T26" fmla="*/ 39901 w 581"/>
                    <a:gd name="T27" fmla="*/ 24028 h 521"/>
                    <a:gd name="T28" fmla="*/ 47013 w 581"/>
                    <a:gd name="T29" fmla="*/ 28246 h 521"/>
                    <a:gd name="T30" fmla="*/ 59858 w 581"/>
                    <a:gd name="T31" fmla="*/ 34303 h 521"/>
                    <a:gd name="T32" fmla="*/ 72599 w 581"/>
                    <a:gd name="T33" fmla="*/ 24028 h 521"/>
                    <a:gd name="T34" fmla="*/ 83999 w 581"/>
                    <a:gd name="T35" fmla="*/ 5901 h 521"/>
                    <a:gd name="T36" fmla="*/ 92598 w 581"/>
                    <a:gd name="T37" fmla="*/ 31262 h 521"/>
                    <a:gd name="T38" fmla="*/ 82590 w 581"/>
                    <a:gd name="T39" fmla="*/ 40163 h 521"/>
                    <a:gd name="T40" fmla="*/ 76799 w 581"/>
                    <a:gd name="T41" fmla="*/ 35768 h 521"/>
                    <a:gd name="T42" fmla="*/ 53950 w 581"/>
                    <a:gd name="T43" fmla="*/ 55207 h 521"/>
                    <a:gd name="T44" fmla="*/ 41234 w 581"/>
                    <a:gd name="T45" fmla="*/ 49209 h 521"/>
                    <a:gd name="T46" fmla="*/ 32672 w 581"/>
                    <a:gd name="T47" fmla="*/ 52281 h 521"/>
                    <a:gd name="T48" fmla="*/ 47013 w 581"/>
                    <a:gd name="T49" fmla="*/ 67070 h 521"/>
                    <a:gd name="T50" fmla="*/ 39901 w 581"/>
                    <a:gd name="T51" fmla="*/ 79041 h 521"/>
                    <a:gd name="T52" fmla="*/ 25659 w 581"/>
                    <a:gd name="T53" fmla="*/ 80446 h 521"/>
                    <a:gd name="T54" fmla="*/ 22847 w 581"/>
                    <a:gd name="T55" fmla="*/ 95318 h 521"/>
                    <a:gd name="T56" fmla="*/ 15564 w 581"/>
                    <a:gd name="T57" fmla="*/ 96946 h 521"/>
                    <a:gd name="T58" fmla="*/ 8531 w 581"/>
                    <a:gd name="T59" fmla="*/ 93965 h 521"/>
                    <a:gd name="T60" fmla="*/ 1493 w 581"/>
                    <a:gd name="T61" fmla="*/ 87866 h 521"/>
                    <a:gd name="T62" fmla="*/ 15564 w 581"/>
                    <a:gd name="T63" fmla="*/ 79041 h 521"/>
                    <a:gd name="T64" fmla="*/ 15564 w 581"/>
                    <a:gd name="T65" fmla="*/ 68657 h 521"/>
                    <a:gd name="T66" fmla="*/ 1493 w 581"/>
                    <a:gd name="T67" fmla="*/ 71609 h 521"/>
                    <a:gd name="T68" fmla="*/ 5719 w 581"/>
                    <a:gd name="T69" fmla="*/ 58110 h 521"/>
                    <a:gd name="T70" fmla="*/ 18648 w 581"/>
                    <a:gd name="T71" fmla="*/ 46303 h 521"/>
                    <a:gd name="T72" fmla="*/ 27038 w 581"/>
                    <a:gd name="T73" fmla="*/ 41734 h 5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1"/>
                    <a:gd name="T112" fmla="*/ 0 h 521"/>
                    <a:gd name="T113" fmla="*/ 581 w 581"/>
                    <a:gd name="T114" fmla="*/ 521 h 5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1" h="521">
                      <a:moveTo>
                        <a:pt x="164" y="216"/>
                      </a:moveTo>
                      <a:lnTo>
                        <a:pt x="173" y="192"/>
                      </a:lnTo>
                      <a:lnTo>
                        <a:pt x="130" y="184"/>
                      </a:lnTo>
                      <a:lnTo>
                        <a:pt x="104" y="184"/>
                      </a:lnTo>
                      <a:lnTo>
                        <a:pt x="78" y="144"/>
                      </a:lnTo>
                      <a:lnTo>
                        <a:pt x="69" y="152"/>
                      </a:lnTo>
                      <a:lnTo>
                        <a:pt x="78" y="128"/>
                      </a:lnTo>
                      <a:lnTo>
                        <a:pt x="104" y="128"/>
                      </a:lnTo>
                      <a:lnTo>
                        <a:pt x="104" y="144"/>
                      </a:lnTo>
                      <a:lnTo>
                        <a:pt x="121" y="144"/>
                      </a:lnTo>
                      <a:lnTo>
                        <a:pt x="147" y="136"/>
                      </a:lnTo>
                      <a:lnTo>
                        <a:pt x="147" y="144"/>
                      </a:lnTo>
                      <a:lnTo>
                        <a:pt x="156" y="144"/>
                      </a:lnTo>
                      <a:lnTo>
                        <a:pt x="156" y="128"/>
                      </a:lnTo>
                      <a:lnTo>
                        <a:pt x="182" y="120"/>
                      </a:lnTo>
                      <a:lnTo>
                        <a:pt x="182" y="128"/>
                      </a:lnTo>
                      <a:lnTo>
                        <a:pt x="190" y="136"/>
                      </a:lnTo>
                      <a:lnTo>
                        <a:pt x="190" y="112"/>
                      </a:lnTo>
                      <a:lnTo>
                        <a:pt x="216" y="96"/>
                      </a:lnTo>
                      <a:lnTo>
                        <a:pt x="216" y="72"/>
                      </a:lnTo>
                      <a:lnTo>
                        <a:pt x="208" y="40"/>
                      </a:lnTo>
                      <a:lnTo>
                        <a:pt x="208" y="8"/>
                      </a:lnTo>
                      <a:lnTo>
                        <a:pt x="242" y="0"/>
                      </a:lnTo>
                      <a:lnTo>
                        <a:pt x="312" y="24"/>
                      </a:lnTo>
                      <a:lnTo>
                        <a:pt x="312" y="56"/>
                      </a:lnTo>
                      <a:lnTo>
                        <a:pt x="286" y="96"/>
                      </a:lnTo>
                      <a:lnTo>
                        <a:pt x="251" y="104"/>
                      </a:lnTo>
                      <a:lnTo>
                        <a:pt x="242" y="128"/>
                      </a:lnTo>
                      <a:lnTo>
                        <a:pt x="242" y="160"/>
                      </a:lnTo>
                      <a:lnTo>
                        <a:pt x="286" y="152"/>
                      </a:lnTo>
                      <a:lnTo>
                        <a:pt x="312" y="144"/>
                      </a:lnTo>
                      <a:lnTo>
                        <a:pt x="364" y="184"/>
                      </a:lnTo>
                      <a:lnTo>
                        <a:pt x="381" y="184"/>
                      </a:lnTo>
                      <a:lnTo>
                        <a:pt x="441" y="128"/>
                      </a:lnTo>
                      <a:lnTo>
                        <a:pt x="511" y="104"/>
                      </a:lnTo>
                      <a:lnTo>
                        <a:pt x="511" y="32"/>
                      </a:lnTo>
                      <a:lnTo>
                        <a:pt x="580" y="128"/>
                      </a:lnTo>
                      <a:lnTo>
                        <a:pt x="563" y="168"/>
                      </a:lnTo>
                      <a:lnTo>
                        <a:pt x="528" y="224"/>
                      </a:lnTo>
                      <a:lnTo>
                        <a:pt x="502" y="216"/>
                      </a:lnTo>
                      <a:lnTo>
                        <a:pt x="476" y="184"/>
                      </a:lnTo>
                      <a:lnTo>
                        <a:pt x="467" y="192"/>
                      </a:lnTo>
                      <a:lnTo>
                        <a:pt x="398" y="288"/>
                      </a:lnTo>
                      <a:lnTo>
                        <a:pt x="329" y="296"/>
                      </a:lnTo>
                      <a:lnTo>
                        <a:pt x="286" y="256"/>
                      </a:lnTo>
                      <a:lnTo>
                        <a:pt x="251" y="264"/>
                      </a:lnTo>
                      <a:lnTo>
                        <a:pt x="216" y="264"/>
                      </a:lnTo>
                      <a:lnTo>
                        <a:pt x="199" y="280"/>
                      </a:lnTo>
                      <a:lnTo>
                        <a:pt x="251" y="328"/>
                      </a:lnTo>
                      <a:lnTo>
                        <a:pt x="286" y="360"/>
                      </a:lnTo>
                      <a:lnTo>
                        <a:pt x="277" y="384"/>
                      </a:lnTo>
                      <a:lnTo>
                        <a:pt x="242" y="424"/>
                      </a:lnTo>
                      <a:lnTo>
                        <a:pt x="190" y="392"/>
                      </a:lnTo>
                      <a:lnTo>
                        <a:pt x="156" y="432"/>
                      </a:lnTo>
                      <a:lnTo>
                        <a:pt x="121" y="480"/>
                      </a:lnTo>
                      <a:lnTo>
                        <a:pt x="139" y="512"/>
                      </a:lnTo>
                      <a:lnTo>
                        <a:pt x="104" y="520"/>
                      </a:lnTo>
                      <a:lnTo>
                        <a:pt x="95" y="520"/>
                      </a:lnTo>
                      <a:lnTo>
                        <a:pt x="95" y="488"/>
                      </a:lnTo>
                      <a:lnTo>
                        <a:pt x="52" y="504"/>
                      </a:lnTo>
                      <a:lnTo>
                        <a:pt x="26" y="488"/>
                      </a:lnTo>
                      <a:lnTo>
                        <a:pt x="9" y="472"/>
                      </a:lnTo>
                      <a:lnTo>
                        <a:pt x="43" y="440"/>
                      </a:lnTo>
                      <a:lnTo>
                        <a:pt x="95" y="424"/>
                      </a:lnTo>
                      <a:lnTo>
                        <a:pt x="121" y="392"/>
                      </a:lnTo>
                      <a:lnTo>
                        <a:pt x="95" y="368"/>
                      </a:lnTo>
                      <a:lnTo>
                        <a:pt x="35" y="400"/>
                      </a:lnTo>
                      <a:lnTo>
                        <a:pt x="9" y="384"/>
                      </a:lnTo>
                      <a:lnTo>
                        <a:pt x="0" y="344"/>
                      </a:lnTo>
                      <a:lnTo>
                        <a:pt x="35" y="312"/>
                      </a:lnTo>
                      <a:lnTo>
                        <a:pt x="69" y="296"/>
                      </a:lnTo>
                      <a:lnTo>
                        <a:pt x="113" y="248"/>
                      </a:lnTo>
                      <a:lnTo>
                        <a:pt x="147" y="232"/>
                      </a:lnTo>
                      <a:lnTo>
                        <a:pt x="164" y="224"/>
                      </a:lnTo>
                      <a:lnTo>
                        <a:pt x="164" y="216"/>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4" name="Freeform 93"/>
                <p:cNvSpPr>
                  <a:spLocks/>
                </p:cNvSpPr>
                <p:nvPr/>
              </p:nvSpPr>
              <p:spPr bwMode="auto">
                <a:xfrm>
                  <a:off x="2233" y="2072"/>
                  <a:ext cx="46" cy="44"/>
                </a:xfrm>
                <a:custGeom>
                  <a:avLst/>
                  <a:gdLst>
                    <a:gd name="T0" fmla="*/ 0 w 35"/>
                    <a:gd name="T1" fmla="*/ 0 h 33"/>
                    <a:gd name="T2" fmla="*/ 0 w 35"/>
                    <a:gd name="T3" fmla="*/ 3679 h 33"/>
                    <a:gd name="T4" fmla="*/ 0 w 35"/>
                    <a:gd name="T5" fmla="*/ 7583 h 33"/>
                    <a:gd name="T6" fmla="*/ 4701 w 35"/>
                    <a:gd name="T7" fmla="*/ 5687 h 33"/>
                    <a:gd name="T8" fmla="*/ 6178 w 35"/>
                    <a:gd name="T9" fmla="*/ 3679 h 33"/>
                    <a:gd name="T10" fmla="*/ 3022 w 35"/>
                    <a:gd name="T11" fmla="*/ 0 h 33"/>
                    <a:gd name="T12" fmla="*/ 0 w 35"/>
                    <a:gd name="T13" fmla="*/ 0 h 33"/>
                    <a:gd name="T14" fmla="*/ 0 60000 65536"/>
                    <a:gd name="T15" fmla="*/ 0 60000 65536"/>
                    <a:gd name="T16" fmla="*/ 0 60000 65536"/>
                    <a:gd name="T17" fmla="*/ 0 60000 65536"/>
                    <a:gd name="T18" fmla="*/ 0 60000 65536"/>
                    <a:gd name="T19" fmla="*/ 0 60000 65536"/>
                    <a:gd name="T20" fmla="*/ 0 60000 65536"/>
                    <a:gd name="T21" fmla="*/ 0 w 35"/>
                    <a:gd name="T22" fmla="*/ 0 h 33"/>
                    <a:gd name="T23" fmla="*/ 35 w 35"/>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3">
                      <a:moveTo>
                        <a:pt x="0" y="0"/>
                      </a:moveTo>
                      <a:lnTo>
                        <a:pt x="0" y="16"/>
                      </a:lnTo>
                      <a:lnTo>
                        <a:pt x="0" y="32"/>
                      </a:lnTo>
                      <a:lnTo>
                        <a:pt x="26" y="24"/>
                      </a:lnTo>
                      <a:lnTo>
                        <a:pt x="34" y="16"/>
                      </a:lnTo>
                      <a:lnTo>
                        <a:pt x="17" y="0"/>
                      </a:lnTo>
                      <a:lnTo>
                        <a:pt x="0" y="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5" name="Freeform 94"/>
                <p:cNvSpPr>
                  <a:spLocks/>
                </p:cNvSpPr>
                <p:nvPr/>
              </p:nvSpPr>
              <p:spPr bwMode="auto">
                <a:xfrm>
                  <a:off x="3016" y="1936"/>
                  <a:ext cx="681" cy="506"/>
                </a:xfrm>
                <a:custGeom>
                  <a:avLst/>
                  <a:gdLst>
                    <a:gd name="T0" fmla="*/ 42110 w 521"/>
                    <a:gd name="T1" fmla="*/ 8627 h 385"/>
                    <a:gd name="T2" fmla="*/ 44861 w 521"/>
                    <a:gd name="T3" fmla="*/ 14338 h 385"/>
                    <a:gd name="T4" fmla="*/ 38003 w 521"/>
                    <a:gd name="T5" fmla="*/ 21662 h 385"/>
                    <a:gd name="T6" fmla="*/ 32216 w 521"/>
                    <a:gd name="T7" fmla="*/ 30196 h 385"/>
                    <a:gd name="T8" fmla="*/ 22592 w 521"/>
                    <a:gd name="T9" fmla="*/ 28759 h 385"/>
                    <a:gd name="T10" fmla="*/ 16958 w 521"/>
                    <a:gd name="T11" fmla="*/ 25843 h 385"/>
                    <a:gd name="T12" fmla="*/ 12623 w 521"/>
                    <a:gd name="T13" fmla="*/ 24504 h 385"/>
                    <a:gd name="T14" fmla="*/ 8444 w 521"/>
                    <a:gd name="T15" fmla="*/ 24504 h 385"/>
                    <a:gd name="T16" fmla="*/ 0 w 521"/>
                    <a:gd name="T17" fmla="*/ 30196 h 385"/>
                    <a:gd name="T18" fmla="*/ 2763 w 521"/>
                    <a:gd name="T19" fmla="*/ 33125 h 385"/>
                    <a:gd name="T20" fmla="*/ 6882 w 521"/>
                    <a:gd name="T21" fmla="*/ 36075 h 385"/>
                    <a:gd name="T22" fmla="*/ 12623 w 521"/>
                    <a:gd name="T23" fmla="*/ 37418 h 385"/>
                    <a:gd name="T24" fmla="*/ 16958 w 521"/>
                    <a:gd name="T25" fmla="*/ 40132 h 385"/>
                    <a:gd name="T26" fmla="*/ 15368 w 521"/>
                    <a:gd name="T27" fmla="*/ 47442 h 385"/>
                    <a:gd name="T28" fmla="*/ 15368 w 521"/>
                    <a:gd name="T29" fmla="*/ 51966 h 385"/>
                    <a:gd name="T30" fmla="*/ 28057 w 521"/>
                    <a:gd name="T31" fmla="*/ 53279 h 385"/>
                    <a:gd name="T32" fmla="*/ 30998 w 521"/>
                    <a:gd name="T33" fmla="*/ 50432 h 385"/>
                    <a:gd name="T34" fmla="*/ 32216 w 521"/>
                    <a:gd name="T35" fmla="*/ 53279 h 385"/>
                    <a:gd name="T36" fmla="*/ 33769 w 521"/>
                    <a:gd name="T37" fmla="*/ 58972 h 385"/>
                    <a:gd name="T38" fmla="*/ 36424 w 521"/>
                    <a:gd name="T39" fmla="*/ 60568 h 385"/>
                    <a:gd name="T40" fmla="*/ 42110 w 521"/>
                    <a:gd name="T41" fmla="*/ 60568 h 385"/>
                    <a:gd name="T42" fmla="*/ 47935 w 521"/>
                    <a:gd name="T43" fmla="*/ 66282 h 385"/>
                    <a:gd name="T44" fmla="*/ 59048 w 521"/>
                    <a:gd name="T45" fmla="*/ 61862 h 385"/>
                    <a:gd name="T46" fmla="*/ 61725 w 521"/>
                    <a:gd name="T47" fmla="*/ 64806 h 385"/>
                    <a:gd name="T48" fmla="*/ 67423 w 521"/>
                    <a:gd name="T49" fmla="*/ 69142 h 385"/>
                    <a:gd name="T50" fmla="*/ 78694 w 521"/>
                    <a:gd name="T51" fmla="*/ 64806 h 385"/>
                    <a:gd name="T52" fmla="*/ 81537 w 521"/>
                    <a:gd name="T53" fmla="*/ 53279 h 385"/>
                    <a:gd name="T54" fmla="*/ 71685 w 521"/>
                    <a:gd name="T55" fmla="*/ 41782 h 385"/>
                    <a:gd name="T56" fmla="*/ 77251 w 521"/>
                    <a:gd name="T57" fmla="*/ 38799 h 385"/>
                    <a:gd name="T58" fmla="*/ 84380 w 521"/>
                    <a:gd name="T59" fmla="*/ 27448 h 385"/>
                    <a:gd name="T60" fmla="*/ 80108 w 521"/>
                    <a:gd name="T61" fmla="*/ 20134 h 385"/>
                    <a:gd name="T62" fmla="*/ 81537 w 521"/>
                    <a:gd name="T63" fmla="*/ 11508 h 385"/>
                    <a:gd name="T64" fmla="*/ 78694 w 521"/>
                    <a:gd name="T65" fmla="*/ 5728 h 385"/>
                    <a:gd name="T66" fmla="*/ 81537 w 521"/>
                    <a:gd name="T67" fmla="*/ 1461 h 385"/>
                    <a:gd name="T68" fmla="*/ 77251 w 521"/>
                    <a:gd name="T69" fmla="*/ 0 h 385"/>
                    <a:gd name="T70" fmla="*/ 74428 w 521"/>
                    <a:gd name="T71" fmla="*/ 1461 h 385"/>
                    <a:gd name="T72" fmla="*/ 59048 w 521"/>
                    <a:gd name="T73" fmla="*/ 0 h 385"/>
                    <a:gd name="T74" fmla="*/ 44861 w 521"/>
                    <a:gd name="T75" fmla="*/ 4358 h 385"/>
                    <a:gd name="T76" fmla="*/ 42110 w 521"/>
                    <a:gd name="T77" fmla="*/ 8627 h 38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21"/>
                    <a:gd name="T118" fmla="*/ 0 h 385"/>
                    <a:gd name="T119" fmla="*/ 521 w 521"/>
                    <a:gd name="T120" fmla="*/ 385 h 38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21" h="385">
                      <a:moveTo>
                        <a:pt x="260" y="48"/>
                      </a:moveTo>
                      <a:lnTo>
                        <a:pt x="277" y="80"/>
                      </a:lnTo>
                      <a:lnTo>
                        <a:pt x="234" y="120"/>
                      </a:lnTo>
                      <a:lnTo>
                        <a:pt x="199" y="168"/>
                      </a:lnTo>
                      <a:lnTo>
                        <a:pt x="139" y="160"/>
                      </a:lnTo>
                      <a:lnTo>
                        <a:pt x="104" y="144"/>
                      </a:lnTo>
                      <a:lnTo>
                        <a:pt x="78" y="136"/>
                      </a:lnTo>
                      <a:lnTo>
                        <a:pt x="52" y="136"/>
                      </a:lnTo>
                      <a:lnTo>
                        <a:pt x="0" y="168"/>
                      </a:lnTo>
                      <a:lnTo>
                        <a:pt x="17" y="184"/>
                      </a:lnTo>
                      <a:lnTo>
                        <a:pt x="43" y="200"/>
                      </a:lnTo>
                      <a:lnTo>
                        <a:pt x="78" y="208"/>
                      </a:lnTo>
                      <a:lnTo>
                        <a:pt x="104" y="224"/>
                      </a:lnTo>
                      <a:lnTo>
                        <a:pt x="95" y="264"/>
                      </a:lnTo>
                      <a:lnTo>
                        <a:pt x="95" y="288"/>
                      </a:lnTo>
                      <a:lnTo>
                        <a:pt x="173" y="296"/>
                      </a:lnTo>
                      <a:lnTo>
                        <a:pt x="191" y="280"/>
                      </a:lnTo>
                      <a:lnTo>
                        <a:pt x="199" y="296"/>
                      </a:lnTo>
                      <a:lnTo>
                        <a:pt x="208" y="328"/>
                      </a:lnTo>
                      <a:lnTo>
                        <a:pt x="225" y="336"/>
                      </a:lnTo>
                      <a:lnTo>
                        <a:pt x="260" y="336"/>
                      </a:lnTo>
                      <a:lnTo>
                        <a:pt x="295" y="368"/>
                      </a:lnTo>
                      <a:lnTo>
                        <a:pt x="364" y="344"/>
                      </a:lnTo>
                      <a:lnTo>
                        <a:pt x="381" y="360"/>
                      </a:lnTo>
                      <a:lnTo>
                        <a:pt x="416" y="384"/>
                      </a:lnTo>
                      <a:lnTo>
                        <a:pt x="485" y="360"/>
                      </a:lnTo>
                      <a:lnTo>
                        <a:pt x="503" y="296"/>
                      </a:lnTo>
                      <a:lnTo>
                        <a:pt x="442" y="232"/>
                      </a:lnTo>
                      <a:lnTo>
                        <a:pt x="477" y="216"/>
                      </a:lnTo>
                      <a:lnTo>
                        <a:pt x="520" y="152"/>
                      </a:lnTo>
                      <a:lnTo>
                        <a:pt x="494" y="112"/>
                      </a:lnTo>
                      <a:lnTo>
                        <a:pt x="503" y="64"/>
                      </a:lnTo>
                      <a:lnTo>
                        <a:pt x="485" y="32"/>
                      </a:lnTo>
                      <a:lnTo>
                        <a:pt x="503" y="8"/>
                      </a:lnTo>
                      <a:lnTo>
                        <a:pt x="477" y="0"/>
                      </a:lnTo>
                      <a:lnTo>
                        <a:pt x="459" y="8"/>
                      </a:lnTo>
                      <a:lnTo>
                        <a:pt x="364" y="0"/>
                      </a:lnTo>
                      <a:lnTo>
                        <a:pt x="277" y="24"/>
                      </a:lnTo>
                      <a:lnTo>
                        <a:pt x="260" y="48"/>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6" name="Freeform 96"/>
                <p:cNvSpPr>
                  <a:spLocks/>
                </p:cNvSpPr>
                <p:nvPr/>
              </p:nvSpPr>
              <p:spPr bwMode="auto">
                <a:xfrm>
                  <a:off x="3492" y="1451"/>
                  <a:ext cx="885" cy="1033"/>
                </a:xfrm>
                <a:custGeom>
                  <a:avLst/>
                  <a:gdLst>
                    <a:gd name="T0" fmla="*/ 74565 w 677"/>
                    <a:gd name="T1" fmla="*/ 8764 h 785"/>
                    <a:gd name="T2" fmla="*/ 69118 w 677"/>
                    <a:gd name="T3" fmla="*/ 8764 h 785"/>
                    <a:gd name="T4" fmla="*/ 61874 w 677"/>
                    <a:gd name="T5" fmla="*/ 0 h 785"/>
                    <a:gd name="T6" fmla="*/ 59151 w 677"/>
                    <a:gd name="T7" fmla="*/ 2988 h 785"/>
                    <a:gd name="T8" fmla="*/ 63389 w 677"/>
                    <a:gd name="T9" fmla="*/ 7406 h 785"/>
                    <a:gd name="T10" fmla="*/ 57725 w 677"/>
                    <a:gd name="T11" fmla="*/ 13259 h 785"/>
                    <a:gd name="T12" fmla="*/ 50661 w 677"/>
                    <a:gd name="T13" fmla="*/ 5819 h 785"/>
                    <a:gd name="T14" fmla="*/ 46497 w 677"/>
                    <a:gd name="T15" fmla="*/ 4422 h 785"/>
                    <a:gd name="T16" fmla="*/ 39547 w 677"/>
                    <a:gd name="T17" fmla="*/ 10312 h 785"/>
                    <a:gd name="T18" fmla="*/ 32253 w 677"/>
                    <a:gd name="T19" fmla="*/ 7406 h 785"/>
                    <a:gd name="T20" fmla="*/ 28089 w 677"/>
                    <a:gd name="T21" fmla="*/ 11791 h 785"/>
                    <a:gd name="T22" fmla="*/ 35280 w 677"/>
                    <a:gd name="T23" fmla="*/ 20549 h 785"/>
                    <a:gd name="T24" fmla="*/ 29580 w 677"/>
                    <a:gd name="T25" fmla="*/ 23498 h 785"/>
                    <a:gd name="T26" fmla="*/ 23848 w 677"/>
                    <a:gd name="T27" fmla="*/ 26517 h 785"/>
                    <a:gd name="T28" fmla="*/ 19703 w 677"/>
                    <a:gd name="T29" fmla="*/ 35358 h 785"/>
                    <a:gd name="T30" fmla="*/ 22628 w 677"/>
                    <a:gd name="T31" fmla="*/ 44228 h 785"/>
                    <a:gd name="T32" fmla="*/ 21070 w 677"/>
                    <a:gd name="T33" fmla="*/ 51470 h 785"/>
                    <a:gd name="T34" fmla="*/ 16986 w 677"/>
                    <a:gd name="T35" fmla="*/ 58944 h 785"/>
                    <a:gd name="T36" fmla="*/ 8449 w 677"/>
                    <a:gd name="T37" fmla="*/ 60425 h 785"/>
                    <a:gd name="T38" fmla="*/ 0 w 677"/>
                    <a:gd name="T39" fmla="*/ 67731 h 785"/>
                    <a:gd name="T40" fmla="*/ 15380 w 677"/>
                    <a:gd name="T41" fmla="*/ 69295 h 785"/>
                    <a:gd name="T42" fmla="*/ 18300 w 677"/>
                    <a:gd name="T43" fmla="*/ 67731 h 785"/>
                    <a:gd name="T44" fmla="*/ 22628 w 677"/>
                    <a:gd name="T45" fmla="*/ 69295 h 785"/>
                    <a:gd name="T46" fmla="*/ 19703 w 677"/>
                    <a:gd name="T47" fmla="*/ 73683 h 785"/>
                    <a:gd name="T48" fmla="*/ 22628 w 677"/>
                    <a:gd name="T49" fmla="*/ 79515 h 785"/>
                    <a:gd name="T50" fmla="*/ 22628 w 677"/>
                    <a:gd name="T51" fmla="*/ 81086 h 785"/>
                    <a:gd name="T52" fmla="*/ 35280 w 677"/>
                    <a:gd name="T53" fmla="*/ 86931 h 785"/>
                    <a:gd name="T54" fmla="*/ 50661 w 677"/>
                    <a:gd name="T55" fmla="*/ 91383 h 785"/>
                    <a:gd name="T56" fmla="*/ 53440 w 677"/>
                    <a:gd name="T57" fmla="*/ 92723 h 785"/>
                    <a:gd name="T58" fmla="*/ 57725 w 677"/>
                    <a:gd name="T59" fmla="*/ 100296 h 785"/>
                    <a:gd name="T60" fmla="*/ 49233 w 677"/>
                    <a:gd name="T61" fmla="*/ 109068 h 785"/>
                    <a:gd name="T62" fmla="*/ 53440 w 677"/>
                    <a:gd name="T63" fmla="*/ 114875 h 785"/>
                    <a:gd name="T64" fmla="*/ 59151 w 677"/>
                    <a:gd name="T65" fmla="*/ 112060 h 785"/>
                    <a:gd name="T66" fmla="*/ 63389 w 677"/>
                    <a:gd name="T67" fmla="*/ 116472 h 785"/>
                    <a:gd name="T68" fmla="*/ 63389 w 677"/>
                    <a:gd name="T69" fmla="*/ 135682 h 785"/>
                    <a:gd name="T70" fmla="*/ 92954 w 677"/>
                    <a:gd name="T71" fmla="*/ 144503 h 785"/>
                    <a:gd name="T72" fmla="*/ 97098 w 677"/>
                    <a:gd name="T73" fmla="*/ 131261 h 785"/>
                    <a:gd name="T74" fmla="*/ 102752 w 677"/>
                    <a:gd name="T75" fmla="*/ 119374 h 785"/>
                    <a:gd name="T76" fmla="*/ 97098 w 677"/>
                    <a:gd name="T77" fmla="*/ 106024 h 785"/>
                    <a:gd name="T78" fmla="*/ 91512 w 677"/>
                    <a:gd name="T79" fmla="*/ 103118 h 785"/>
                    <a:gd name="T80" fmla="*/ 97098 w 677"/>
                    <a:gd name="T81" fmla="*/ 95724 h 785"/>
                    <a:gd name="T82" fmla="*/ 90207 w 677"/>
                    <a:gd name="T83" fmla="*/ 69295 h 785"/>
                    <a:gd name="T84" fmla="*/ 97098 w 677"/>
                    <a:gd name="T85" fmla="*/ 51470 h 785"/>
                    <a:gd name="T86" fmla="*/ 99902 w 677"/>
                    <a:gd name="T87" fmla="*/ 36806 h 785"/>
                    <a:gd name="T88" fmla="*/ 109884 w 677"/>
                    <a:gd name="T89" fmla="*/ 27970 h 785"/>
                    <a:gd name="T90" fmla="*/ 107037 w 677"/>
                    <a:gd name="T91" fmla="*/ 17648 h 785"/>
                    <a:gd name="T92" fmla="*/ 101423 w 677"/>
                    <a:gd name="T93" fmla="*/ 13259 h 785"/>
                    <a:gd name="T94" fmla="*/ 97098 w 677"/>
                    <a:gd name="T95" fmla="*/ 8764 h 785"/>
                    <a:gd name="T96" fmla="*/ 80220 w 677"/>
                    <a:gd name="T97" fmla="*/ 1474 h 785"/>
                    <a:gd name="T98" fmla="*/ 74565 w 677"/>
                    <a:gd name="T99" fmla="*/ 8764 h 7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7"/>
                    <a:gd name="T151" fmla="*/ 0 h 785"/>
                    <a:gd name="T152" fmla="*/ 677 w 677"/>
                    <a:gd name="T153" fmla="*/ 785 h 7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7" h="785">
                      <a:moveTo>
                        <a:pt x="459" y="48"/>
                      </a:moveTo>
                      <a:lnTo>
                        <a:pt x="425" y="48"/>
                      </a:lnTo>
                      <a:lnTo>
                        <a:pt x="381" y="0"/>
                      </a:lnTo>
                      <a:lnTo>
                        <a:pt x="364" y="16"/>
                      </a:lnTo>
                      <a:lnTo>
                        <a:pt x="390" y="40"/>
                      </a:lnTo>
                      <a:lnTo>
                        <a:pt x="355" y="72"/>
                      </a:lnTo>
                      <a:lnTo>
                        <a:pt x="312" y="32"/>
                      </a:lnTo>
                      <a:lnTo>
                        <a:pt x="286" y="24"/>
                      </a:lnTo>
                      <a:lnTo>
                        <a:pt x="243" y="56"/>
                      </a:lnTo>
                      <a:lnTo>
                        <a:pt x="199" y="40"/>
                      </a:lnTo>
                      <a:lnTo>
                        <a:pt x="173" y="64"/>
                      </a:lnTo>
                      <a:lnTo>
                        <a:pt x="217" y="112"/>
                      </a:lnTo>
                      <a:lnTo>
                        <a:pt x="182" y="128"/>
                      </a:lnTo>
                      <a:lnTo>
                        <a:pt x="147" y="144"/>
                      </a:lnTo>
                      <a:lnTo>
                        <a:pt x="121" y="192"/>
                      </a:lnTo>
                      <a:lnTo>
                        <a:pt x="139" y="240"/>
                      </a:lnTo>
                      <a:lnTo>
                        <a:pt x="130" y="280"/>
                      </a:lnTo>
                      <a:lnTo>
                        <a:pt x="104" y="320"/>
                      </a:lnTo>
                      <a:lnTo>
                        <a:pt x="52" y="328"/>
                      </a:lnTo>
                      <a:lnTo>
                        <a:pt x="0" y="368"/>
                      </a:lnTo>
                      <a:lnTo>
                        <a:pt x="95" y="376"/>
                      </a:lnTo>
                      <a:lnTo>
                        <a:pt x="113" y="368"/>
                      </a:lnTo>
                      <a:lnTo>
                        <a:pt x="139" y="376"/>
                      </a:lnTo>
                      <a:lnTo>
                        <a:pt x="121" y="400"/>
                      </a:lnTo>
                      <a:lnTo>
                        <a:pt x="139" y="432"/>
                      </a:lnTo>
                      <a:lnTo>
                        <a:pt x="139" y="440"/>
                      </a:lnTo>
                      <a:lnTo>
                        <a:pt x="217" y="472"/>
                      </a:lnTo>
                      <a:lnTo>
                        <a:pt x="312" y="496"/>
                      </a:lnTo>
                      <a:lnTo>
                        <a:pt x="329" y="504"/>
                      </a:lnTo>
                      <a:lnTo>
                        <a:pt x="355" y="544"/>
                      </a:lnTo>
                      <a:lnTo>
                        <a:pt x="303" y="592"/>
                      </a:lnTo>
                      <a:lnTo>
                        <a:pt x="329" y="624"/>
                      </a:lnTo>
                      <a:lnTo>
                        <a:pt x="364" y="608"/>
                      </a:lnTo>
                      <a:lnTo>
                        <a:pt x="390" y="632"/>
                      </a:lnTo>
                      <a:lnTo>
                        <a:pt x="390" y="736"/>
                      </a:lnTo>
                      <a:lnTo>
                        <a:pt x="572" y="784"/>
                      </a:lnTo>
                      <a:lnTo>
                        <a:pt x="598" y="712"/>
                      </a:lnTo>
                      <a:lnTo>
                        <a:pt x="633" y="648"/>
                      </a:lnTo>
                      <a:lnTo>
                        <a:pt x="598" y="576"/>
                      </a:lnTo>
                      <a:lnTo>
                        <a:pt x="563" y="560"/>
                      </a:lnTo>
                      <a:lnTo>
                        <a:pt x="598" y="520"/>
                      </a:lnTo>
                      <a:lnTo>
                        <a:pt x="555" y="376"/>
                      </a:lnTo>
                      <a:lnTo>
                        <a:pt x="598" y="280"/>
                      </a:lnTo>
                      <a:lnTo>
                        <a:pt x="615" y="200"/>
                      </a:lnTo>
                      <a:lnTo>
                        <a:pt x="676" y="152"/>
                      </a:lnTo>
                      <a:lnTo>
                        <a:pt x="659" y="96"/>
                      </a:lnTo>
                      <a:lnTo>
                        <a:pt x="624" y="72"/>
                      </a:lnTo>
                      <a:lnTo>
                        <a:pt x="598" y="48"/>
                      </a:lnTo>
                      <a:lnTo>
                        <a:pt x="494" y="8"/>
                      </a:lnTo>
                      <a:lnTo>
                        <a:pt x="459" y="48"/>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7" name="Freeform 97"/>
                <p:cNvSpPr>
                  <a:spLocks/>
                </p:cNvSpPr>
                <p:nvPr/>
              </p:nvSpPr>
              <p:spPr bwMode="auto">
                <a:xfrm>
                  <a:off x="3050" y="1936"/>
                  <a:ext cx="329" cy="222"/>
                </a:xfrm>
                <a:custGeom>
                  <a:avLst/>
                  <a:gdLst>
                    <a:gd name="T0" fmla="*/ 4068 w 252"/>
                    <a:gd name="T1" fmla="*/ 24294 h 169"/>
                    <a:gd name="T2" fmla="*/ 0 w 252"/>
                    <a:gd name="T3" fmla="*/ 18542 h 169"/>
                    <a:gd name="T4" fmla="*/ 0 w 252"/>
                    <a:gd name="T5" fmla="*/ 0 h 169"/>
                    <a:gd name="T6" fmla="*/ 5551 w 252"/>
                    <a:gd name="T7" fmla="*/ 1446 h 169"/>
                    <a:gd name="T8" fmla="*/ 10963 w 252"/>
                    <a:gd name="T9" fmla="*/ 4305 h 169"/>
                    <a:gd name="T10" fmla="*/ 17958 w 252"/>
                    <a:gd name="T11" fmla="*/ 0 h 169"/>
                    <a:gd name="T12" fmla="*/ 24715 w 252"/>
                    <a:gd name="T13" fmla="*/ 5655 h 169"/>
                    <a:gd name="T14" fmla="*/ 27457 w 252"/>
                    <a:gd name="T15" fmla="*/ 9989 h 169"/>
                    <a:gd name="T16" fmla="*/ 30141 w 252"/>
                    <a:gd name="T17" fmla="*/ 14247 h 169"/>
                    <a:gd name="T18" fmla="*/ 37206 w 252"/>
                    <a:gd name="T19" fmla="*/ 8571 h 169"/>
                    <a:gd name="T20" fmla="*/ 39822 w 252"/>
                    <a:gd name="T21" fmla="*/ 14247 h 169"/>
                    <a:gd name="T22" fmla="*/ 32991 w 252"/>
                    <a:gd name="T23" fmla="*/ 21476 h 169"/>
                    <a:gd name="T24" fmla="*/ 27457 w 252"/>
                    <a:gd name="T25" fmla="*/ 29937 h 169"/>
                    <a:gd name="T26" fmla="*/ 17958 w 252"/>
                    <a:gd name="T27" fmla="*/ 28560 h 169"/>
                    <a:gd name="T28" fmla="*/ 12352 w 252"/>
                    <a:gd name="T29" fmla="*/ 25580 h 169"/>
                    <a:gd name="T30" fmla="*/ 8251 w 252"/>
                    <a:gd name="T31" fmla="*/ 24294 h 169"/>
                    <a:gd name="T32" fmla="*/ 4068 w 252"/>
                    <a:gd name="T33" fmla="*/ 24294 h 1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2"/>
                    <a:gd name="T52" fmla="*/ 0 h 169"/>
                    <a:gd name="T53" fmla="*/ 252 w 252"/>
                    <a:gd name="T54" fmla="*/ 169 h 1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2" h="169">
                      <a:moveTo>
                        <a:pt x="26" y="136"/>
                      </a:moveTo>
                      <a:lnTo>
                        <a:pt x="0" y="104"/>
                      </a:lnTo>
                      <a:lnTo>
                        <a:pt x="0" y="0"/>
                      </a:lnTo>
                      <a:lnTo>
                        <a:pt x="35" y="8"/>
                      </a:lnTo>
                      <a:lnTo>
                        <a:pt x="69" y="24"/>
                      </a:lnTo>
                      <a:lnTo>
                        <a:pt x="113" y="0"/>
                      </a:lnTo>
                      <a:lnTo>
                        <a:pt x="156" y="32"/>
                      </a:lnTo>
                      <a:lnTo>
                        <a:pt x="173" y="56"/>
                      </a:lnTo>
                      <a:lnTo>
                        <a:pt x="190" y="80"/>
                      </a:lnTo>
                      <a:lnTo>
                        <a:pt x="234" y="48"/>
                      </a:lnTo>
                      <a:lnTo>
                        <a:pt x="251" y="80"/>
                      </a:lnTo>
                      <a:lnTo>
                        <a:pt x="208" y="120"/>
                      </a:lnTo>
                      <a:lnTo>
                        <a:pt x="173" y="168"/>
                      </a:lnTo>
                      <a:lnTo>
                        <a:pt x="113" y="160"/>
                      </a:lnTo>
                      <a:lnTo>
                        <a:pt x="78" y="144"/>
                      </a:lnTo>
                      <a:lnTo>
                        <a:pt x="52" y="136"/>
                      </a:lnTo>
                      <a:lnTo>
                        <a:pt x="26" y="136"/>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8" name="Freeform 98"/>
                <p:cNvSpPr>
                  <a:spLocks/>
                </p:cNvSpPr>
                <p:nvPr/>
              </p:nvSpPr>
              <p:spPr bwMode="auto">
                <a:xfrm>
                  <a:off x="2652" y="2346"/>
                  <a:ext cx="365" cy="328"/>
                </a:xfrm>
                <a:custGeom>
                  <a:avLst/>
                  <a:gdLst>
                    <a:gd name="T0" fmla="*/ 12821 w 279"/>
                    <a:gd name="T1" fmla="*/ 45256 h 249"/>
                    <a:gd name="T2" fmla="*/ 15902 w 279"/>
                    <a:gd name="T3" fmla="*/ 43724 h 249"/>
                    <a:gd name="T4" fmla="*/ 25698 w 279"/>
                    <a:gd name="T5" fmla="*/ 40951 h 249"/>
                    <a:gd name="T6" fmla="*/ 29961 w 279"/>
                    <a:gd name="T7" fmla="*/ 46700 h 249"/>
                    <a:gd name="T8" fmla="*/ 35846 w 279"/>
                    <a:gd name="T9" fmla="*/ 45256 h 249"/>
                    <a:gd name="T10" fmla="*/ 45879 w 279"/>
                    <a:gd name="T11" fmla="*/ 39896 h 249"/>
                    <a:gd name="T12" fmla="*/ 45879 w 279"/>
                    <a:gd name="T13" fmla="*/ 35553 h 249"/>
                    <a:gd name="T14" fmla="*/ 37257 w 279"/>
                    <a:gd name="T15" fmla="*/ 31491 h 249"/>
                    <a:gd name="T16" fmla="*/ 38717 w 279"/>
                    <a:gd name="T17" fmla="*/ 24624 h 249"/>
                    <a:gd name="T18" fmla="*/ 40027 w 279"/>
                    <a:gd name="T19" fmla="*/ 12393 h 249"/>
                    <a:gd name="T20" fmla="*/ 38717 w 279"/>
                    <a:gd name="T21" fmla="*/ 9550 h 249"/>
                    <a:gd name="T22" fmla="*/ 29961 w 279"/>
                    <a:gd name="T23" fmla="*/ 8237 h 249"/>
                    <a:gd name="T24" fmla="*/ 33044 w 279"/>
                    <a:gd name="T25" fmla="*/ 4116 h 249"/>
                    <a:gd name="T26" fmla="*/ 29961 w 279"/>
                    <a:gd name="T27" fmla="*/ 1349 h 249"/>
                    <a:gd name="T28" fmla="*/ 21343 w 279"/>
                    <a:gd name="T29" fmla="*/ 0 h 249"/>
                    <a:gd name="T30" fmla="*/ 18683 w 279"/>
                    <a:gd name="T31" fmla="*/ 0 h 249"/>
                    <a:gd name="T32" fmla="*/ 12821 w 279"/>
                    <a:gd name="T33" fmla="*/ 1349 h 249"/>
                    <a:gd name="T34" fmla="*/ 14382 w 279"/>
                    <a:gd name="T35" fmla="*/ 4116 h 249"/>
                    <a:gd name="T36" fmla="*/ 8551 w 279"/>
                    <a:gd name="T37" fmla="*/ 12393 h 249"/>
                    <a:gd name="T38" fmla="*/ 7102 w 279"/>
                    <a:gd name="T39" fmla="*/ 12393 h 249"/>
                    <a:gd name="T40" fmla="*/ 5726 w 279"/>
                    <a:gd name="T41" fmla="*/ 9550 h 249"/>
                    <a:gd name="T42" fmla="*/ 1494 w 279"/>
                    <a:gd name="T43" fmla="*/ 10850 h 249"/>
                    <a:gd name="T44" fmla="*/ 0 w 279"/>
                    <a:gd name="T45" fmla="*/ 20489 h 249"/>
                    <a:gd name="T46" fmla="*/ 0 w 279"/>
                    <a:gd name="T47" fmla="*/ 39896 h 249"/>
                    <a:gd name="T48" fmla="*/ 12821 w 279"/>
                    <a:gd name="T49" fmla="*/ 45256 h 2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9"/>
                    <a:gd name="T76" fmla="*/ 0 h 249"/>
                    <a:gd name="T77" fmla="*/ 279 w 279"/>
                    <a:gd name="T78" fmla="*/ 249 h 2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9" h="249">
                      <a:moveTo>
                        <a:pt x="78" y="241"/>
                      </a:moveTo>
                      <a:lnTo>
                        <a:pt x="96" y="233"/>
                      </a:lnTo>
                      <a:lnTo>
                        <a:pt x="156" y="219"/>
                      </a:lnTo>
                      <a:lnTo>
                        <a:pt x="182" y="248"/>
                      </a:lnTo>
                      <a:lnTo>
                        <a:pt x="217" y="241"/>
                      </a:lnTo>
                      <a:lnTo>
                        <a:pt x="278" y="212"/>
                      </a:lnTo>
                      <a:lnTo>
                        <a:pt x="278" y="190"/>
                      </a:lnTo>
                      <a:lnTo>
                        <a:pt x="226" y="168"/>
                      </a:lnTo>
                      <a:lnTo>
                        <a:pt x="235" y="131"/>
                      </a:lnTo>
                      <a:lnTo>
                        <a:pt x="243" y="66"/>
                      </a:lnTo>
                      <a:lnTo>
                        <a:pt x="235" y="51"/>
                      </a:lnTo>
                      <a:lnTo>
                        <a:pt x="182" y="44"/>
                      </a:lnTo>
                      <a:lnTo>
                        <a:pt x="200" y="22"/>
                      </a:lnTo>
                      <a:lnTo>
                        <a:pt x="182" y="7"/>
                      </a:lnTo>
                      <a:lnTo>
                        <a:pt x="130" y="0"/>
                      </a:lnTo>
                      <a:lnTo>
                        <a:pt x="113" y="0"/>
                      </a:lnTo>
                      <a:lnTo>
                        <a:pt x="78" y="7"/>
                      </a:lnTo>
                      <a:lnTo>
                        <a:pt x="87" y="22"/>
                      </a:lnTo>
                      <a:lnTo>
                        <a:pt x="52" y="66"/>
                      </a:lnTo>
                      <a:lnTo>
                        <a:pt x="43" y="66"/>
                      </a:lnTo>
                      <a:lnTo>
                        <a:pt x="35" y="51"/>
                      </a:lnTo>
                      <a:lnTo>
                        <a:pt x="9" y="58"/>
                      </a:lnTo>
                      <a:lnTo>
                        <a:pt x="0" y="109"/>
                      </a:lnTo>
                      <a:lnTo>
                        <a:pt x="0" y="212"/>
                      </a:lnTo>
                      <a:lnTo>
                        <a:pt x="78" y="241"/>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49" name="Freeform 99"/>
                <p:cNvSpPr>
                  <a:spLocks/>
                </p:cNvSpPr>
                <p:nvPr/>
              </p:nvSpPr>
              <p:spPr bwMode="auto">
                <a:xfrm>
                  <a:off x="2822" y="2188"/>
                  <a:ext cx="433" cy="475"/>
                </a:xfrm>
                <a:custGeom>
                  <a:avLst/>
                  <a:gdLst>
                    <a:gd name="T0" fmla="*/ 27201 w 331"/>
                    <a:gd name="T1" fmla="*/ 0 h 361"/>
                    <a:gd name="T2" fmla="*/ 37235 w 331"/>
                    <a:gd name="T3" fmla="*/ 2988 h 361"/>
                    <a:gd name="T4" fmla="*/ 41568 w 331"/>
                    <a:gd name="T5" fmla="*/ 5812 h 361"/>
                    <a:gd name="T6" fmla="*/ 40007 w 331"/>
                    <a:gd name="T7" fmla="*/ 13239 h 361"/>
                    <a:gd name="T8" fmla="*/ 40007 w 331"/>
                    <a:gd name="T9" fmla="*/ 17630 h 361"/>
                    <a:gd name="T10" fmla="*/ 54377 w 331"/>
                    <a:gd name="T11" fmla="*/ 19174 h 361"/>
                    <a:gd name="T12" fmla="*/ 50198 w 331"/>
                    <a:gd name="T13" fmla="*/ 26462 h 361"/>
                    <a:gd name="T14" fmla="*/ 41568 w 331"/>
                    <a:gd name="T15" fmla="*/ 36733 h 361"/>
                    <a:gd name="T16" fmla="*/ 35812 w 331"/>
                    <a:gd name="T17" fmla="*/ 44136 h 361"/>
                    <a:gd name="T18" fmla="*/ 40007 w 331"/>
                    <a:gd name="T19" fmla="*/ 45483 h 361"/>
                    <a:gd name="T20" fmla="*/ 44333 w 331"/>
                    <a:gd name="T21" fmla="*/ 48558 h 361"/>
                    <a:gd name="T22" fmla="*/ 41568 w 331"/>
                    <a:gd name="T23" fmla="*/ 51414 h 361"/>
                    <a:gd name="T24" fmla="*/ 34309 w 331"/>
                    <a:gd name="T25" fmla="*/ 53000 h 361"/>
                    <a:gd name="T26" fmla="*/ 31528 w 331"/>
                    <a:gd name="T27" fmla="*/ 50054 h 361"/>
                    <a:gd name="T28" fmla="*/ 25679 w 331"/>
                    <a:gd name="T29" fmla="*/ 54426 h 361"/>
                    <a:gd name="T30" fmla="*/ 31528 w 331"/>
                    <a:gd name="T31" fmla="*/ 61824 h 361"/>
                    <a:gd name="T32" fmla="*/ 29894 w 331"/>
                    <a:gd name="T33" fmla="*/ 66289 h 361"/>
                    <a:gd name="T34" fmla="*/ 24425 w 331"/>
                    <a:gd name="T35" fmla="*/ 64666 h 361"/>
                    <a:gd name="T36" fmla="*/ 24425 w 331"/>
                    <a:gd name="T37" fmla="*/ 60280 h 361"/>
                    <a:gd name="T38" fmla="*/ 15895 w 331"/>
                    <a:gd name="T39" fmla="*/ 55916 h 361"/>
                    <a:gd name="T40" fmla="*/ 17143 w 331"/>
                    <a:gd name="T41" fmla="*/ 48558 h 361"/>
                    <a:gd name="T42" fmla="*/ 18671 w 331"/>
                    <a:gd name="T43" fmla="*/ 35330 h 361"/>
                    <a:gd name="T44" fmla="*/ 17143 w 331"/>
                    <a:gd name="T45" fmla="*/ 32407 h 361"/>
                    <a:gd name="T46" fmla="*/ 8542 w 331"/>
                    <a:gd name="T47" fmla="*/ 30895 h 361"/>
                    <a:gd name="T48" fmla="*/ 11319 w 331"/>
                    <a:gd name="T49" fmla="*/ 26462 h 361"/>
                    <a:gd name="T50" fmla="*/ 8542 w 331"/>
                    <a:gd name="T51" fmla="*/ 23480 h 361"/>
                    <a:gd name="T52" fmla="*/ 0 w 331"/>
                    <a:gd name="T53" fmla="*/ 22155 h 361"/>
                    <a:gd name="T54" fmla="*/ 1494 w 331"/>
                    <a:gd name="T55" fmla="*/ 17630 h 361"/>
                    <a:gd name="T56" fmla="*/ 12809 w 331"/>
                    <a:gd name="T57" fmla="*/ 16200 h 361"/>
                    <a:gd name="T58" fmla="*/ 22852 w 331"/>
                    <a:gd name="T59" fmla="*/ 4417 h 361"/>
                    <a:gd name="T60" fmla="*/ 27201 w 331"/>
                    <a:gd name="T61" fmla="*/ 0 h 3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31"/>
                    <a:gd name="T94" fmla="*/ 0 h 361"/>
                    <a:gd name="T95" fmla="*/ 331 w 331"/>
                    <a:gd name="T96" fmla="*/ 361 h 3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31" h="361">
                      <a:moveTo>
                        <a:pt x="165" y="0"/>
                      </a:moveTo>
                      <a:lnTo>
                        <a:pt x="226" y="16"/>
                      </a:lnTo>
                      <a:lnTo>
                        <a:pt x="252" y="32"/>
                      </a:lnTo>
                      <a:lnTo>
                        <a:pt x="243" y="72"/>
                      </a:lnTo>
                      <a:lnTo>
                        <a:pt x="243" y="96"/>
                      </a:lnTo>
                      <a:lnTo>
                        <a:pt x="330" y="104"/>
                      </a:lnTo>
                      <a:lnTo>
                        <a:pt x="304" y="144"/>
                      </a:lnTo>
                      <a:lnTo>
                        <a:pt x="252" y="200"/>
                      </a:lnTo>
                      <a:lnTo>
                        <a:pt x="217" y="240"/>
                      </a:lnTo>
                      <a:lnTo>
                        <a:pt x="243" y="248"/>
                      </a:lnTo>
                      <a:lnTo>
                        <a:pt x="269" y="264"/>
                      </a:lnTo>
                      <a:lnTo>
                        <a:pt x="252" y="280"/>
                      </a:lnTo>
                      <a:lnTo>
                        <a:pt x="208" y="288"/>
                      </a:lnTo>
                      <a:lnTo>
                        <a:pt x="191" y="272"/>
                      </a:lnTo>
                      <a:lnTo>
                        <a:pt x="156" y="296"/>
                      </a:lnTo>
                      <a:lnTo>
                        <a:pt x="191" y="336"/>
                      </a:lnTo>
                      <a:lnTo>
                        <a:pt x="182" y="360"/>
                      </a:lnTo>
                      <a:lnTo>
                        <a:pt x="148" y="352"/>
                      </a:lnTo>
                      <a:lnTo>
                        <a:pt x="148" y="328"/>
                      </a:lnTo>
                      <a:lnTo>
                        <a:pt x="96" y="304"/>
                      </a:lnTo>
                      <a:lnTo>
                        <a:pt x="104" y="264"/>
                      </a:lnTo>
                      <a:lnTo>
                        <a:pt x="113" y="192"/>
                      </a:lnTo>
                      <a:lnTo>
                        <a:pt x="104" y="176"/>
                      </a:lnTo>
                      <a:lnTo>
                        <a:pt x="52" y="168"/>
                      </a:lnTo>
                      <a:lnTo>
                        <a:pt x="69" y="144"/>
                      </a:lnTo>
                      <a:lnTo>
                        <a:pt x="52" y="128"/>
                      </a:lnTo>
                      <a:lnTo>
                        <a:pt x="0" y="120"/>
                      </a:lnTo>
                      <a:lnTo>
                        <a:pt x="9" y="96"/>
                      </a:lnTo>
                      <a:lnTo>
                        <a:pt x="78" y="88"/>
                      </a:lnTo>
                      <a:lnTo>
                        <a:pt x="139" y="24"/>
                      </a:lnTo>
                      <a:lnTo>
                        <a:pt x="165" y="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50" name="Freeform 100"/>
                <p:cNvSpPr>
                  <a:spLocks/>
                </p:cNvSpPr>
                <p:nvPr/>
              </p:nvSpPr>
              <p:spPr bwMode="auto">
                <a:xfrm>
                  <a:off x="793" y="2041"/>
                  <a:ext cx="762" cy="496"/>
                </a:xfrm>
                <a:custGeom>
                  <a:avLst/>
                  <a:gdLst>
                    <a:gd name="T0" fmla="*/ 43467 w 582"/>
                    <a:gd name="T1" fmla="*/ 58735 h 377"/>
                    <a:gd name="T2" fmla="*/ 40682 w 582"/>
                    <a:gd name="T3" fmla="*/ 54339 h 377"/>
                    <a:gd name="T4" fmla="*/ 37640 w 582"/>
                    <a:gd name="T5" fmla="*/ 54339 h 377"/>
                    <a:gd name="T6" fmla="*/ 24515 w 582"/>
                    <a:gd name="T7" fmla="*/ 61774 h 377"/>
                    <a:gd name="T8" fmla="*/ 2815 w 582"/>
                    <a:gd name="T9" fmla="*/ 67564 h 377"/>
                    <a:gd name="T10" fmla="*/ 5892 w 582"/>
                    <a:gd name="T11" fmla="*/ 63124 h 377"/>
                    <a:gd name="T12" fmla="*/ 4391 w 582"/>
                    <a:gd name="T13" fmla="*/ 55719 h 377"/>
                    <a:gd name="T14" fmla="*/ 0 w 582"/>
                    <a:gd name="T15" fmla="*/ 51354 h 377"/>
                    <a:gd name="T16" fmla="*/ 8703 w 582"/>
                    <a:gd name="T17" fmla="*/ 44080 h 377"/>
                    <a:gd name="T18" fmla="*/ 30405 w 582"/>
                    <a:gd name="T19" fmla="*/ 38216 h 377"/>
                    <a:gd name="T20" fmla="*/ 43467 w 582"/>
                    <a:gd name="T21" fmla="*/ 25018 h 377"/>
                    <a:gd name="T22" fmla="*/ 39108 w 582"/>
                    <a:gd name="T23" fmla="*/ 22078 h 377"/>
                    <a:gd name="T24" fmla="*/ 53713 w 582"/>
                    <a:gd name="T25" fmla="*/ 8753 h 377"/>
                    <a:gd name="T26" fmla="*/ 63932 w 582"/>
                    <a:gd name="T27" fmla="*/ 0 h 377"/>
                    <a:gd name="T28" fmla="*/ 71060 w 582"/>
                    <a:gd name="T29" fmla="*/ 7394 h 377"/>
                    <a:gd name="T30" fmla="*/ 63932 w 582"/>
                    <a:gd name="T31" fmla="*/ 14588 h 377"/>
                    <a:gd name="T32" fmla="*/ 65332 w 582"/>
                    <a:gd name="T33" fmla="*/ 20444 h 377"/>
                    <a:gd name="T34" fmla="*/ 75383 w 582"/>
                    <a:gd name="T35" fmla="*/ 16176 h 377"/>
                    <a:gd name="T36" fmla="*/ 88598 w 582"/>
                    <a:gd name="T37" fmla="*/ 8753 h 377"/>
                    <a:gd name="T38" fmla="*/ 91318 w 582"/>
                    <a:gd name="T39" fmla="*/ 14588 h 377"/>
                    <a:gd name="T40" fmla="*/ 92851 w 582"/>
                    <a:gd name="T41" fmla="*/ 19085 h 377"/>
                    <a:gd name="T42" fmla="*/ 97205 w 582"/>
                    <a:gd name="T43" fmla="*/ 26427 h 377"/>
                    <a:gd name="T44" fmla="*/ 94318 w 582"/>
                    <a:gd name="T45" fmla="*/ 29488 h 377"/>
                    <a:gd name="T46" fmla="*/ 91318 w 582"/>
                    <a:gd name="T47" fmla="*/ 32360 h 377"/>
                    <a:gd name="T48" fmla="*/ 89989 w 582"/>
                    <a:gd name="T49" fmla="*/ 35292 h 377"/>
                    <a:gd name="T50" fmla="*/ 46379 w 582"/>
                    <a:gd name="T51" fmla="*/ 68927 h 377"/>
                    <a:gd name="T52" fmla="*/ 45035 w 582"/>
                    <a:gd name="T53" fmla="*/ 67564 h 377"/>
                    <a:gd name="T54" fmla="*/ 45035 w 582"/>
                    <a:gd name="T55" fmla="*/ 64585 h 377"/>
                    <a:gd name="T56" fmla="*/ 43467 w 582"/>
                    <a:gd name="T57" fmla="*/ 58735 h 3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82"/>
                    <a:gd name="T88" fmla="*/ 0 h 377"/>
                    <a:gd name="T89" fmla="*/ 582 w 582"/>
                    <a:gd name="T90" fmla="*/ 377 h 37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82" h="377">
                      <a:moveTo>
                        <a:pt x="260" y="320"/>
                      </a:moveTo>
                      <a:lnTo>
                        <a:pt x="243" y="296"/>
                      </a:lnTo>
                      <a:lnTo>
                        <a:pt x="225" y="296"/>
                      </a:lnTo>
                      <a:lnTo>
                        <a:pt x="147" y="336"/>
                      </a:lnTo>
                      <a:lnTo>
                        <a:pt x="17" y="368"/>
                      </a:lnTo>
                      <a:lnTo>
                        <a:pt x="35" y="344"/>
                      </a:lnTo>
                      <a:lnTo>
                        <a:pt x="26" y="304"/>
                      </a:lnTo>
                      <a:lnTo>
                        <a:pt x="0" y="280"/>
                      </a:lnTo>
                      <a:lnTo>
                        <a:pt x="52" y="240"/>
                      </a:lnTo>
                      <a:lnTo>
                        <a:pt x="182" y="208"/>
                      </a:lnTo>
                      <a:lnTo>
                        <a:pt x="260" y="136"/>
                      </a:lnTo>
                      <a:lnTo>
                        <a:pt x="234" y="120"/>
                      </a:lnTo>
                      <a:lnTo>
                        <a:pt x="321" y="48"/>
                      </a:lnTo>
                      <a:lnTo>
                        <a:pt x="382" y="0"/>
                      </a:lnTo>
                      <a:lnTo>
                        <a:pt x="425" y="40"/>
                      </a:lnTo>
                      <a:lnTo>
                        <a:pt x="382" y="80"/>
                      </a:lnTo>
                      <a:lnTo>
                        <a:pt x="390" y="112"/>
                      </a:lnTo>
                      <a:lnTo>
                        <a:pt x="451" y="88"/>
                      </a:lnTo>
                      <a:lnTo>
                        <a:pt x="529" y="48"/>
                      </a:lnTo>
                      <a:lnTo>
                        <a:pt x="546" y="80"/>
                      </a:lnTo>
                      <a:lnTo>
                        <a:pt x="555" y="104"/>
                      </a:lnTo>
                      <a:lnTo>
                        <a:pt x="581" y="144"/>
                      </a:lnTo>
                      <a:lnTo>
                        <a:pt x="564" y="160"/>
                      </a:lnTo>
                      <a:lnTo>
                        <a:pt x="546" y="176"/>
                      </a:lnTo>
                      <a:lnTo>
                        <a:pt x="538" y="192"/>
                      </a:lnTo>
                      <a:lnTo>
                        <a:pt x="277" y="376"/>
                      </a:lnTo>
                      <a:lnTo>
                        <a:pt x="269" y="368"/>
                      </a:lnTo>
                      <a:lnTo>
                        <a:pt x="269" y="352"/>
                      </a:lnTo>
                      <a:lnTo>
                        <a:pt x="260" y="320"/>
                      </a:lnTo>
                    </a:path>
                  </a:pathLst>
                </a:custGeom>
                <a:solidFill>
                  <a:srgbClr val="CBCBCB"/>
                </a:solidFill>
                <a:ln w="12700">
                  <a:solidFill>
                    <a:schemeClr val="bg1">
                      <a:alpha val="81175"/>
                    </a:schemeClr>
                  </a:solidFill>
                  <a:round/>
                  <a:headEnd/>
                  <a:tailEnd/>
                </a:ln>
              </p:spPr>
              <p:txBody>
                <a:bodyPr/>
                <a:lstStyle/>
                <a:p>
                  <a:endParaRPr lang="fr-CH" dirty="0"/>
                </a:p>
              </p:txBody>
            </p:sp>
            <p:sp>
              <p:nvSpPr>
                <p:cNvPr id="51" name="Freeform 101"/>
                <p:cNvSpPr>
                  <a:spLocks/>
                </p:cNvSpPr>
                <p:nvPr/>
              </p:nvSpPr>
              <p:spPr bwMode="auto">
                <a:xfrm>
                  <a:off x="2414" y="1841"/>
                  <a:ext cx="671" cy="822"/>
                </a:xfrm>
                <a:custGeom>
                  <a:avLst/>
                  <a:gdLst>
                    <a:gd name="T0" fmla="*/ 52678 w 513"/>
                    <a:gd name="T1" fmla="*/ 65584 h 625"/>
                    <a:gd name="T2" fmla="*/ 51216 w 513"/>
                    <a:gd name="T3" fmla="*/ 69962 h 625"/>
                    <a:gd name="T4" fmla="*/ 48533 w 513"/>
                    <a:gd name="T5" fmla="*/ 69962 h 625"/>
                    <a:gd name="T6" fmla="*/ 42678 w 513"/>
                    <a:gd name="T7" fmla="*/ 71539 h 625"/>
                    <a:gd name="T8" fmla="*/ 44145 w 513"/>
                    <a:gd name="T9" fmla="*/ 74443 h 625"/>
                    <a:gd name="T10" fmla="*/ 38413 w 513"/>
                    <a:gd name="T11" fmla="*/ 83182 h 625"/>
                    <a:gd name="T12" fmla="*/ 37156 w 513"/>
                    <a:gd name="T13" fmla="*/ 83182 h 625"/>
                    <a:gd name="T14" fmla="*/ 35553 w 513"/>
                    <a:gd name="T15" fmla="*/ 80288 h 625"/>
                    <a:gd name="T16" fmla="*/ 31401 w 513"/>
                    <a:gd name="T17" fmla="*/ 81608 h 625"/>
                    <a:gd name="T18" fmla="*/ 29850 w 513"/>
                    <a:gd name="T19" fmla="*/ 91971 h 625"/>
                    <a:gd name="T20" fmla="*/ 29850 w 513"/>
                    <a:gd name="T21" fmla="*/ 112313 h 625"/>
                    <a:gd name="T22" fmla="*/ 17126 w 513"/>
                    <a:gd name="T23" fmla="*/ 113799 h 625"/>
                    <a:gd name="T24" fmla="*/ 5712 w 513"/>
                    <a:gd name="T25" fmla="*/ 102137 h 625"/>
                    <a:gd name="T26" fmla="*/ 0 w 513"/>
                    <a:gd name="T27" fmla="*/ 90406 h 625"/>
                    <a:gd name="T28" fmla="*/ 2793 w 513"/>
                    <a:gd name="T29" fmla="*/ 81608 h 625"/>
                    <a:gd name="T30" fmla="*/ 8523 w 513"/>
                    <a:gd name="T31" fmla="*/ 80288 h 625"/>
                    <a:gd name="T32" fmla="*/ 14330 w 513"/>
                    <a:gd name="T33" fmla="*/ 67144 h 625"/>
                    <a:gd name="T34" fmla="*/ 8523 w 513"/>
                    <a:gd name="T35" fmla="*/ 65584 h 625"/>
                    <a:gd name="T36" fmla="*/ 1492 w 513"/>
                    <a:gd name="T37" fmla="*/ 53944 h 625"/>
                    <a:gd name="T38" fmla="*/ 5712 w 513"/>
                    <a:gd name="T39" fmla="*/ 43820 h 625"/>
                    <a:gd name="T40" fmla="*/ 6938 w 513"/>
                    <a:gd name="T41" fmla="*/ 35109 h 625"/>
                    <a:gd name="T42" fmla="*/ 0 w 513"/>
                    <a:gd name="T43" fmla="*/ 23371 h 625"/>
                    <a:gd name="T44" fmla="*/ 0 w 513"/>
                    <a:gd name="T45" fmla="*/ 18977 h 625"/>
                    <a:gd name="T46" fmla="*/ 6938 w 513"/>
                    <a:gd name="T47" fmla="*/ 16072 h 625"/>
                    <a:gd name="T48" fmla="*/ 14330 w 513"/>
                    <a:gd name="T49" fmla="*/ 8703 h 625"/>
                    <a:gd name="T50" fmla="*/ 11288 w 513"/>
                    <a:gd name="T51" fmla="*/ 5791 h 625"/>
                    <a:gd name="T52" fmla="*/ 14330 w 513"/>
                    <a:gd name="T53" fmla="*/ 1472 h 625"/>
                    <a:gd name="T54" fmla="*/ 17126 w 513"/>
                    <a:gd name="T55" fmla="*/ 2954 h 625"/>
                    <a:gd name="T56" fmla="*/ 19880 w 513"/>
                    <a:gd name="T57" fmla="*/ 0 h 625"/>
                    <a:gd name="T58" fmla="*/ 22821 w 513"/>
                    <a:gd name="T59" fmla="*/ 4403 h 625"/>
                    <a:gd name="T60" fmla="*/ 24368 w 513"/>
                    <a:gd name="T61" fmla="*/ 11625 h 625"/>
                    <a:gd name="T62" fmla="*/ 31401 w 513"/>
                    <a:gd name="T63" fmla="*/ 4403 h 625"/>
                    <a:gd name="T64" fmla="*/ 34260 w 513"/>
                    <a:gd name="T65" fmla="*/ 5791 h 625"/>
                    <a:gd name="T66" fmla="*/ 37156 w 513"/>
                    <a:gd name="T67" fmla="*/ 10273 h 625"/>
                    <a:gd name="T68" fmla="*/ 41509 w 513"/>
                    <a:gd name="T69" fmla="*/ 8703 h 625"/>
                    <a:gd name="T70" fmla="*/ 45701 w 513"/>
                    <a:gd name="T71" fmla="*/ 8703 h 625"/>
                    <a:gd name="T72" fmla="*/ 48533 w 513"/>
                    <a:gd name="T73" fmla="*/ 10273 h 625"/>
                    <a:gd name="T74" fmla="*/ 52678 w 513"/>
                    <a:gd name="T75" fmla="*/ 1472 h 625"/>
                    <a:gd name="T76" fmla="*/ 61243 w 513"/>
                    <a:gd name="T77" fmla="*/ 0 h 625"/>
                    <a:gd name="T78" fmla="*/ 69781 w 513"/>
                    <a:gd name="T79" fmla="*/ 27711 h 625"/>
                    <a:gd name="T80" fmla="*/ 79857 w 513"/>
                    <a:gd name="T81" fmla="*/ 32047 h 625"/>
                    <a:gd name="T82" fmla="*/ 84123 w 513"/>
                    <a:gd name="T83" fmla="*/ 37915 h 625"/>
                    <a:gd name="T84" fmla="*/ 75525 w 513"/>
                    <a:gd name="T85" fmla="*/ 43820 h 625"/>
                    <a:gd name="T86" fmla="*/ 78324 w 513"/>
                    <a:gd name="T87" fmla="*/ 48089 h 625"/>
                    <a:gd name="T88" fmla="*/ 64119 w 513"/>
                    <a:gd name="T89" fmla="*/ 64169 h 625"/>
                    <a:gd name="T90" fmla="*/ 52678 w 513"/>
                    <a:gd name="T91" fmla="*/ 65584 h 6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3"/>
                    <a:gd name="T139" fmla="*/ 0 h 625"/>
                    <a:gd name="T140" fmla="*/ 513 w 513"/>
                    <a:gd name="T141" fmla="*/ 625 h 62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3" h="625">
                      <a:moveTo>
                        <a:pt x="321" y="360"/>
                      </a:moveTo>
                      <a:lnTo>
                        <a:pt x="312" y="384"/>
                      </a:lnTo>
                      <a:lnTo>
                        <a:pt x="295" y="384"/>
                      </a:lnTo>
                      <a:lnTo>
                        <a:pt x="260" y="392"/>
                      </a:lnTo>
                      <a:lnTo>
                        <a:pt x="269" y="408"/>
                      </a:lnTo>
                      <a:lnTo>
                        <a:pt x="234" y="456"/>
                      </a:lnTo>
                      <a:lnTo>
                        <a:pt x="226" y="456"/>
                      </a:lnTo>
                      <a:lnTo>
                        <a:pt x="217" y="440"/>
                      </a:lnTo>
                      <a:lnTo>
                        <a:pt x="191" y="448"/>
                      </a:lnTo>
                      <a:lnTo>
                        <a:pt x="182" y="504"/>
                      </a:lnTo>
                      <a:lnTo>
                        <a:pt x="182" y="616"/>
                      </a:lnTo>
                      <a:lnTo>
                        <a:pt x="104" y="624"/>
                      </a:lnTo>
                      <a:lnTo>
                        <a:pt x="35" y="560"/>
                      </a:lnTo>
                      <a:lnTo>
                        <a:pt x="0" y="496"/>
                      </a:lnTo>
                      <a:lnTo>
                        <a:pt x="17" y="448"/>
                      </a:lnTo>
                      <a:lnTo>
                        <a:pt x="52" y="440"/>
                      </a:lnTo>
                      <a:lnTo>
                        <a:pt x="87" y="368"/>
                      </a:lnTo>
                      <a:lnTo>
                        <a:pt x="52" y="360"/>
                      </a:lnTo>
                      <a:lnTo>
                        <a:pt x="9" y="296"/>
                      </a:lnTo>
                      <a:lnTo>
                        <a:pt x="35" y="240"/>
                      </a:lnTo>
                      <a:lnTo>
                        <a:pt x="43" y="192"/>
                      </a:lnTo>
                      <a:lnTo>
                        <a:pt x="0" y="128"/>
                      </a:lnTo>
                      <a:lnTo>
                        <a:pt x="0" y="104"/>
                      </a:lnTo>
                      <a:lnTo>
                        <a:pt x="43" y="88"/>
                      </a:lnTo>
                      <a:lnTo>
                        <a:pt x="87" y="48"/>
                      </a:lnTo>
                      <a:lnTo>
                        <a:pt x="69" y="32"/>
                      </a:lnTo>
                      <a:lnTo>
                        <a:pt x="87" y="8"/>
                      </a:lnTo>
                      <a:lnTo>
                        <a:pt x="104" y="16"/>
                      </a:lnTo>
                      <a:lnTo>
                        <a:pt x="121" y="0"/>
                      </a:lnTo>
                      <a:lnTo>
                        <a:pt x="139" y="24"/>
                      </a:lnTo>
                      <a:lnTo>
                        <a:pt x="148" y="64"/>
                      </a:lnTo>
                      <a:lnTo>
                        <a:pt x="191" y="24"/>
                      </a:lnTo>
                      <a:lnTo>
                        <a:pt x="208" y="32"/>
                      </a:lnTo>
                      <a:lnTo>
                        <a:pt x="226" y="56"/>
                      </a:lnTo>
                      <a:lnTo>
                        <a:pt x="252" y="48"/>
                      </a:lnTo>
                      <a:lnTo>
                        <a:pt x="278" y="48"/>
                      </a:lnTo>
                      <a:lnTo>
                        <a:pt x="295" y="56"/>
                      </a:lnTo>
                      <a:lnTo>
                        <a:pt x="321" y="8"/>
                      </a:lnTo>
                      <a:lnTo>
                        <a:pt x="373" y="0"/>
                      </a:lnTo>
                      <a:lnTo>
                        <a:pt x="425" y="152"/>
                      </a:lnTo>
                      <a:lnTo>
                        <a:pt x="486" y="176"/>
                      </a:lnTo>
                      <a:lnTo>
                        <a:pt x="512" y="208"/>
                      </a:lnTo>
                      <a:lnTo>
                        <a:pt x="460" y="240"/>
                      </a:lnTo>
                      <a:lnTo>
                        <a:pt x="477" y="264"/>
                      </a:lnTo>
                      <a:lnTo>
                        <a:pt x="391" y="352"/>
                      </a:lnTo>
                      <a:lnTo>
                        <a:pt x="321" y="36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52" name="Freeform 102"/>
                <p:cNvSpPr>
                  <a:spLocks/>
                </p:cNvSpPr>
                <p:nvPr/>
              </p:nvSpPr>
              <p:spPr bwMode="auto">
                <a:xfrm>
                  <a:off x="1292" y="1514"/>
                  <a:ext cx="783" cy="539"/>
                </a:xfrm>
                <a:custGeom>
                  <a:avLst/>
                  <a:gdLst>
                    <a:gd name="T0" fmla="*/ 64793 w 599"/>
                    <a:gd name="T1" fmla="*/ 19780 h 409"/>
                    <a:gd name="T2" fmla="*/ 56329 w 599"/>
                    <a:gd name="T3" fmla="*/ 19780 h 409"/>
                    <a:gd name="T4" fmla="*/ 44902 w 599"/>
                    <a:gd name="T5" fmla="*/ 10681 h 409"/>
                    <a:gd name="T6" fmla="*/ 49177 w 599"/>
                    <a:gd name="T7" fmla="*/ 3092 h 409"/>
                    <a:gd name="T8" fmla="*/ 39495 w 599"/>
                    <a:gd name="T9" fmla="*/ 1498 h 409"/>
                    <a:gd name="T10" fmla="*/ 29558 w 599"/>
                    <a:gd name="T11" fmla="*/ 1498 h 409"/>
                    <a:gd name="T12" fmla="*/ 23842 w 599"/>
                    <a:gd name="T13" fmla="*/ 0 h 409"/>
                    <a:gd name="T14" fmla="*/ 18290 w 599"/>
                    <a:gd name="T15" fmla="*/ 5954 h 409"/>
                    <a:gd name="T16" fmla="*/ 21064 w 599"/>
                    <a:gd name="T17" fmla="*/ 9043 h 409"/>
                    <a:gd name="T18" fmla="*/ 0 w 599"/>
                    <a:gd name="T19" fmla="*/ 30278 h 409"/>
                    <a:gd name="T20" fmla="*/ 4210 w 599"/>
                    <a:gd name="T21" fmla="*/ 36375 h 409"/>
                    <a:gd name="T22" fmla="*/ 12623 w 599"/>
                    <a:gd name="T23" fmla="*/ 34738 h 409"/>
                    <a:gd name="T24" fmla="*/ 19697 w 599"/>
                    <a:gd name="T25" fmla="*/ 30278 h 409"/>
                    <a:gd name="T26" fmla="*/ 25342 w 599"/>
                    <a:gd name="T27" fmla="*/ 33340 h 409"/>
                    <a:gd name="T28" fmla="*/ 26815 w 599"/>
                    <a:gd name="T29" fmla="*/ 39379 h 409"/>
                    <a:gd name="T30" fmla="*/ 16976 w 599"/>
                    <a:gd name="T31" fmla="*/ 45309 h 409"/>
                    <a:gd name="T32" fmla="*/ 11205 w 599"/>
                    <a:gd name="T33" fmla="*/ 51537 h 409"/>
                    <a:gd name="T34" fmla="*/ 12623 w 599"/>
                    <a:gd name="T35" fmla="*/ 60679 h 409"/>
                    <a:gd name="T36" fmla="*/ 1481 w 599"/>
                    <a:gd name="T37" fmla="*/ 75858 h 409"/>
                    <a:gd name="T38" fmla="*/ 5652 w 599"/>
                    <a:gd name="T39" fmla="*/ 77331 h 409"/>
                    <a:gd name="T40" fmla="*/ 9962 w 599"/>
                    <a:gd name="T41" fmla="*/ 75858 h 409"/>
                    <a:gd name="T42" fmla="*/ 12623 w 599"/>
                    <a:gd name="T43" fmla="*/ 75858 h 409"/>
                    <a:gd name="T44" fmla="*/ 28069 w 599"/>
                    <a:gd name="T45" fmla="*/ 69731 h 409"/>
                    <a:gd name="T46" fmla="*/ 31015 w 599"/>
                    <a:gd name="T47" fmla="*/ 60679 h 409"/>
                    <a:gd name="T48" fmla="*/ 33798 w 599"/>
                    <a:gd name="T49" fmla="*/ 57568 h 409"/>
                    <a:gd name="T50" fmla="*/ 39495 w 599"/>
                    <a:gd name="T51" fmla="*/ 59073 h 409"/>
                    <a:gd name="T52" fmla="*/ 47962 w 599"/>
                    <a:gd name="T53" fmla="*/ 60679 h 409"/>
                    <a:gd name="T54" fmla="*/ 59130 w 599"/>
                    <a:gd name="T55" fmla="*/ 43937 h 409"/>
                    <a:gd name="T56" fmla="*/ 70233 w 599"/>
                    <a:gd name="T57" fmla="*/ 45309 h 409"/>
                    <a:gd name="T58" fmla="*/ 84450 w 599"/>
                    <a:gd name="T59" fmla="*/ 45309 h 409"/>
                    <a:gd name="T60" fmla="*/ 94258 w 599"/>
                    <a:gd name="T61" fmla="*/ 45309 h 409"/>
                    <a:gd name="T62" fmla="*/ 97063 w 599"/>
                    <a:gd name="T63" fmla="*/ 43937 h 409"/>
                    <a:gd name="T64" fmla="*/ 97063 w 599"/>
                    <a:gd name="T65" fmla="*/ 42456 h 409"/>
                    <a:gd name="T66" fmla="*/ 91384 w 599"/>
                    <a:gd name="T67" fmla="*/ 42456 h 409"/>
                    <a:gd name="T68" fmla="*/ 87244 w 599"/>
                    <a:gd name="T69" fmla="*/ 39379 h 409"/>
                    <a:gd name="T70" fmla="*/ 91384 w 599"/>
                    <a:gd name="T71" fmla="*/ 36375 h 409"/>
                    <a:gd name="T72" fmla="*/ 87244 w 599"/>
                    <a:gd name="T73" fmla="*/ 36375 h 409"/>
                    <a:gd name="T74" fmla="*/ 82895 w 599"/>
                    <a:gd name="T75" fmla="*/ 28823 h 409"/>
                    <a:gd name="T76" fmla="*/ 78768 w 599"/>
                    <a:gd name="T77" fmla="*/ 30278 h 409"/>
                    <a:gd name="T78" fmla="*/ 77550 w 599"/>
                    <a:gd name="T79" fmla="*/ 24322 h 409"/>
                    <a:gd name="T80" fmla="*/ 73266 w 599"/>
                    <a:gd name="T81" fmla="*/ 19780 h 409"/>
                    <a:gd name="T82" fmla="*/ 64793 w 599"/>
                    <a:gd name="T83" fmla="*/ 19780 h 4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9"/>
                    <a:gd name="T127" fmla="*/ 0 h 409"/>
                    <a:gd name="T128" fmla="*/ 599 w 599"/>
                    <a:gd name="T129" fmla="*/ 409 h 4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9" h="409">
                      <a:moveTo>
                        <a:pt x="399" y="104"/>
                      </a:moveTo>
                      <a:lnTo>
                        <a:pt x="347" y="104"/>
                      </a:lnTo>
                      <a:lnTo>
                        <a:pt x="277" y="56"/>
                      </a:lnTo>
                      <a:lnTo>
                        <a:pt x="303" y="16"/>
                      </a:lnTo>
                      <a:lnTo>
                        <a:pt x="243" y="8"/>
                      </a:lnTo>
                      <a:lnTo>
                        <a:pt x="182" y="8"/>
                      </a:lnTo>
                      <a:lnTo>
                        <a:pt x="147" y="0"/>
                      </a:lnTo>
                      <a:lnTo>
                        <a:pt x="113" y="32"/>
                      </a:lnTo>
                      <a:lnTo>
                        <a:pt x="130" y="48"/>
                      </a:lnTo>
                      <a:lnTo>
                        <a:pt x="0" y="160"/>
                      </a:lnTo>
                      <a:lnTo>
                        <a:pt x="26" y="192"/>
                      </a:lnTo>
                      <a:lnTo>
                        <a:pt x="78" y="184"/>
                      </a:lnTo>
                      <a:lnTo>
                        <a:pt x="121" y="160"/>
                      </a:lnTo>
                      <a:lnTo>
                        <a:pt x="156" y="176"/>
                      </a:lnTo>
                      <a:lnTo>
                        <a:pt x="165" y="208"/>
                      </a:lnTo>
                      <a:lnTo>
                        <a:pt x="104" y="240"/>
                      </a:lnTo>
                      <a:lnTo>
                        <a:pt x="69" y="272"/>
                      </a:lnTo>
                      <a:lnTo>
                        <a:pt x="78" y="320"/>
                      </a:lnTo>
                      <a:lnTo>
                        <a:pt x="9" y="400"/>
                      </a:lnTo>
                      <a:lnTo>
                        <a:pt x="35" y="408"/>
                      </a:lnTo>
                      <a:lnTo>
                        <a:pt x="61" y="400"/>
                      </a:lnTo>
                      <a:lnTo>
                        <a:pt x="78" y="400"/>
                      </a:lnTo>
                      <a:lnTo>
                        <a:pt x="173" y="368"/>
                      </a:lnTo>
                      <a:lnTo>
                        <a:pt x="191" y="320"/>
                      </a:lnTo>
                      <a:lnTo>
                        <a:pt x="208" y="304"/>
                      </a:lnTo>
                      <a:lnTo>
                        <a:pt x="243" y="312"/>
                      </a:lnTo>
                      <a:lnTo>
                        <a:pt x="295" y="320"/>
                      </a:lnTo>
                      <a:lnTo>
                        <a:pt x="364" y="232"/>
                      </a:lnTo>
                      <a:lnTo>
                        <a:pt x="433" y="240"/>
                      </a:lnTo>
                      <a:lnTo>
                        <a:pt x="520" y="240"/>
                      </a:lnTo>
                      <a:lnTo>
                        <a:pt x="581" y="240"/>
                      </a:lnTo>
                      <a:lnTo>
                        <a:pt x="598" y="232"/>
                      </a:lnTo>
                      <a:lnTo>
                        <a:pt x="598" y="224"/>
                      </a:lnTo>
                      <a:lnTo>
                        <a:pt x="563" y="224"/>
                      </a:lnTo>
                      <a:lnTo>
                        <a:pt x="537" y="208"/>
                      </a:lnTo>
                      <a:lnTo>
                        <a:pt x="563" y="192"/>
                      </a:lnTo>
                      <a:lnTo>
                        <a:pt x="537" y="192"/>
                      </a:lnTo>
                      <a:lnTo>
                        <a:pt x="511" y="152"/>
                      </a:lnTo>
                      <a:lnTo>
                        <a:pt x="485" y="160"/>
                      </a:lnTo>
                      <a:lnTo>
                        <a:pt x="477" y="128"/>
                      </a:lnTo>
                      <a:lnTo>
                        <a:pt x="451" y="104"/>
                      </a:lnTo>
                      <a:lnTo>
                        <a:pt x="399" y="104"/>
                      </a:lnTo>
                    </a:path>
                  </a:pathLst>
                </a:custGeom>
                <a:solidFill>
                  <a:srgbClr val="CBCBCB"/>
                </a:solidFill>
                <a:ln w="12700">
                  <a:solidFill>
                    <a:schemeClr val="bg1">
                      <a:alpha val="81175"/>
                    </a:schemeClr>
                  </a:solidFill>
                  <a:round/>
                  <a:headEnd/>
                  <a:tailEnd/>
                </a:ln>
              </p:spPr>
              <p:txBody>
                <a:bodyPr/>
                <a:lstStyle/>
                <a:p>
                  <a:endParaRPr lang="fr-CH" dirty="0"/>
                </a:p>
              </p:txBody>
            </p:sp>
            <p:sp>
              <p:nvSpPr>
                <p:cNvPr id="53" name="Freeform 103"/>
                <p:cNvSpPr>
                  <a:spLocks/>
                </p:cNvSpPr>
                <p:nvPr/>
              </p:nvSpPr>
              <p:spPr bwMode="auto">
                <a:xfrm>
                  <a:off x="3332" y="2188"/>
                  <a:ext cx="2088" cy="1391"/>
                </a:xfrm>
                <a:custGeom>
                  <a:avLst/>
                  <a:gdLst>
                    <a:gd name="T0" fmla="*/ 94354 w 1596"/>
                    <a:gd name="T1" fmla="*/ 154758 h 1057"/>
                    <a:gd name="T2" fmla="*/ 88663 w 1596"/>
                    <a:gd name="T3" fmla="*/ 125420 h 1057"/>
                    <a:gd name="T4" fmla="*/ 105770 w 1596"/>
                    <a:gd name="T5" fmla="*/ 128318 h 1057"/>
                    <a:gd name="T6" fmla="*/ 118518 w 1596"/>
                    <a:gd name="T7" fmla="*/ 119621 h 1057"/>
                    <a:gd name="T8" fmla="*/ 132852 w 1596"/>
                    <a:gd name="T9" fmla="*/ 163822 h 1057"/>
                    <a:gd name="T10" fmla="*/ 154419 w 1596"/>
                    <a:gd name="T11" fmla="*/ 163822 h 1057"/>
                    <a:gd name="T12" fmla="*/ 158698 w 1596"/>
                    <a:gd name="T13" fmla="*/ 151951 h 1057"/>
                    <a:gd name="T14" fmla="*/ 180098 w 1596"/>
                    <a:gd name="T15" fmla="*/ 148998 h 1057"/>
                    <a:gd name="T16" fmla="*/ 208702 w 1596"/>
                    <a:gd name="T17" fmla="*/ 178582 h 1057"/>
                    <a:gd name="T18" fmla="*/ 210073 w 1596"/>
                    <a:gd name="T19" fmla="*/ 151951 h 1057"/>
                    <a:gd name="T20" fmla="*/ 217240 w 1596"/>
                    <a:gd name="T21" fmla="*/ 143168 h 1057"/>
                    <a:gd name="T22" fmla="*/ 200274 w 1596"/>
                    <a:gd name="T23" fmla="*/ 129805 h 1057"/>
                    <a:gd name="T24" fmla="*/ 208702 w 1596"/>
                    <a:gd name="T25" fmla="*/ 94452 h 1057"/>
                    <a:gd name="T26" fmla="*/ 230137 w 1596"/>
                    <a:gd name="T27" fmla="*/ 89920 h 1057"/>
                    <a:gd name="T28" fmla="*/ 230137 w 1596"/>
                    <a:gd name="T29" fmla="*/ 101711 h 1057"/>
                    <a:gd name="T30" fmla="*/ 263100 w 1596"/>
                    <a:gd name="T31" fmla="*/ 97428 h 1057"/>
                    <a:gd name="T32" fmla="*/ 254444 w 1596"/>
                    <a:gd name="T33" fmla="*/ 85625 h 1057"/>
                    <a:gd name="T34" fmla="*/ 253055 w 1596"/>
                    <a:gd name="T35" fmla="*/ 57623 h 1057"/>
                    <a:gd name="T36" fmla="*/ 263100 w 1596"/>
                    <a:gd name="T37" fmla="*/ 22180 h 1057"/>
                    <a:gd name="T38" fmla="*/ 244429 w 1596"/>
                    <a:gd name="T39" fmla="*/ 10337 h 1057"/>
                    <a:gd name="T40" fmla="*/ 233130 w 1596"/>
                    <a:gd name="T41" fmla="*/ 26626 h 1057"/>
                    <a:gd name="T42" fmla="*/ 225857 w 1596"/>
                    <a:gd name="T43" fmla="*/ 26626 h 1057"/>
                    <a:gd name="T44" fmla="*/ 208702 w 1596"/>
                    <a:gd name="T45" fmla="*/ 44316 h 1057"/>
                    <a:gd name="T46" fmla="*/ 172951 w 1596"/>
                    <a:gd name="T47" fmla="*/ 26626 h 1057"/>
                    <a:gd name="T48" fmla="*/ 177194 w 1596"/>
                    <a:gd name="T49" fmla="*/ 11815 h 1057"/>
                    <a:gd name="T50" fmla="*/ 145893 w 1596"/>
                    <a:gd name="T51" fmla="*/ 0 h 1057"/>
                    <a:gd name="T52" fmla="*/ 118518 w 1596"/>
                    <a:gd name="T53" fmla="*/ 2993 h 1057"/>
                    <a:gd name="T54" fmla="*/ 118518 w 1596"/>
                    <a:gd name="T55" fmla="*/ 27990 h 1057"/>
                    <a:gd name="T56" fmla="*/ 84326 w 1596"/>
                    <a:gd name="T57" fmla="*/ 32484 h 1057"/>
                    <a:gd name="T58" fmla="*/ 62822 w 1596"/>
                    <a:gd name="T59" fmla="*/ 41271 h 1057"/>
                    <a:gd name="T60" fmla="*/ 51469 w 1596"/>
                    <a:gd name="T61" fmla="*/ 56047 h 1057"/>
                    <a:gd name="T62" fmla="*/ 34347 w 1596"/>
                    <a:gd name="T63" fmla="*/ 58977 h 1057"/>
                    <a:gd name="T64" fmla="*/ 24128 w 1596"/>
                    <a:gd name="T65" fmla="*/ 60642 h 1057"/>
                    <a:gd name="T66" fmla="*/ 18683 w 1596"/>
                    <a:gd name="T67" fmla="*/ 73757 h 1057"/>
                    <a:gd name="T68" fmla="*/ 2794 w 1596"/>
                    <a:gd name="T69" fmla="*/ 82669 h 1057"/>
                    <a:gd name="T70" fmla="*/ 5729 w 1596"/>
                    <a:gd name="T71" fmla="*/ 106275 h 1057"/>
                    <a:gd name="T72" fmla="*/ 35852 w 1596"/>
                    <a:gd name="T73" fmla="*/ 104704 h 1057"/>
                    <a:gd name="T74" fmla="*/ 42876 w 1596"/>
                    <a:gd name="T75" fmla="*/ 94452 h 1057"/>
                    <a:gd name="T76" fmla="*/ 42876 w 1596"/>
                    <a:gd name="T77" fmla="*/ 101711 h 1057"/>
                    <a:gd name="T78" fmla="*/ 55687 w 1596"/>
                    <a:gd name="T79" fmla="*/ 100355 h 1057"/>
                    <a:gd name="T80" fmla="*/ 52844 w 1596"/>
                    <a:gd name="T81" fmla="*/ 117988 h 1057"/>
                    <a:gd name="T82" fmla="*/ 64316 w 1596"/>
                    <a:gd name="T83" fmla="*/ 128318 h 1057"/>
                    <a:gd name="T84" fmla="*/ 64316 w 1596"/>
                    <a:gd name="T85" fmla="*/ 156422 h 1057"/>
                    <a:gd name="T86" fmla="*/ 62822 w 1596"/>
                    <a:gd name="T87" fmla="*/ 184392 h 1057"/>
                    <a:gd name="T88" fmla="*/ 85710 w 1596"/>
                    <a:gd name="T89" fmla="*/ 181387 h 10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6"/>
                    <a:gd name="T136" fmla="*/ 0 h 1057"/>
                    <a:gd name="T137" fmla="*/ 1596 w 1596"/>
                    <a:gd name="T138" fmla="*/ 1057 h 105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6" h="1057">
                      <a:moveTo>
                        <a:pt x="520" y="984"/>
                      </a:moveTo>
                      <a:lnTo>
                        <a:pt x="572" y="840"/>
                      </a:lnTo>
                      <a:lnTo>
                        <a:pt x="546" y="736"/>
                      </a:lnTo>
                      <a:lnTo>
                        <a:pt x="537" y="680"/>
                      </a:lnTo>
                      <a:lnTo>
                        <a:pt x="555" y="656"/>
                      </a:lnTo>
                      <a:lnTo>
                        <a:pt x="641" y="696"/>
                      </a:lnTo>
                      <a:lnTo>
                        <a:pt x="667" y="640"/>
                      </a:lnTo>
                      <a:lnTo>
                        <a:pt x="719" y="648"/>
                      </a:lnTo>
                      <a:lnTo>
                        <a:pt x="711" y="808"/>
                      </a:lnTo>
                      <a:lnTo>
                        <a:pt x="806" y="888"/>
                      </a:lnTo>
                      <a:lnTo>
                        <a:pt x="867" y="896"/>
                      </a:lnTo>
                      <a:lnTo>
                        <a:pt x="936" y="888"/>
                      </a:lnTo>
                      <a:lnTo>
                        <a:pt x="945" y="840"/>
                      </a:lnTo>
                      <a:lnTo>
                        <a:pt x="962" y="824"/>
                      </a:lnTo>
                      <a:lnTo>
                        <a:pt x="997" y="848"/>
                      </a:lnTo>
                      <a:lnTo>
                        <a:pt x="1092" y="808"/>
                      </a:lnTo>
                      <a:lnTo>
                        <a:pt x="1136" y="800"/>
                      </a:lnTo>
                      <a:lnTo>
                        <a:pt x="1266" y="968"/>
                      </a:lnTo>
                      <a:lnTo>
                        <a:pt x="1361" y="920"/>
                      </a:lnTo>
                      <a:lnTo>
                        <a:pt x="1274" y="824"/>
                      </a:lnTo>
                      <a:lnTo>
                        <a:pt x="1300" y="784"/>
                      </a:lnTo>
                      <a:lnTo>
                        <a:pt x="1318" y="776"/>
                      </a:lnTo>
                      <a:lnTo>
                        <a:pt x="1361" y="728"/>
                      </a:lnTo>
                      <a:lnTo>
                        <a:pt x="1214" y="704"/>
                      </a:lnTo>
                      <a:lnTo>
                        <a:pt x="1214" y="584"/>
                      </a:lnTo>
                      <a:lnTo>
                        <a:pt x="1266" y="512"/>
                      </a:lnTo>
                      <a:lnTo>
                        <a:pt x="1361" y="480"/>
                      </a:lnTo>
                      <a:lnTo>
                        <a:pt x="1396" y="488"/>
                      </a:lnTo>
                      <a:lnTo>
                        <a:pt x="1387" y="512"/>
                      </a:lnTo>
                      <a:lnTo>
                        <a:pt x="1396" y="552"/>
                      </a:lnTo>
                      <a:lnTo>
                        <a:pt x="1586" y="592"/>
                      </a:lnTo>
                      <a:lnTo>
                        <a:pt x="1595" y="528"/>
                      </a:lnTo>
                      <a:lnTo>
                        <a:pt x="1595" y="496"/>
                      </a:lnTo>
                      <a:lnTo>
                        <a:pt x="1543" y="464"/>
                      </a:lnTo>
                      <a:lnTo>
                        <a:pt x="1500" y="432"/>
                      </a:lnTo>
                      <a:lnTo>
                        <a:pt x="1534" y="312"/>
                      </a:lnTo>
                      <a:lnTo>
                        <a:pt x="1578" y="184"/>
                      </a:lnTo>
                      <a:lnTo>
                        <a:pt x="1595" y="120"/>
                      </a:lnTo>
                      <a:lnTo>
                        <a:pt x="1552" y="80"/>
                      </a:lnTo>
                      <a:lnTo>
                        <a:pt x="1482" y="56"/>
                      </a:lnTo>
                      <a:lnTo>
                        <a:pt x="1439" y="112"/>
                      </a:lnTo>
                      <a:lnTo>
                        <a:pt x="1413" y="144"/>
                      </a:lnTo>
                      <a:lnTo>
                        <a:pt x="1378" y="136"/>
                      </a:lnTo>
                      <a:lnTo>
                        <a:pt x="1370" y="144"/>
                      </a:lnTo>
                      <a:lnTo>
                        <a:pt x="1370" y="192"/>
                      </a:lnTo>
                      <a:lnTo>
                        <a:pt x="1266" y="240"/>
                      </a:lnTo>
                      <a:lnTo>
                        <a:pt x="1170" y="184"/>
                      </a:lnTo>
                      <a:lnTo>
                        <a:pt x="1049" y="144"/>
                      </a:lnTo>
                      <a:lnTo>
                        <a:pt x="1049" y="96"/>
                      </a:lnTo>
                      <a:lnTo>
                        <a:pt x="1075" y="64"/>
                      </a:lnTo>
                      <a:lnTo>
                        <a:pt x="971" y="24"/>
                      </a:lnTo>
                      <a:lnTo>
                        <a:pt x="884" y="0"/>
                      </a:lnTo>
                      <a:lnTo>
                        <a:pt x="806" y="8"/>
                      </a:lnTo>
                      <a:lnTo>
                        <a:pt x="719" y="16"/>
                      </a:lnTo>
                      <a:lnTo>
                        <a:pt x="754" y="88"/>
                      </a:lnTo>
                      <a:lnTo>
                        <a:pt x="719" y="152"/>
                      </a:lnTo>
                      <a:lnTo>
                        <a:pt x="693" y="224"/>
                      </a:lnTo>
                      <a:lnTo>
                        <a:pt x="511" y="176"/>
                      </a:lnTo>
                      <a:lnTo>
                        <a:pt x="416" y="248"/>
                      </a:lnTo>
                      <a:lnTo>
                        <a:pt x="381" y="224"/>
                      </a:lnTo>
                      <a:lnTo>
                        <a:pt x="347" y="232"/>
                      </a:lnTo>
                      <a:lnTo>
                        <a:pt x="312" y="304"/>
                      </a:lnTo>
                      <a:lnTo>
                        <a:pt x="243" y="320"/>
                      </a:lnTo>
                      <a:lnTo>
                        <a:pt x="208" y="320"/>
                      </a:lnTo>
                      <a:lnTo>
                        <a:pt x="199" y="288"/>
                      </a:lnTo>
                      <a:lnTo>
                        <a:pt x="147" y="328"/>
                      </a:lnTo>
                      <a:lnTo>
                        <a:pt x="147" y="368"/>
                      </a:lnTo>
                      <a:lnTo>
                        <a:pt x="113" y="400"/>
                      </a:lnTo>
                      <a:lnTo>
                        <a:pt x="78" y="392"/>
                      </a:lnTo>
                      <a:lnTo>
                        <a:pt x="17" y="448"/>
                      </a:lnTo>
                      <a:lnTo>
                        <a:pt x="0" y="512"/>
                      </a:lnTo>
                      <a:lnTo>
                        <a:pt x="35" y="576"/>
                      </a:lnTo>
                      <a:lnTo>
                        <a:pt x="173" y="600"/>
                      </a:lnTo>
                      <a:lnTo>
                        <a:pt x="217" y="568"/>
                      </a:lnTo>
                      <a:lnTo>
                        <a:pt x="217" y="528"/>
                      </a:lnTo>
                      <a:lnTo>
                        <a:pt x="260" y="512"/>
                      </a:lnTo>
                      <a:lnTo>
                        <a:pt x="286" y="528"/>
                      </a:lnTo>
                      <a:lnTo>
                        <a:pt x="260" y="552"/>
                      </a:lnTo>
                      <a:lnTo>
                        <a:pt x="295" y="544"/>
                      </a:lnTo>
                      <a:lnTo>
                        <a:pt x="338" y="544"/>
                      </a:lnTo>
                      <a:lnTo>
                        <a:pt x="347" y="568"/>
                      </a:lnTo>
                      <a:lnTo>
                        <a:pt x="321" y="640"/>
                      </a:lnTo>
                      <a:lnTo>
                        <a:pt x="355" y="696"/>
                      </a:lnTo>
                      <a:lnTo>
                        <a:pt x="390" y="696"/>
                      </a:lnTo>
                      <a:lnTo>
                        <a:pt x="399" y="776"/>
                      </a:lnTo>
                      <a:lnTo>
                        <a:pt x="390" y="848"/>
                      </a:lnTo>
                      <a:lnTo>
                        <a:pt x="355" y="880"/>
                      </a:lnTo>
                      <a:lnTo>
                        <a:pt x="381" y="1000"/>
                      </a:lnTo>
                      <a:lnTo>
                        <a:pt x="451" y="1056"/>
                      </a:lnTo>
                      <a:lnTo>
                        <a:pt x="520" y="984"/>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54" name="Freeform 104"/>
                <p:cNvSpPr>
                  <a:spLocks/>
                </p:cNvSpPr>
                <p:nvPr/>
              </p:nvSpPr>
              <p:spPr bwMode="auto">
                <a:xfrm>
                  <a:off x="3570" y="2030"/>
                  <a:ext cx="433" cy="581"/>
                </a:xfrm>
                <a:custGeom>
                  <a:avLst/>
                  <a:gdLst>
                    <a:gd name="T0" fmla="*/ 38479 w 331"/>
                    <a:gd name="T1" fmla="*/ 69339 h 441"/>
                    <a:gd name="T2" fmla="*/ 33015 w 331"/>
                    <a:gd name="T3" fmla="*/ 64848 h 441"/>
                    <a:gd name="T4" fmla="*/ 27201 w 331"/>
                    <a:gd name="T5" fmla="*/ 66360 h 441"/>
                    <a:gd name="T6" fmla="*/ 21323 w 331"/>
                    <a:gd name="T7" fmla="*/ 79933 h 441"/>
                    <a:gd name="T8" fmla="*/ 10045 w 331"/>
                    <a:gd name="T9" fmla="*/ 82967 h 441"/>
                    <a:gd name="T10" fmla="*/ 4255 w 331"/>
                    <a:gd name="T11" fmla="*/ 82967 h 441"/>
                    <a:gd name="T12" fmla="*/ 2794 w 331"/>
                    <a:gd name="T13" fmla="*/ 76966 h 441"/>
                    <a:gd name="T14" fmla="*/ 0 w 331"/>
                    <a:gd name="T15" fmla="*/ 72418 h 441"/>
                    <a:gd name="T16" fmla="*/ 12809 w 331"/>
                    <a:gd name="T17" fmla="*/ 63363 h 441"/>
                    <a:gd name="T18" fmla="*/ 10045 w 331"/>
                    <a:gd name="T19" fmla="*/ 54140 h 441"/>
                    <a:gd name="T20" fmla="*/ 12809 w 331"/>
                    <a:gd name="T21" fmla="*/ 42186 h 441"/>
                    <a:gd name="T22" fmla="*/ 2794 w 331"/>
                    <a:gd name="T23" fmla="*/ 30159 h 441"/>
                    <a:gd name="T24" fmla="*/ 8542 w 331"/>
                    <a:gd name="T25" fmla="*/ 27046 h 441"/>
                    <a:gd name="T26" fmla="*/ 15895 w 331"/>
                    <a:gd name="T27" fmla="*/ 14982 h 441"/>
                    <a:gd name="T28" fmla="*/ 11319 w 331"/>
                    <a:gd name="T29" fmla="*/ 7511 h 441"/>
                    <a:gd name="T30" fmla="*/ 12809 w 331"/>
                    <a:gd name="T31" fmla="*/ 0 h 441"/>
                    <a:gd name="T32" fmla="*/ 25679 w 331"/>
                    <a:gd name="T33" fmla="*/ 5948 h 441"/>
                    <a:gd name="T34" fmla="*/ 41568 w 331"/>
                    <a:gd name="T35" fmla="*/ 10588 h 441"/>
                    <a:gd name="T36" fmla="*/ 44333 w 331"/>
                    <a:gd name="T37" fmla="*/ 11986 h 441"/>
                    <a:gd name="T38" fmla="*/ 48653 w 331"/>
                    <a:gd name="T39" fmla="*/ 19491 h 441"/>
                    <a:gd name="T40" fmla="*/ 40007 w 331"/>
                    <a:gd name="T41" fmla="*/ 28516 h 441"/>
                    <a:gd name="T42" fmla="*/ 44333 w 331"/>
                    <a:gd name="T43" fmla="*/ 34591 h 441"/>
                    <a:gd name="T44" fmla="*/ 50198 w 331"/>
                    <a:gd name="T45" fmla="*/ 31557 h 441"/>
                    <a:gd name="T46" fmla="*/ 54377 w 331"/>
                    <a:gd name="T47" fmla="*/ 36109 h 441"/>
                    <a:gd name="T48" fmla="*/ 54377 w 331"/>
                    <a:gd name="T49" fmla="*/ 55746 h 441"/>
                    <a:gd name="T50" fmla="*/ 38479 w 331"/>
                    <a:gd name="T51" fmla="*/ 69339 h 4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1"/>
                    <a:gd name="T79" fmla="*/ 0 h 441"/>
                    <a:gd name="T80" fmla="*/ 331 w 331"/>
                    <a:gd name="T81" fmla="*/ 441 h 4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1" h="441">
                      <a:moveTo>
                        <a:pt x="234" y="368"/>
                      </a:moveTo>
                      <a:lnTo>
                        <a:pt x="200" y="344"/>
                      </a:lnTo>
                      <a:lnTo>
                        <a:pt x="165" y="352"/>
                      </a:lnTo>
                      <a:lnTo>
                        <a:pt x="130" y="424"/>
                      </a:lnTo>
                      <a:lnTo>
                        <a:pt x="61" y="440"/>
                      </a:lnTo>
                      <a:lnTo>
                        <a:pt x="26" y="440"/>
                      </a:lnTo>
                      <a:lnTo>
                        <a:pt x="17" y="408"/>
                      </a:lnTo>
                      <a:lnTo>
                        <a:pt x="0" y="384"/>
                      </a:lnTo>
                      <a:lnTo>
                        <a:pt x="78" y="336"/>
                      </a:lnTo>
                      <a:lnTo>
                        <a:pt x="61" y="288"/>
                      </a:lnTo>
                      <a:lnTo>
                        <a:pt x="78" y="224"/>
                      </a:lnTo>
                      <a:lnTo>
                        <a:pt x="17" y="160"/>
                      </a:lnTo>
                      <a:lnTo>
                        <a:pt x="52" y="144"/>
                      </a:lnTo>
                      <a:lnTo>
                        <a:pt x="96" y="80"/>
                      </a:lnTo>
                      <a:lnTo>
                        <a:pt x="69" y="40"/>
                      </a:lnTo>
                      <a:lnTo>
                        <a:pt x="78" y="0"/>
                      </a:lnTo>
                      <a:lnTo>
                        <a:pt x="156" y="32"/>
                      </a:lnTo>
                      <a:lnTo>
                        <a:pt x="252" y="56"/>
                      </a:lnTo>
                      <a:lnTo>
                        <a:pt x="269" y="64"/>
                      </a:lnTo>
                      <a:lnTo>
                        <a:pt x="295" y="104"/>
                      </a:lnTo>
                      <a:lnTo>
                        <a:pt x="243" y="152"/>
                      </a:lnTo>
                      <a:lnTo>
                        <a:pt x="269" y="184"/>
                      </a:lnTo>
                      <a:lnTo>
                        <a:pt x="304" y="168"/>
                      </a:lnTo>
                      <a:lnTo>
                        <a:pt x="330" y="192"/>
                      </a:lnTo>
                      <a:lnTo>
                        <a:pt x="330" y="296"/>
                      </a:lnTo>
                      <a:lnTo>
                        <a:pt x="234" y="368"/>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55" name="Freeform 105"/>
                <p:cNvSpPr>
                  <a:spLocks/>
                </p:cNvSpPr>
                <p:nvPr/>
              </p:nvSpPr>
              <p:spPr bwMode="auto">
                <a:xfrm>
                  <a:off x="499" y="3283"/>
                  <a:ext cx="69" cy="54"/>
                </a:xfrm>
                <a:custGeom>
                  <a:avLst/>
                  <a:gdLst>
                    <a:gd name="T0" fmla="*/ 0 w 53"/>
                    <a:gd name="T1" fmla="*/ 4508 h 41"/>
                    <a:gd name="T2" fmla="*/ 2578 w 53"/>
                    <a:gd name="T3" fmla="*/ 0 h 41"/>
                    <a:gd name="T4" fmla="*/ 7901 w 53"/>
                    <a:gd name="T5" fmla="*/ 4508 h 41"/>
                    <a:gd name="T6" fmla="*/ 5330 w 53"/>
                    <a:gd name="T7" fmla="*/ 7486 h 41"/>
                    <a:gd name="T8" fmla="*/ 0 w 53"/>
                    <a:gd name="T9" fmla="*/ 4508 h 41"/>
                    <a:gd name="T10" fmla="*/ 0 60000 65536"/>
                    <a:gd name="T11" fmla="*/ 0 60000 65536"/>
                    <a:gd name="T12" fmla="*/ 0 60000 65536"/>
                    <a:gd name="T13" fmla="*/ 0 60000 65536"/>
                    <a:gd name="T14" fmla="*/ 0 60000 65536"/>
                    <a:gd name="T15" fmla="*/ 0 w 53"/>
                    <a:gd name="T16" fmla="*/ 0 h 41"/>
                    <a:gd name="T17" fmla="*/ 53 w 53"/>
                    <a:gd name="T18" fmla="*/ 41 h 41"/>
                  </a:gdLst>
                  <a:ahLst/>
                  <a:cxnLst>
                    <a:cxn ang="T10">
                      <a:pos x="T0" y="T1"/>
                    </a:cxn>
                    <a:cxn ang="T11">
                      <a:pos x="T2" y="T3"/>
                    </a:cxn>
                    <a:cxn ang="T12">
                      <a:pos x="T4" y="T5"/>
                    </a:cxn>
                    <a:cxn ang="T13">
                      <a:pos x="T6" y="T7"/>
                    </a:cxn>
                    <a:cxn ang="T14">
                      <a:pos x="T8" y="T9"/>
                    </a:cxn>
                  </a:cxnLst>
                  <a:rect l="T15" t="T16" r="T17" b="T18"/>
                  <a:pathLst>
                    <a:path w="53" h="41">
                      <a:moveTo>
                        <a:pt x="0" y="24"/>
                      </a:moveTo>
                      <a:lnTo>
                        <a:pt x="17" y="0"/>
                      </a:lnTo>
                      <a:lnTo>
                        <a:pt x="52" y="24"/>
                      </a:lnTo>
                      <a:lnTo>
                        <a:pt x="35" y="40"/>
                      </a:lnTo>
                      <a:lnTo>
                        <a:pt x="0" y="24"/>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56" name="Freeform 106"/>
                <p:cNvSpPr>
                  <a:spLocks/>
                </p:cNvSpPr>
                <p:nvPr/>
              </p:nvSpPr>
              <p:spPr bwMode="auto">
                <a:xfrm>
                  <a:off x="249" y="3336"/>
                  <a:ext cx="421" cy="286"/>
                </a:xfrm>
                <a:custGeom>
                  <a:avLst/>
                  <a:gdLst>
                    <a:gd name="T0" fmla="*/ 42445 w 322"/>
                    <a:gd name="T1" fmla="*/ 13646 h 217"/>
                    <a:gd name="T2" fmla="*/ 52404 w 322"/>
                    <a:gd name="T3" fmla="*/ 18212 h 217"/>
                    <a:gd name="T4" fmla="*/ 45308 w 322"/>
                    <a:gd name="T5" fmla="*/ 24334 h 217"/>
                    <a:gd name="T6" fmla="*/ 29695 w 322"/>
                    <a:gd name="T7" fmla="*/ 39407 h 217"/>
                    <a:gd name="T8" fmla="*/ 22712 w 322"/>
                    <a:gd name="T9" fmla="*/ 39407 h 217"/>
                    <a:gd name="T10" fmla="*/ 9980 w 322"/>
                    <a:gd name="T11" fmla="*/ 39407 h 217"/>
                    <a:gd name="T12" fmla="*/ 1483 w 322"/>
                    <a:gd name="T13" fmla="*/ 39407 h 217"/>
                    <a:gd name="T14" fmla="*/ 1483 w 322"/>
                    <a:gd name="T15" fmla="*/ 41125 h 217"/>
                    <a:gd name="T16" fmla="*/ 1483 w 322"/>
                    <a:gd name="T17" fmla="*/ 39407 h 217"/>
                    <a:gd name="T18" fmla="*/ 1483 w 322"/>
                    <a:gd name="T19" fmla="*/ 34979 h 217"/>
                    <a:gd name="T20" fmla="*/ 0 w 322"/>
                    <a:gd name="T21" fmla="*/ 30299 h 217"/>
                    <a:gd name="T22" fmla="*/ 0 w 322"/>
                    <a:gd name="T23" fmla="*/ 27311 h 217"/>
                    <a:gd name="T24" fmla="*/ 1483 w 322"/>
                    <a:gd name="T25" fmla="*/ 25764 h 217"/>
                    <a:gd name="T26" fmla="*/ 1483 w 322"/>
                    <a:gd name="T27" fmla="*/ 24334 h 217"/>
                    <a:gd name="T28" fmla="*/ 5665 w 322"/>
                    <a:gd name="T29" fmla="*/ 22686 h 217"/>
                    <a:gd name="T30" fmla="*/ 22712 w 322"/>
                    <a:gd name="T31" fmla="*/ 15060 h 217"/>
                    <a:gd name="T32" fmla="*/ 18499 w 322"/>
                    <a:gd name="T33" fmla="*/ 5961 h 217"/>
                    <a:gd name="T34" fmla="*/ 22712 w 322"/>
                    <a:gd name="T35" fmla="*/ 0 h 217"/>
                    <a:gd name="T36" fmla="*/ 31225 w 322"/>
                    <a:gd name="T37" fmla="*/ 7611 h 217"/>
                    <a:gd name="T38" fmla="*/ 40972 w 322"/>
                    <a:gd name="T39" fmla="*/ 7611 h 217"/>
                    <a:gd name="T40" fmla="*/ 42445 w 322"/>
                    <a:gd name="T41" fmla="*/ 13646 h 2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217"/>
                    <a:gd name="T65" fmla="*/ 322 w 322"/>
                    <a:gd name="T66" fmla="*/ 217 h 2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217">
                      <a:moveTo>
                        <a:pt x="260" y="72"/>
                      </a:moveTo>
                      <a:lnTo>
                        <a:pt x="321" y="96"/>
                      </a:lnTo>
                      <a:lnTo>
                        <a:pt x="278" y="128"/>
                      </a:lnTo>
                      <a:lnTo>
                        <a:pt x="182" y="208"/>
                      </a:lnTo>
                      <a:lnTo>
                        <a:pt x="139" y="208"/>
                      </a:lnTo>
                      <a:lnTo>
                        <a:pt x="61" y="208"/>
                      </a:lnTo>
                      <a:lnTo>
                        <a:pt x="9" y="208"/>
                      </a:lnTo>
                      <a:lnTo>
                        <a:pt x="9" y="216"/>
                      </a:lnTo>
                      <a:lnTo>
                        <a:pt x="9" y="208"/>
                      </a:lnTo>
                      <a:lnTo>
                        <a:pt x="9" y="184"/>
                      </a:lnTo>
                      <a:lnTo>
                        <a:pt x="0" y="160"/>
                      </a:lnTo>
                      <a:lnTo>
                        <a:pt x="0" y="144"/>
                      </a:lnTo>
                      <a:lnTo>
                        <a:pt x="9" y="136"/>
                      </a:lnTo>
                      <a:lnTo>
                        <a:pt x="9" y="128"/>
                      </a:lnTo>
                      <a:lnTo>
                        <a:pt x="35" y="120"/>
                      </a:lnTo>
                      <a:lnTo>
                        <a:pt x="139" y="80"/>
                      </a:lnTo>
                      <a:lnTo>
                        <a:pt x="113" y="32"/>
                      </a:lnTo>
                      <a:lnTo>
                        <a:pt x="139" y="0"/>
                      </a:lnTo>
                      <a:lnTo>
                        <a:pt x="191" y="40"/>
                      </a:lnTo>
                      <a:lnTo>
                        <a:pt x="252" y="40"/>
                      </a:lnTo>
                      <a:lnTo>
                        <a:pt x="260" y="72"/>
                      </a:lnTo>
                    </a:path>
                  </a:pathLst>
                </a:custGeom>
                <a:solidFill>
                  <a:srgbClr val="CBCBCB"/>
                </a:solidFill>
                <a:ln w="12700">
                  <a:solidFill>
                    <a:schemeClr val="bg1">
                      <a:alpha val="81175"/>
                    </a:schemeClr>
                  </a:solidFill>
                  <a:round/>
                  <a:headEnd/>
                  <a:tailEnd/>
                </a:ln>
              </p:spPr>
              <p:txBody>
                <a:bodyPr/>
                <a:lstStyle/>
                <a:p>
                  <a:endParaRPr lang="fr-CH" dirty="0"/>
                </a:p>
              </p:txBody>
            </p:sp>
            <p:sp>
              <p:nvSpPr>
                <p:cNvPr id="57" name="Freeform 107"/>
                <p:cNvSpPr>
                  <a:spLocks/>
                </p:cNvSpPr>
                <p:nvPr/>
              </p:nvSpPr>
              <p:spPr bwMode="auto">
                <a:xfrm>
                  <a:off x="1213" y="2652"/>
                  <a:ext cx="80" cy="64"/>
                </a:xfrm>
                <a:custGeom>
                  <a:avLst/>
                  <a:gdLst>
                    <a:gd name="T0" fmla="*/ 10391 w 61"/>
                    <a:gd name="T1" fmla="*/ 2509 h 49"/>
                    <a:gd name="T2" fmla="*/ 7334 w 61"/>
                    <a:gd name="T3" fmla="*/ 7694 h 49"/>
                    <a:gd name="T4" fmla="*/ 0 w 61"/>
                    <a:gd name="T5" fmla="*/ 3763 h 49"/>
                    <a:gd name="T6" fmla="*/ 5892 w 61"/>
                    <a:gd name="T7" fmla="*/ 0 h 49"/>
                    <a:gd name="T8" fmla="*/ 10391 w 61"/>
                    <a:gd name="T9" fmla="*/ 2509 h 49"/>
                    <a:gd name="T10" fmla="*/ 0 60000 65536"/>
                    <a:gd name="T11" fmla="*/ 0 60000 65536"/>
                    <a:gd name="T12" fmla="*/ 0 60000 65536"/>
                    <a:gd name="T13" fmla="*/ 0 60000 65536"/>
                    <a:gd name="T14" fmla="*/ 0 60000 65536"/>
                    <a:gd name="T15" fmla="*/ 0 w 61"/>
                    <a:gd name="T16" fmla="*/ 0 h 49"/>
                    <a:gd name="T17" fmla="*/ 61 w 61"/>
                    <a:gd name="T18" fmla="*/ 49 h 49"/>
                  </a:gdLst>
                  <a:ahLst/>
                  <a:cxnLst>
                    <a:cxn ang="T10">
                      <a:pos x="T0" y="T1"/>
                    </a:cxn>
                    <a:cxn ang="T11">
                      <a:pos x="T2" y="T3"/>
                    </a:cxn>
                    <a:cxn ang="T12">
                      <a:pos x="T4" y="T5"/>
                    </a:cxn>
                    <a:cxn ang="T13">
                      <a:pos x="T6" y="T7"/>
                    </a:cxn>
                    <a:cxn ang="T14">
                      <a:pos x="T8" y="T9"/>
                    </a:cxn>
                  </a:cxnLst>
                  <a:rect l="T15" t="T16" r="T17" b="T18"/>
                  <a:pathLst>
                    <a:path w="61" h="49">
                      <a:moveTo>
                        <a:pt x="60" y="16"/>
                      </a:moveTo>
                      <a:lnTo>
                        <a:pt x="43" y="48"/>
                      </a:lnTo>
                      <a:lnTo>
                        <a:pt x="0" y="24"/>
                      </a:lnTo>
                      <a:lnTo>
                        <a:pt x="34" y="0"/>
                      </a:lnTo>
                      <a:lnTo>
                        <a:pt x="60" y="16"/>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58" name="Freeform 108"/>
                <p:cNvSpPr>
                  <a:spLocks/>
                </p:cNvSpPr>
                <p:nvPr/>
              </p:nvSpPr>
              <p:spPr bwMode="auto">
                <a:xfrm>
                  <a:off x="1145" y="2652"/>
                  <a:ext cx="58" cy="53"/>
                </a:xfrm>
                <a:custGeom>
                  <a:avLst/>
                  <a:gdLst>
                    <a:gd name="T0" fmla="*/ 4926 w 44"/>
                    <a:gd name="T1" fmla="*/ 0 h 41"/>
                    <a:gd name="T2" fmla="*/ 0 w 44"/>
                    <a:gd name="T3" fmla="*/ 1033 h 41"/>
                    <a:gd name="T4" fmla="*/ 3177 w 44"/>
                    <a:gd name="T5" fmla="*/ 5277 h 41"/>
                    <a:gd name="T6" fmla="*/ 8195 w 44"/>
                    <a:gd name="T7" fmla="*/ 1033 h 41"/>
                    <a:gd name="T8" fmla="*/ 4926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8"/>
                      </a:lnTo>
                      <a:lnTo>
                        <a:pt x="17" y="40"/>
                      </a:lnTo>
                      <a:lnTo>
                        <a:pt x="43" y="8"/>
                      </a:lnTo>
                      <a:lnTo>
                        <a:pt x="26" y="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59" name="Freeform 109"/>
                <p:cNvSpPr>
                  <a:spLocks/>
                </p:cNvSpPr>
                <p:nvPr/>
              </p:nvSpPr>
              <p:spPr bwMode="auto">
                <a:xfrm>
                  <a:off x="1156" y="2462"/>
                  <a:ext cx="205" cy="159"/>
                </a:xfrm>
                <a:custGeom>
                  <a:avLst/>
                  <a:gdLst>
                    <a:gd name="T0" fmla="*/ 4086 w 157"/>
                    <a:gd name="T1" fmla="*/ 20097 h 121"/>
                    <a:gd name="T2" fmla="*/ 10990 w 157"/>
                    <a:gd name="T3" fmla="*/ 21604 h 121"/>
                    <a:gd name="T4" fmla="*/ 22011 w 157"/>
                    <a:gd name="T5" fmla="*/ 21604 h 121"/>
                    <a:gd name="T6" fmla="*/ 24748 w 157"/>
                    <a:gd name="T7" fmla="*/ 18715 h 121"/>
                    <a:gd name="T8" fmla="*/ 24748 w 157"/>
                    <a:gd name="T9" fmla="*/ 11495 h 121"/>
                    <a:gd name="T10" fmla="*/ 22011 w 157"/>
                    <a:gd name="T11" fmla="*/ 10018 h 121"/>
                    <a:gd name="T12" fmla="*/ 22011 w 157"/>
                    <a:gd name="T13" fmla="*/ 5724 h 121"/>
                    <a:gd name="T14" fmla="*/ 24748 w 157"/>
                    <a:gd name="T15" fmla="*/ 4356 h 121"/>
                    <a:gd name="T16" fmla="*/ 23401 w 157"/>
                    <a:gd name="T17" fmla="*/ 0 h 121"/>
                    <a:gd name="T18" fmla="*/ 0 w 157"/>
                    <a:gd name="T19" fmla="*/ 14324 h 121"/>
                    <a:gd name="T20" fmla="*/ 4086 w 157"/>
                    <a:gd name="T21" fmla="*/ 20097 h 1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
                    <a:gd name="T34" fmla="*/ 0 h 121"/>
                    <a:gd name="T35" fmla="*/ 157 w 157"/>
                    <a:gd name="T36" fmla="*/ 121 h 1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 h="121">
                      <a:moveTo>
                        <a:pt x="26" y="112"/>
                      </a:moveTo>
                      <a:lnTo>
                        <a:pt x="69" y="120"/>
                      </a:lnTo>
                      <a:lnTo>
                        <a:pt x="139" y="120"/>
                      </a:lnTo>
                      <a:lnTo>
                        <a:pt x="156" y="104"/>
                      </a:lnTo>
                      <a:lnTo>
                        <a:pt x="156" y="64"/>
                      </a:lnTo>
                      <a:lnTo>
                        <a:pt x="139" y="56"/>
                      </a:lnTo>
                      <a:lnTo>
                        <a:pt x="139" y="32"/>
                      </a:lnTo>
                      <a:lnTo>
                        <a:pt x="156" y="24"/>
                      </a:lnTo>
                      <a:lnTo>
                        <a:pt x="147" y="0"/>
                      </a:lnTo>
                      <a:lnTo>
                        <a:pt x="0" y="80"/>
                      </a:lnTo>
                      <a:lnTo>
                        <a:pt x="26" y="112"/>
                      </a:lnTo>
                    </a:path>
                  </a:pathLst>
                </a:custGeom>
                <a:solidFill>
                  <a:srgbClr val="CBCBCB"/>
                </a:solidFill>
                <a:ln w="12700">
                  <a:solidFill>
                    <a:schemeClr val="bg1">
                      <a:alpha val="81175"/>
                    </a:schemeClr>
                  </a:solidFill>
                  <a:round/>
                  <a:headEnd/>
                  <a:tailEnd/>
                </a:ln>
              </p:spPr>
              <p:txBody>
                <a:bodyPr/>
                <a:lstStyle/>
                <a:p>
                  <a:endParaRPr lang="fr-CH" dirty="0"/>
                </a:p>
              </p:txBody>
            </p:sp>
            <p:sp>
              <p:nvSpPr>
                <p:cNvPr id="60" name="Freeform 110"/>
                <p:cNvSpPr>
                  <a:spLocks/>
                </p:cNvSpPr>
                <p:nvPr/>
              </p:nvSpPr>
              <p:spPr bwMode="auto">
                <a:xfrm>
                  <a:off x="1201" y="2294"/>
                  <a:ext cx="658" cy="885"/>
                </a:xfrm>
                <a:custGeom>
                  <a:avLst/>
                  <a:gdLst>
                    <a:gd name="T0" fmla="*/ 25679 w 503"/>
                    <a:gd name="T1" fmla="*/ 27649 h 673"/>
                    <a:gd name="T2" fmla="*/ 28463 w 503"/>
                    <a:gd name="T3" fmla="*/ 36359 h 673"/>
                    <a:gd name="T4" fmla="*/ 22819 w 503"/>
                    <a:gd name="T5" fmla="*/ 46668 h 673"/>
                    <a:gd name="T6" fmla="*/ 17143 w 503"/>
                    <a:gd name="T7" fmla="*/ 53829 h 673"/>
                    <a:gd name="T8" fmla="*/ 21323 w 503"/>
                    <a:gd name="T9" fmla="*/ 58305 h 673"/>
                    <a:gd name="T10" fmla="*/ 14356 w 503"/>
                    <a:gd name="T11" fmla="*/ 68341 h 673"/>
                    <a:gd name="T12" fmla="*/ 6958 w 503"/>
                    <a:gd name="T13" fmla="*/ 74165 h 673"/>
                    <a:gd name="T14" fmla="*/ 0 w 503"/>
                    <a:gd name="T15" fmla="*/ 77155 h 673"/>
                    <a:gd name="T16" fmla="*/ 0 w 503"/>
                    <a:gd name="T17" fmla="*/ 85849 h 673"/>
                    <a:gd name="T18" fmla="*/ 1494 w 503"/>
                    <a:gd name="T19" fmla="*/ 91713 h 673"/>
                    <a:gd name="T20" fmla="*/ 8542 w 503"/>
                    <a:gd name="T21" fmla="*/ 93084 h 673"/>
                    <a:gd name="T22" fmla="*/ 14356 w 503"/>
                    <a:gd name="T23" fmla="*/ 97455 h 673"/>
                    <a:gd name="T24" fmla="*/ 6958 w 503"/>
                    <a:gd name="T25" fmla="*/ 103222 h 673"/>
                    <a:gd name="T26" fmla="*/ 2794 w 503"/>
                    <a:gd name="T27" fmla="*/ 103222 h 673"/>
                    <a:gd name="T28" fmla="*/ 0 w 503"/>
                    <a:gd name="T29" fmla="*/ 104593 h 673"/>
                    <a:gd name="T30" fmla="*/ 6958 w 503"/>
                    <a:gd name="T31" fmla="*/ 111949 h 673"/>
                    <a:gd name="T32" fmla="*/ 14356 w 503"/>
                    <a:gd name="T33" fmla="*/ 106166 h 673"/>
                    <a:gd name="T34" fmla="*/ 21323 w 503"/>
                    <a:gd name="T35" fmla="*/ 109081 h 673"/>
                    <a:gd name="T36" fmla="*/ 24103 w 503"/>
                    <a:gd name="T37" fmla="*/ 114903 h 673"/>
                    <a:gd name="T38" fmla="*/ 24103 w 503"/>
                    <a:gd name="T39" fmla="*/ 120785 h 673"/>
                    <a:gd name="T40" fmla="*/ 28463 w 503"/>
                    <a:gd name="T41" fmla="*/ 122135 h 673"/>
                    <a:gd name="T42" fmla="*/ 37063 w 503"/>
                    <a:gd name="T43" fmla="*/ 113485 h 673"/>
                    <a:gd name="T44" fmla="*/ 42804 w 503"/>
                    <a:gd name="T45" fmla="*/ 111949 h 673"/>
                    <a:gd name="T46" fmla="*/ 49814 w 503"/>
                    <a:gd name="T47" fmla="*/ 104593 h 673"/>
                    <a:gd name="T48" fmla="*/ 64039 w 503"/>
                    <a:gd name="T49" fmla="*/ 97455 h 673"/>
                    <a:gd name="T50" fmla="*/ 74202 w 503"/>
                    <a:gd name="T51" fmla="*/ 90117 h 673"/>
                    <a:gd name="T52" fmla="*/ 75493 w 503"/>
                    <a:gd name="T53" fmla="*/ 78495 h 673"/>
                    <a:gd name="T54" fmla="*/ 82649 w 503"/>
                    <a:gd name="T55" fmla="*/ 75595 h 673"/>
                    <a:gd name="T56" fmla="*/ 82649 w 503"/>
                    <a:gd name="T57" fmla="*/ 69848 h 673"/>
                    <a:gd name="T58" fmla="*/ 75493 w 503"/>
                    <a:gd name="T59" fmla="*/ 62488 h 673"/>
                    <a:gd name="T60" fmla="*/ 72626 w 503"/>
                    <a:gd name="T61" fmla="*/ 59621 h 673"/>
                    <a:gd name="T62" fmla="*/ 74202 w 503"/>
                    <a:gd name="T63" fmla="*/ 47969 h 673"/>
                    <a:gd name="T64" fmla="*/ 76854 w 503"/>
                    <a:gd name="T65" fmla="*/ 37839 h 673"/>
                    <a:gd name="T66" fmla="*/ 74202 w 503"/>
                    <a:gd name="T67" fmla="*/ 33441 h 673"/>
                    <a:gd name="T68" fmla="*/ 82649 w 503"/>
                    <a:gd name="T69" fmla="*/ 29016 h 673"/>
                    <a:gd name="T70" fmla="*/ 79731 w 503"/>
                    <a:gd name="T71" fmla="*/ 24675 h 673"/>
                    <a:gd name="T72" fmla="*/ 66921 w 503"/>
                    <a:gd name="T73" fmla="*/ 23323 h 673"/>
                    <a:gd name="T74" fmla="*/ 61279 w 503"/>
                    <a:gd name="T75" fmla="*/ 21882 h 673"/>
                    <a:gd name="T76" fmla="*/ 58419 w 503"/>
                    <a:gd name="T77" fmla="*/ 11617 h 673"/>
                    <a:gd name="T78" fmla="*/ 64039 w 503"/>
                    <a:gd name="T79" fmla="*/ 7356 h 673"/>
                    <a:gd name="T80" fmla="*/ 61279 w 503"/>
                    <a:gd name="T81" fmla="*/ 0 h 673"/>
                    <a:gd name="T82" fmla="*/ 58419 w 503"/>
                    <a:gd name="T83" fmla="*/ 1465 h 673"/>
                    <a:gd name="T84" fmla="*/ 52724 w 503"/>
                    <a:gd name="T85" fmla="*/ 4380 h 673"/>
                    <a:gd name="T86" fmla="*/ 45614 w 503"/>
                    <a:gd name="T87" fmla="*/ 5760 h 673"/>
                    <a:gd name="T88" fmla="*/ 41246 w 503"/>
                    <a:gd name="T89" fmla="*/ 5760 h 673"/>
                    <a:gd name="T90" fmla="*/ 41246 w 503"/>
                    <a:gd name="T91" fmla="*/ 13097 h 673"/>
                    <a:gd name="T92" fmla="*/ 42804 w 503"/>
                    <a:gd name="T93" fmla="*/ 20275 h 673"/>
                    <a:gd name="T94" fmla="*/ 41246 w 503"/>
                    <a:gd name="T95" fmla="*/ 26124 h 673"/>
                    <a:gd name="T96" fmla="*/ 37063 w 503"/>
                    <a:gd name="T97" fmla="*/ 29016 h 673"/>
                    <a:gd name="T98" fmla="*/ 34309 w 503"/>
                    <a:gd name="T99" fmla="*/ 21882 h 673"/>
                    <a:gd name="T100" fmla="*/ 27046 w 503"/>
                    <a:gd name="T101" fmla="*/ 14497 h 673"/>
                    <a:gd name="T102" fmla="*/ 22819 w 503"/>
                    <a:gd name="T103" fmla="*/ 18957 h 673"/>
                    <a:gd name="T104" fmla="*/ 25679 w 503"/>
                    <a:gd name="T105" fmla="*/ 27649 h 6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03"/>
                    <a:gd name="T160" fmla="*/ 0 h 673"/>
                    <a:gd name="T161" fmla="*/ 503 w 503"/>
                    <a:gd name="T162" fmla="*/ 673 h 67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03" h="673">
                      <a:moveTo>
                        <a:pt x="156" y="152"/>
                      </a:moveTo>
                      <a:lnTo>
                        <a:pt x="173" y="200"/>
                      </a:lnTo>
                      <a:lnTo>
                        <a:pt x="138" y="256"/>
                      </a:lnTo>
                      <a:lnTo>
                        <a:pt x="104" y="296"/>
                      </a:lnTo>
                      <a:lnTo>
                        <a:pt x="130" y="320"/>
                      </a:lnTo>
                      <a:lnTo>
                        <a:pt x="87" y="376"/>
                      </a:lnTo>
                      <a:lnTo>
                        <a:pt x="43" y="408"/>
                      </a:lnTo>
                      <a:lnTo>
                        <a:pt x="0" y="424"/>
                      </a:lnTo>
                      <a:lnTo>
                        <a:pt x="0" y="472"/>
                      </a:lnTo>
                      <a:lnTo>
                        <a:pt x="9" y="504"/>
                      </a:lnTo>
                      <a:lnTo>
                        <a:pt x="52" y="512"/>
                      </a:lnTo>
                      <a:lnTo>
                        <a:pt x="87" y="536"/>
                      </a:lnTo>
                      <a:lnTo>
                        <a:pt x="43" y="568"/>
                      </a:lnTo>
                      <a:lnTo>
                        <a:pt x="17" y="568"/>
                      </a:lnTo>
                      <a:lnTo>
                        <a:pt x="0" y="576"/>
                      </a:lnTo>
                      <a:lnTo>
                        <a:pt x="43" y="616"/>
                      </a:lnTo>
                      <a:lnTo>
                        <a:pt x="87" y="584"/>
                      </a:lnTo>
                      <a:lnTo>
                        <a:pt x="130" y="600"/>
                      </a:lnTo>
                      <a:lnTo>
                        <a:pt x="147" y="632"/>
                      </a:lnTo>
                      <a:lnTo>
                        <a:pt x="147" y="664"/>
                      </a:lnTo>
                      <a:lnTo>
                        <a:pt x="173" y="672"/>
                      </a:lnTo>
                      <a:lnTo>
                        <a:pt x="225" y="624"/>
                      </a:lnTo>
                      <a:lnTo>
                        <a:pt x="260" y="616"/>
                      </a:lnTo>
                      <a:lnTo>
                        <a:pt x="303" y="576"/>
                      </a:lnTo>
                      <a:lnTo>
                        <a:pt x="389" y="536"/>
                      </a:lnTo>
                      <a:lnTo>
                        <a:pt x="450" y="496"/>
                      </a:lnTo>
                      <a:lnTo>
                        <a:pt x="459" y="432"/>
                      </a:lnTo>
                      <a:lnTo>
                        <a:pt x="502" y="416"/>
                      </a:lnTo>
                      <a:lnTo>
                        <a:pt x="502" y="384"/>
                      </a:lnTo>
                      <a:lnTo>
                        <a:pt x="459" y="344"/>
                      </a:lnTo>
                      <a:lnTo>
                        <a:pt x="441" y="328"/>
                      </a:lnTo>
                      <a:lnTo>
                        <a:pt x="450" y="264"/>
                      </a:lnTo>
                      <a:lnTo>
                        <a:pt x="467" y="208"/>
                      </a:lnTo>
                      <a:lnTo>
                        <a:pt x="450" y="184"/>
                      </a:lnTo>
                      <a:lnTo>
                        <a:pt x="502" y="160"/>
                      </a:lnTo>
                      <a:lnTo>
                        <a:pt x="485" y="136"/>
                      </a:lnTo>
                      <a:lnTo>
                        <a:pt x="407" y="128"/>
                      </a:lnTo>
                      <a:lnTo>
                        <a:pt x="372" y="120"/>
                      </a:lnTo>
                      <a:lnTo>
                        <a:pt x="355" y="64"/>
                      </a:lnTo>
                      <a:lnTo>
                        <a:pt x="389" y="40"/>
                      </a:lnTo>
                      <a:lnTo>
                        <a:pt x="372" y="0"/>
                      </a:lnTo>
                      <a:lnTo>
                        <a:pt x="355" y="8"/>
                      </a:lnTo>
                      <a:lnTo>
                        <a:pt x="320" y="24"/>
                      </a:lnTo>
                      <a:lnTo>
                        <a:pt x="277" y="32"/>
                      </a:lnTo>
                      <a:lnTo>
                        <a:pt x="251" y="32"/>
                      </a:lnTo>
                      <a:lnTo>
                        <a:pt x="251" y="72"/>
                      </a:lnTo>
                      <a:lnTo>
                        <a:pt x="260" y="112"/>
                      </a:lnTo>
                      <a:lnTo>
                        <a:pt x="251" y="144"/>
                      </a:lnTo>
                      <a:lnTo>
                        <a:pt x="225" y="160"/>
                      </a:lnTo>
                      <a:lnTo>
                        <a:pt x="208" y="120"/>
                      </a:lnTo>
                      <a:lnTo>
                        <a:pt x="164" y="80"/>
                      </a:lnTo>
                      <a:lnTo>
                        <a:pt x="138" y="104"/>
                      </a:lnTo>
                      <a:lnTo>
                        <a:pt x="156" y="152"/>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61" name="Freeform 111"/>
                <p:cNvSpPr>
                  <a:spLocks/>
                </p:cNvSpPr>
                <p:nvPr/>
              </p:nvSpPr>
              <p:spPr bwMode="auto">
                <a:xfrm>
                  <a:off x="1995" y="1767"/>
                  <a:ext cx="92" cy="43"/>
                </a:xfrm>
                <a:custGeom>
                  <a:avLst/>
                  <a:gdLst>
                    <a:gd name="T0" fmla="*/ 12541 w 70"/>
                    <a:gd name="T1" fmla="*/ 1205 h 33"/>
                    <a:gd name="T2" fmla="*/ 4701 w 70"/>
                    <a:gd name="T3" fmla="*/ 0 h 33"/>
                    <a:gd name="T4" fmla="*/ 0 w 70"/>
                    <a:gd name="T5" fmla="*/ 2438 h 33"/>
                    <a:gd name="T6" fmla="*/ 4701 w 70"/>
                    <a:gd name="T7" fmla="*/ 4970 h 33"/>
                    <a:gd name="T8" fmla="*/ 10870 w 70"/>
                    <a:gd name="T9" fmla="*/ 4970 h 33"/>
                    <a:gd name="T10" fmla="*/ 12541 w 70"/>
                    <a:gd name="T11" fmla="*/ 1205 h 33"/>
                    <a:gd name="T12" fmla="*/ 0 60000 65536"/>
                    <a:gd name="T13" fmla="*/ 0 60000 65536"/>
                    <a:gd name="T14" fmla="*/ 0 60000 65536"/>
                    <a:gd name="T15" fmla="*/ 0 60000 65536"/>
                    <a:gd name="T16" fmla="*/ 0 60000 65536"/>
                    <a:gd name="T17" fmla="*/ 0 60000 65536"/>
                    <a:gd name="T18" fmla="*/ 0 w 70"/>
                    <a:gd name="T19" fmla="*/ 0 h 33"/>
                    <a:gd name="T20" fmla="*/ 70 w 70"/>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70" h="33">
                      <a:moveTo>
                        <a:pt x="69" y="8"/>
                      </a:moveTo>
                      <a:lnTo>
                        <a:pt x="26" y="0"/>
                      </a:lnTo>
                      <a:lnTo>
                        <a:pt x="0" y="16"/>
                      </a:lnTo>
                      <a:lnTo>
                        <a:pt x="26" y="32"/>
                      </a:lnTo>
                      <a:lnTo>
                        <a:pt x="60" y="32"/>
                      </a:lnTo>
                      <a:lnTo>
                        <a:pt x="69" y="8"/>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62" name="Freeform 112"/>
                <p:cNvSpPr>
                  <a:spLocks/>
                </p:cNvSpPr>
                <p:nvPr/>
              </p:nvSpPr>
              <p:spPr bwMode="auto">
                <a:xfrm>
                  <a:off x="1916" y="1420"/>
                  <a:ext cx="613" cy="348"/>
                </a:xfrm>
                <a:custGeom>
                  <a:avLst/>
                  <a:gdLst>
                    <a:gd name="T0" fmla="*/ 2320 w 469"/>
                    <a:gd name="T1" fmla="*/ 20730 h 265"/>
                    <a:gd name="T2" fmla="*/ 2758 w 469"/>
                    <a:gd name="T3" fmla="*/ 25475 h 265"/>
                    <a:gd name="T4" fmla="*/ 1481 w 469"/>
                    <a:gd name="T5" fmla="*/ 26985 h 265"/>
                    <a:gd name="T6" fmla="*/ 2758 w 469"/>
                    <a:gd name="T7" fmla="*/ 31157 h 265"/>
                    <a:gd name="T8" fmla="*/ 5649 w 469"/>
                    <a:gd name="T9" fmla="*/ 31157 h 265"/>
                    <a:gd name="T10" fmla="*/ 1481 w 469"/>
                    <a:gd name="T11" fmla="*/ 34032 h 265"/>
                    <a:gd name="T12" fmla="*/ 0 w 469"/>
                    <a:gd name="T13" fmla="*/ 35437 h 265"/>
                    <a:gd name="T14" fmla="*/ 1481 w 469"/>
                    <a:gd name="T15" fmla="*/ 41240 h 265"/>
                    <a:gd name="T16" fmla="*/ 4210 w 469"/>
                    <a:gd name="T17" fmla="*/ 41240 h 265"/>
                    <a:gd name="T18" fmla="*/ 5649 w 469"/>
                    <a:gd name="T19" fmla="*/ 36900 h 265"/>
                    <a:gd name="T20" fmla="*/ 9950 w 469"/>
                    <a:gd name="T21" fmla="*/ 36900 h 265"/>
                    <a:gd name="T22" fmla="*/ 9950 w 469"/>
                    <a:gd name="T23" fmla="*/ 39702 h 265"/>
                    <a:gd name="T24" fmla="*/ 12613 w 469"/>
                    <a:gd name="T25" fmla="*/ 39702 h 265"/>
                    <a:gd name="T26" fmla="*/ 16957 w 469"/>
                    <a:gd name="T27" fmla="*/ 38281 h 265"/>
                    <a:gd name="T28" fmla="*/ 16957 w 469"/>
                    <a:gd name="T29" fmla="*/ 39702 h 265"/>
                    <a:gd name="T30" fmla="*/ 18278 w 469"/>
                    <a:gd name="T31" fmla="*/ 39702 h 265"/>
                    <a:gd name="T32" fmla="*/ 18278 w 469"/>
                    <a:gd name="T33" fmla="*/ 36900 h 265"/>
                    <a:gd name="T34" fmla="*/ 22545 w 469"/>
                    <a:gd name="T35" fmla="*/ 35437 h 265"/>
                    <a:gd name="T36" fmla="*/ 22545 w 469"/>
                    <a:gd name="T37" fmla="*/ 36900 h 265"/>
                    <a:gd name="T38" fmla="*/ 23793 w 469"/>
                    <a:gd name="T39" fmla="*/ 38281 h 265"/>
                    <a:gd name="T40" fmla="*/ 23793 w 469"/>
                    <a:gd name="T41" fmla="*/ 34032 h 265"/>
                    <a:gd name="T42" fmla="*/ 28041 w 469"/>
                    <a:gd name="T43" fmla="*/ 31157 h 265"/>
                    <a:gd name="T44" fmla="*/ 28041 w 469"/>
                    <a:gd name="T45" fmla="*/ 26985 h 265"/>
                    <a:gd name="T46" fmla="*/ 26746 w 469"/>
                    <a:gd name="T47" fmla="*/ 21286 h 265"/>
                    <a:gd name="T48" fmla="*/ 26746 w 469"/>
                    <a:gd name="T49" fmla="*/ 15648 h 265"/>
                    <a:gd name="T50" fmla="*/ 32200 w 469"/>
                    <a:gd name="T51" fmla="*/ 14206 h 265"/>
                    <a:gd name="T52" fmla="*/ 43611 w 469"/>
                    <a:gd name="T53" fmla="*/ 18440 h 265"/>
                    <a:gd name="T54" fmla="*/ 43611 w 469"/>
                    <a:gd name="T55" fmla="*/ 24170 h 265"/>
                    <a:gd name="T56" fmla="*/ 39444 w 469"/>
                    <a:gd name="T57" fmla="*/ 31157 h 265"/>
                    <a:gd name="T58" fmla="*/ 33753 w 469"/>
                    <a:gd name="T59" fmla="*/ 32732 h 265"/>
                    <a:gd name="T60" fmla="*/ 32200 w 469"/>
                    <a:gd name="T61" fmla="*/ 36900 h 265"/>
                    <a:gd name="T62" fmla="*/ 32200 w 469"/>
                    <a:gd name="T63" fmla="*/ 42560 h 265"/>
                    <a:gd name="T64" fmla="*/ 39444 w 469"/>
                    <a:gd name="T65" fmla="*/ 41240 h 265"/>
                    <a:gd name="T66" fmla="*/ 43611 w 469"/>
                    <a:gd name="T67" fmla="*/ 39702 h 265"/>
                    <a:gd name="T68" fmla="*/ 52041 w 469"/>
                    <a:gd name="T69" fmla="*/ 46868 h 265"/>
                    <a:gd name="T70" fmla="*/ 54790 w 469"/>
                    <a:gd name="T71" fmla="*/ 46868 h 265"/>
                    <a:gd name="T72" fmla="*/ 64681 w 469"/>
                    <a:gd name="T73" fmla="*/ 36900 h 265"/>
                    <a:gd name="T74" fmla="*/ 75880 w 469"/>
                    <a:gd name="T75" fmla="*/ 32732 h 265"/>
                    <a:gd name="T76" fmla="*/ 75880 w 469"/>
                    <a:gd name="T77" fmla="*/ 19777 h 265"/>
                    <a:gd name="T78" fmla="*/ 70129 w 469"/>
                    <a:gd name="T79" fmla="*/ 15648 h 265"/>
                    <a:gd name="T80" fmla="*/ 67384 w 469"/>
                    <a:gd name="T81" fmla="*/ 12781 h 265"/>
                    <a:gd name="T82" fmla="*/ 60526 w 469"/>
                    <a:gd name="T83" fmla="*/ 7220 h 265"/>
                    <a:gd name="T84" fmla="*/ 58958 w 469"/>
                    <a:gd name="T85" fmla="*/ 7220 h 265"/>
                    <a:gd name="T86" fmla="*/ 56239 w 469"/>
                    <a:gd name="T87" fmla="*/ 12781 h 265"/>
                    <a:gd name="T88" fmla="*/ 54790 w 469"/>
                    <a:gd name="T89" fmla="*/ 15648 h 265"/>
                    <a:gd name="T90" fmla="*/ 52041 w 469"/>
                    <a:gd name="T91" fmla="*/ 9934 h 265"/>
                    <a:gd name="T92" fmla="*/ 49132 w 469"/>
                    <a:gd name="T93" fmla="*/ 8517 h 265"/>
                    <a:gd name="T94" fmla="*/ 44847 w 469"/>
                    <a:gd name="T95" fmla="*/ 4298 h 265"/>
                    <a:gd name="T96" fmla="*/ 36404 w 469"/>
                    <a:gd name="T97" fmla="*/ 4298 h 265"/>
                    <a:gd name="T98" fmla="*/ 30981 w 469"/>
                    <a:gd name="T99" fmla="*/ 1445 h 265"/>
                    <a:gd name="T100" fmla="*/ 28041 w 469"/>
                    <a:gd name="T101" fmla="*/ 5644 h 265"/>
                    <a:gd name="T102" fmla="*/ 23793 w 469"/>
                    <a:gd name="T103" fmla="*/ 8517 h 265"/>
                    <a:gd name="T104" fmla="*/ 21033 w 469"/>
                    <a:gd name="T105" fmla="*/ 4298 h 265"/>
                    <a:gd name="T106" fmla="*/ 18278 w 469"/>
                    <a:gd name="T107" fmla="*/ 0 h 265"/>
                    <a:gd name="T108" fmla="*/ 12613 w 469"/>
                    <a:gd name="T109" fmla="*/ 7220 h 265"/>
                    <a:gd name="T110" fmla="*/ 14140 w 469"/>
                    <a:gd name="T111" fmla="*/ 12781 h 265"/>
                    <a:gd name="T112" fmla="*/ 11190 w 469"/>
                    <a:gd name="T113" fmla="*/ 16948 h 265"/>
                    <a:gd name="T114" fmla="*/ 9950 w 469"/>
                    <a:gd name="T115" fmla="*/ 16948 h 265"/>
                    <a:gd name="T116" fmla="*/ 7383 w 469"/>
                    <a:gd name="T117" fmla="*/ 18986 h 265"/>
                    <a:gd name="T118" fmla="*/ 2320 w 469"/>
                    <a:gd name="T119" fmla="*/ 20730 h 2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9"/>
                    <a:gd name="T181" fmla="*/ 0 h 265"/>
                    <a:gd name="T182" fmla="*/ 469 w 469"/>
                    <a:gd name="T183" fmla="*/ 265 h 2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9" h="265">
                      <a:moveTo>
                        <a:pt x="14" y="117"/>
                      </a:moveTo>
                      <a:lnTo>
                        <a:pt x="17" y="144"/>
                      </a:lnTo>
                      <a:lnTo>
                        <a:pt x="9" y="152"/>
                      </a:lnTo>
                      <a:lnTo>
                        <a:pt x="17" y="176"/>
                      </a:lnTo>
                      <a:lnTo>
                        <a:pt x="35" y="176"/>
                      </a:lnTo>
                      <a:lnTo>
                        <a:pt x="9" y="192"/>
                      </a:lnTo>
                      <a:lnTo>
                        <a:pt x="0" y="200"/>
                      </a:lnTo>
                      <a:lnTo>
                        <a:pt x="9" y="232"/>
                      </a:lnTo>
                      <a:lnTo>
                        <a:pt x="26" y="232"/>
                      </a:lnTo>
                      <a:lnTo>
                        <a:pt x="35" y="208"/>
                      </a:lnTo>
                      <a:lnTo>
                        <a:pt x="61" y="208"/>
                      </a:lnTo>
                      <a:lnTo>
                        <a:pt x="61" y="224"/>
                      </a:lnTo>
                      <a:lnTo>
                        <a:pt x="78" y="224"/>
                      </a:lnTo>
                      <a:lnTo>
                        <a:pt x="104" y="216"/>
                      </a:lnTo>
                      <a:lnTo>
                        <a:pt x="104" y="224"/>
                      </a:lnTo>
                      <a:lnTo>
                        <a:pt x="113" y="224"/>
                      </a:lnTo>
                      <a:lnTo>
                        <a:pt x="113" y="208"/>
                      </a:lnTo>
                      <a:lnTo>
                        <a:pt x="139" y="200"/>
                      </a:lnTo>
                      <a:lnTo>
                        <a:pt x="139" y="208"/>
                      </a:lnTo>
                      <a:lnTo>
                        <a:pt x="147" y="216"/>
                      </a:lnTo>
                      <a:lnTo>
                        <a:pt x="147" y="192"/>
                      </a:lnTo>
                      <a:lnTo>
                        <a:pt x="173" y="176"/>
                      </a:lnTo>
                      <a:lnTo>
                        <a:pt x="173" y="152"/>
                      </a:lnTo>
                      <a:lnTo>
                        <a:pt x="165" y="120"/>
                      </a:lnTo>
                      <a:lnTo>
                        <a:pt x="165" y="88"/>
                      </a:lnTo>
                      <a:lnTo>
                        <a:pt x="199" y="80"/>
                      </a:lnTo>
                      <a:lnTo>
                        <a:pt x="269" y="104"/>
                      </a:lnTo>
                      <a:lnTo>
                        <a:pt x="269" y="136"/>
                      </a:lnTo>
                      <a:lnTo>
                        <a:pt x="243" y="176"/>
                      </a:lnTo>
                      <a:lnTo>
                        <a:pt x="208" y="184"/>
                      </a:lnTo>
                      <a:lnTo>
                        <a:pt x="199" y="208"/>
                      </a:lnTo>
                      <a:lnTo>
                        <a:pt x="199" y="240"/>
                      </a:lnTo>
                      <a:lnTo>
                        <a:pt x="243" y="232"/>
                      </a:lnTo>
                      <a:lnTo>
                        <a:pt x="269" y="224"/>
                      </a:lnTo>
                      <a:lnTo>
                        <a:pt x="321" y="264"/>
                      </a:lnTo>
                      <a:lnTo>
                        <a:pt x="338" y="264"/>
                      </a:lnTo>
                      <a:lnTo>
                        <a:pt x="399" y="208"/>
                      </a:lnTo>
                      <a:lnTo>
                        <a:pt x="468" y="184"/>
                      </a:lnTo>
                      <a:lnTo>
                        <a:pt x="468" y="112"/>
                      </a:lnTo>
                      <a:lnTo>
                        <a:pt x="433" y="88"/>
                      </a:lnTo>
                      <a:lnTo>
                        <a:pt x="416" y="72"/>
                      </a:lnTo>
                      <a:lnTo>
                        <a:pt x="373" y="40"/>
                      </a:lnTo>
                      <a:lnTo>
                        <a:pt x="364" y="40"/>
                      </a:lnTo>
                      <a:lnTo>
                        <a:pt x="347" y="72"/>
                      </a:lnTo>
                      <a:lnTo>
                        <a:pt x="338" y="88"/>
                      </a:lnTo>
                      <a:lnTo>
                        <a:pt x="321" y="56"/>
                      </a:lnTo>
                      <a:lnTo>
                        <a:pt x="303" y="48"/>
                      </a:lnTo>
                      <a:lnTo>
                        <a:pt x="277" y="24"/>
                      </a:lnTo>
                      <a:lnTo>
                        <a:pt x="225" y="24"/>
                      </a:lnTo>
                      <a:lnTo>
                        <a:pt x="191" y="8"/>
                      </a:lnTo>
                      <a:lnTo>
                        <a:pt x="173" y="32"/>
                      </a:lnTo>
                      <a:lnTo>
                        <a:pt x="147" y="48"/>
                      </a:lnTo>
                      <a:lnTo>
                        <a:pt x="130" y="24"/>
                      </a:lnTo>
                      <a:lnTo>
                        <a:pt x="113" y="0"/>
                      </a:lnTo>
                      <a:lnTo>
                        <a:pt x="78" y="40"/>
                      </a:lnTo>
                      <a:lnTo>
                        <a:pt x="87" y="72"/>
                      </a:lnTo>
                      <a:lnTo>
                        <a:pt x="69" y="96"/>
                      </a:lnTo>
                      <a:lnTo>
                        <a:pt x="61" y="96"/>
                      </a:lnTo>
                      <a:lnTo>
                        <a:pt x="46" y="107"/>
                      </a:lnTo>
                      <a:lnTo>
                        <a:pt x="14" y="117"/>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63" name="Freeform 113"/>
                <p:cNvSpPr>
                  <a:spLocks/>
                </p:cNvSpPr>
                <p:nvPr/>
              </p:nvSpPr>
              <p:spPr bwMode="auto">
                <a:xfrm>
                  <a:off x="2278" y="1314"/>
                  <a:ext cx="807" cy="760"/>
                </a:xfrm>
                <a:custGeom>
                  <a:avLst/>
                  <a:gdLst>
                    <a:gd name="T0" fmla="*/ 85462 w 617"/>
                    <a:gd name="T1" fmla="*/ 13572 h 577"/>
                    <a:gd name="T2" fmla="*/ 81214 w 617"/>
                    <a:gd name="T3" fmla="*/ 1498 h 577"/>
                    <a:gd name="T4" fmla="*/ 72540 w 617"/>
                    <a:gd name="T5" fmla="*/ 1498 h 577"/>
                    <a:gd name="T6" fmla="*/ 66978 w 617"/>
                    <a:gd name="T7" fmla="*/ 0 h 577"/>
                    <a:gd name="T8" fmla="*/ 49957 w 617"/>
                    <a:gd name="T9" fmla="*/ 13572 h 577"/>
                    <a:gd name="T10" fmla="*/ 39935 w 617"/>
                    <a:gd name="T11" fmla="*/ 14948 h 577"/>
                    <a:gd name="T12" fmla="*/ 24075 w 617"/>
                    <a:gd name="T13" fmla="*/ 14948 h 577"/>
                    <a:gd name="T14" fmla="*/ 25561 w 617"/>
                    <a:gd name="T15" fmla="*/ 7488 h 577"/>
                    <a:gd name="T16" fmla="*/ 15512 w 617"/>
                    <a:gd name="T17" fmla="*/ 4509 h 577"/>
                    <a:gd name="T18" fmla="*/ 10033 w 617"/>
                    <a:gd name="T19" fmla="*/ 11965 h 577"/>
                    <a:gd name="T20" fmla="*/ 6933 w 617"/>
                    <a:gd name="T21" fmla="*/ 17909 h 577"/>
                    <a:gd name="T22" fmla="*/ 0 w 617"/>
                    <a:gd name="T23" fmla="*/ 19447 h 577"/>
                    <a:gd name="T24" fmla="*/ 4229 w 617"/>
                    <a:gd name="T25" fmla="*/ 24140 h 577"/>
                    <a:gd name="T26" fmla="*/ 6933 w 617"/>
                    <a:gd name="T27" fmla="*/ 25520 h 577"/>
                    <a:gd name="T28" fmla="*/ 10033 w 617"/>
                    <a:gd name="T29" fmla="*/ 31450 h 577"/>
                    <a:gd name="T30" fmla="*/ 11284 w 617"/>
                    <a:gd name="T31" fmla="*/ 28451 h 577"/>
                    <a:gd name="T32" fmla="*/ 14329 w 617"/>
                    <a:gd name="T33" fmla="*/ 22509 h 577"/>
                    <a:gd name="T34" fmla="*/ 15512 w 617"/>
                    <a:gd name="T35" fmla="*/ 22509 h 577"/>
                    <a:gd name="T36" fmla="*/ 22799 w 617"/>
                    <a:gd name="T37" fmla="*/ 28451 h 577"/>
                    <a:gd name="T38" fmla="*/ 25561 w 617"/>
                    <a:gd name="T39" fmla="*/ 31450 h 577"/>
                    <a:gd name="T40" fmla="*/ 31389 w 617"/>
                    <a:gd name="T41" fmla="*/ 36014 h 577"/>
                    <a:gd name="T42" fmla="*/ 42639 w 617"/>
                    <a:gd name="T43" fmla="*/ 53903 h 577"/>
                    <a:gd name="T44" fmla="*/ 39935 w 617"/>
                    <a:gd name="T45" fmla="*/ 61489 h 577"/>
                    <a:gd name="T46" fmla="*/ 34209 w 617"/>
                    <a:gd name="T47" fmla="*/ 71938 h 577"/>
                    <a:gd name="T48" fmla="*/ 29820 w 617"/>
                    <a:gd name="T49" fmla="*/ 70503 h 577"/>
                    <a:gd name="T50" fmla="*/ 25561 w 617"/>
                    <a:gd name="T51" fmla="*/ 64476 h 577"/>
                    <a:gd name="T52" fmla="*/ 24075 w 617"/>
                    <a:gd name="T53" fmla="*/ 66041 h 577"/>
                    <a:gd name="T54" fmla="*/ 12776 w 617"/>
                    <a:gd name="T55" fmla="*/ 83933 h 577"/>
                    <a:gd name="T56" fmla="*/ 15512 w 617"/>
                    <a:gd name="T57" fmla="*/ 91578 h 577"/>
                    <a:gd name="T58" fmla="*/ 17120 w 617"/>
                    <a:gd name="T59" fmla="*/ 94661 h 577"/>
                    <a:gd name="T60" fmla="*/ 24075 w 617"/>
                    <a:gd name="T61" fmla="*/ 91578 h 577"/>
                    <a:gd name="T62" fmla="*/ 31389 w 617"/>
                    <a:gd name="T63" fmla="*/ 83933 h 577"/>
                    <a:gd name="T64" fmla="*/ 28586 w 617"/>
                    <a:gd name="T65" fmla="*/ 80991 h 577"/>
                    <a:gd name="T66" fmla="*/ 31389 w 617"/>
                    <a:gd name="T67" fmla="*/ 76416 h 577"/>
                    <a:gd name="T68" fmla="*/ 34209 w 617"/>
                    <a:gd name="T69" fmla="*/ 78059 h 577"/>
                    <a:gd name="T70" fmla="*/ 37149 w 617"/>
                    <a:gd name="T71" fmla="*/ 75049 h 577"/>
                    <a:gd name="T72" fmla="*/ 39935 w 617"/>
                    <a:gd name="T73" fmla="*/ 79444 h 577"/>
                    <a:gd name="T74" fmla="*/ 41492 w 617"/>
                    <a:gd name="T75" fmla="*/ 86986 h 577"/>
                    <a:gd name="T76" fmla="*/ 48480 w 617"/>
                    <a:gd name="T77" fmla="*/ 79444 h 577"/>
                    <a:gd name="T78" fmla="*/ 51209 w 617"/>
                    <a:gd name="T79" fmla="*/ 80991 h 577"/>
                    <a:gd name="T80" fmla="*/ 54269 w 617"/>
                    <a:gd name="T81" fmla="*/ 85634 h 577"/>
                    <a:gd name="T82" fmla="*/ 58521 w 617"/>
                    <a:gd name="T83" fmla="*/ 83933 h 577"/>
                    <a:gd name="T84" fmla="*/ 62679 w 617"/>
                    <a:gd name="T85" fmla="*/ 83933 h 577"/>
                    <a:gd name="T86" fmla="*/ 65530 w 617"/>
                    <a:gd name="T87" fmla="*/ 85634 h 577"/>
                    <a:gd name="T88" fmla="*/ 69759 w 617"/>
                    <a:gd name="T89" fmla="*/ 76416 h 577"/>
                    <a:gd name="T90" fmla="*/ 78282 w 617"/>
                    <a:gd name="T91" fmla="*/ 75049 h 577"/>
                    <a:gd name="T92" fmla="*/ 86864 w 617"/>
                    <a:gd name="T93" fmla="*/ 103529 h 577"/>
                    <a:gd name="T94" fmla="*/ 96907 w 617"/>
                    <a:gd name="T95" fmla="*/ 108139 h 577"/>
                    <a:gd name="T96" fmla="*/ 96907 w 617"/>
                    <a:gd name="T97" fmla="*/ 86986 h 577"/>
                    <a:gd name="T98" fmla="*/ 94024 w 617"/>
                    <a:gd name="T99" fmla="*/ 79444 h 577"/>
                    <a:gd name="T100" fmla="*/ 95388 w 617"/>
                    <a:gd name="T101" fmla="*/ 75049 h 577"/>
                    <a:gd name="T102" fmla="*/ 101202 w 617"/>
                    <a:gd name="T103" fmla="*/ 69117 h 577"/>
                    <a:gd name="T104" fmla="*/ 99644 w 617"/>
                    <a:gd name="T105" fmla="*/ 66041 h 577"/>
                    <a:gd name="T106" fmla="*/ 96907 w 617"/>
                    <a:gd name="T107" fmla="*/ 66041 h 577"/>
                    <a:gd name="T108" fmla="*/ 88391 w 617"/>
                    <a:gd name="T109" fmla="*/ 28451 h 577"/>
                    <a:gd name="T110" fmla="*/ 98181 w 617"/>
                    <a:gd name="T111" fmla="*/ 19447 h 577"/>
                    <a:gd name="T112" fmla="*/ 95388 w 617"/>
                    <a:gd name="T113" fmla="*/ 11965 h 577"/>
                    <a:gd name="T114" fmla="*/ 85462 w 617"/>
                    <a:gd name="T115" fmla="*/ 13572 h 5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17"/>
                    <a:gd name="T175" fmla="*/ 0 h 577"/>
                    <a:gd name="T176" fmla="*/ 617 w 617"/>
                    <a:gd name="T177" fmla="*/ 577 h 5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17" h="577">
                      <a:moveTo>
                        <a:pt x="521" y="72"/>
                      </a:moveTo>
                      <a:lnTo>
                        <a:pt x="495" y="8"/>
                      </a:lnTo>
                      <a:lnTo>
                        <a:pt x="442" y="8"/>
                      </a:lnTo>
                      <a:lnTo>
                        <a:pt x="408" y="0"/>
                      </a:lnTo>
                      <a:lnTo>
                        <a:pt x="304" y="72"/>
                      </a:lnTo>
                      <a:lnTo>
                        <a:pt x="243" y="80"/>
                      </a:lnTo>
                      <a:lnTo>
                        <a:pt x="147" y="80"/>
                      </a:lnTo>
                      <a:lnTo>
                        <a:pt x="156" y="40"/>
                      </a:lnTo>
                      <a:lnTo>
                        <a:pt x="95" y="24"/>
                      </a:lnTo>
                      <a:lnTo>
                        <a:pt x="61" y="64"/>
                      </a:lnTo>
                      <a:lnTo>
                        <a:pt x="43" y="96"/>
                      </a:lnTo>
                      <a:lnTo>
                        <a:pt x="0" y="104"/>
                      </a:lnTo>
                      <a:lnTo>
                        <a:pt x="26" y="128"/>
                      </a:lnTo>
                      <a:lnTo>
                        <a:pt x="43" y="136"/>
                      </a:lnTo>
                      <a:lnTo>
                        <a:pt x="61" y="168"/>
                      </a:lnTo>
                      <a:lnTo>
                        <a:pt x="69" y="152"/>
                      </a:lnTo>
                      <a:lnTo>
                        <a:pt x="87" y="120"/>
                      </a:lnTo>
                      <a:lnTo>
                        <a:pt x="95" y="120"/>
                      </a:lnTo>
                      <a:lnTo>
                        <a:pt x="139" y="152"/>
                      </a:lnTo>
                      <a:lnTo>
                        <a:pt x="156" y="168"/>
                      </a:lnTo>
                      <a:lnTo>
                        <a:pt x="191" y="192"/>
                      </a:lnTo>
                      <a:lnTo>
                        <a:pt x="260" y="288"/>
                      </a:lnTo>
                      <a:lnTo>
                        <a:pt x="243" y="328"/>
                      </a:lnTo>
                      <a:lnTo>
                        <a:pt x="208" y="384"/>
                      </a:lnTo>
                      <a:lnTo>
                        <a:pt x="182" y="376"/>
                      </a:lnTo>
                      <a:lnTo>
                        <a:pt x="156" y="344"/>
                      </a:lnTo>
                      <a:lnTo>
                        <a:pt x="147" y="352"/>
                      </a:lnTo>
                      <a:lnTo>
                        <a:pt x="78" y="448"/>
                      </a:lnTo>
                      <a:lnTo>
                        <a:pt x="95" y="488"/>
                      </a:lnTo>
                      <a:lnTo>
                        <a:pt x="104" y="504"/>
                      </a:lnTo>
                      <a:lnTo>
                        <a:pt x="147" y="488"/>
                      </a:lnTo>
                      <a:lnTo>
                        <a:pt x="191" y="448"/>
                      </a:lnTo>
                      <a:lnTo>
                        <a:pt x="174" y="432"/>
                      </a:lnTo>
                      <a:lnTo>
                        <a:pt x="191" y="408"/>
                      </a:lnTo>
                      <a:lnTo>
                        <a:pt x="208" y="416"/>
                      </a:lnTo>
                      <a:lnTo>
                        <a:pt x="226" y="400"/>
                      </a:lnTo>
                      <a:lnTo>
                        <a:pt x="243" y="424"/>
                      </a:lnTo>
                      <a:lnTo>
                        <a:pt x="252" y="464"/>
                      </a:lnTo>
                      <a:lnTo>
                        <a:pt x="295" y="424"/>
                      </a:lnTo>
                      <a:lnTo>
                        <a:pt x="312" y="432"/>
                      </a:lnTo>
                      <a:lnTo>
                        <a:pt x="330" y="456"/>
                      </a:lnTo>
                      <a:lnTo>
                        <a:pt x="356" y="448"/>
                      </a:lnTo>
                      <a:lnTo>
                        <a:pt x="382" y="448"/>
                      </a:lnTo>
                      <a:lnTo>
                        <a:pt x="399" y="456"/>
                      </a:lnTo>
                      <a:lnTo>
                        <a:pt x="425" y="408"/>
                      </a:lnTo>
                      <a:lnTo>
                        <a:pt x="477" y="400"/>
                      </a:lnTo>
                      <a:lnTo>
                        <a:pt x="529" y="552"/>
                      </a:lnTo>
                      <a:lnTo>
                        <a:pt x="590" y="576"/>
                      </a:lnTo>
                      <a:lnTo>
                        <a:pt x="590" y="464"/>
                      </a:lnTo>
                      <a:lnTo>
                        <a:pt x="573" y="424"/>
                      </a:lnTo>
                      <a:lnTo>
                        <a:pt x="581" y="400"/>
                      </a:lnTo>
                      <a:lnTo>
                        <a:pt x="616" y="368"/>
                      </a:lnTo>
                      <a:lnTo>
                        <a:pt x="607" y="352"/>
                      </a:lnTo>
                      <a:lnTo>
                        <a:pt x="590" y="352"/>
                      </a:lnTo>
                      <a:lnTo>
                        <a:pt x="538" y="152"/>
                      </a:lnTo>
                      <a:lnTo>
                        <a:pt x="599" y="104"/>
                      </a:lnTo>
                      <a:lnTo>
                        <a:pt x="581" y="64"/>
                      </a:lnTo>
                      <a:lnTo>
                        <a:pt x="521" y="72"/>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64" name="Freeform 114"/>
                <p:cNvSpPr>
                  <a:spLocks/>
                </p:cNvSpPr>
                <p:nvPr/>
              </p:nvSpPr>
              <p:spPr bwMode="auto">
                <a:xfrm>
                  <a:off x="3978" y="1672"/>
                  <a:ext cx="184" cy="191"/>
                </a:xfrm>
                <a:custGeom>
                  <a:avLst/>
                  <a:gdLst>
                    <a:gd name="T0" fmla="*/ 6293 w 140"/>
                    <a:gd name="T1" fmla="*/ 0 h 145"/>
                    <a:gd name="T2" fmla="*/ 1699 w 140"/>
                    <a:gd name="T3" fmla="*/ 1498 h 145"/>
                    <a:gd name="T4" fmla="*/ 6293 w 140"/>
                    <a:gd name="T5" fmla="*/ 5941 h 145"/>
                    <a:gd name="T6" fmla="*/ 0 w 140"/>
                    <a:gd name="T7" fmla="*/ 10568 h 145"/>
                    <a:gd name="T8" fmla="*/ 0 w 140"/>
                    <a:gd name="T9" fmla="*/ 16568 h 145"/>
                    <a:gd name="T10" fmla="*/ 1699 w 140"/>
                    <a:gd name="T11" fmla="*/ 24154 h 145"/>
                    <a:gd name="T12" fmla="*/ 3022 w 140"/>
                    <a:gd name="T13" fmla="*/ 24154 h 145"/>
                    <a:gd name="T14" fmla="*/ 15576 w 140"/>
                    <a:gd name="T15" fmla="*/ 26982 h 145"/>
                    <a:gd name="T16" fmla="*/ 25129 w 140"/>
                    <a:gd name="T17" fmla="*/ 21165 h 145"/>
                    <a:gd name="T18" fmla="*/ 25129 w 140"/>
                    <a:gd name="T19" fmla="*/ 13579 h 145"/>
                    <a:gd name="T20" fmla="*/ 23468 w 140"/>
                    <a:gd name="T21" fmla="*/ 5941 h 145"/>
                    <a:gd name="T22" fmla="*/ 17307 w 140"/>
                    <a:gd name="T23" fmla="*/ 5941 h 145"/>
                    <a:gd name="T24" fmla="*/ 6293 w 140"/>
                    <a:gd name="T25" fmla="*/ 0 h 1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145"/>
                    <a:gd name="T41" fmla="*/ 140 w 140"/>
                    <a:gd name="T42" fmla="*/ 145 h 1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145">
                      <a:moveTo>
                        <a:pt x="35" y="0"/>
                      </a:moveTo>
                      <a:lnTo>
                        <a:pt x="9" y="8"/>
                      </a:lnTo>
                      <a:lnTo>
                        <a:pt x="35" y="32"/>
                      </a:lnTo>
                      <a:lnTo>
                        <a:pt x="0" y="56"/>
                      </a:lnTo>
                      <a:lnTo>
                        <a:pt x="0" y="88"/>
                      </a:lnTo>
                      <a:lnTo>
                        <a:pt x="9" y="128"/>
                      </a:lnTo>
                      <a:lnTo>
                        <a:pt x="17" y="128"/>
                      </a:lnTo>
                      <a:lnTo>
                        <a:pt x="87" y="144"/>
                      </a:lnTo>
                      <a:lnTo>
                        <a:pt x="139" y="112"/>
                      </a:lnTo>
                      <a:lnTo>
                        <a:pt x="139" y="72"/>
                      </a:lnTo>
                      <a:lnTo>
                        <a:pt x="130" y="32"/>
                      </a:lnTo>
                      <a:lnTo>
                        <a:pt x="96" y="32"/>
                      </a:lnTo>
                      <a:lnTo>
                        <a:pt x="35" y="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65" name="Freeform 116"/>
                <p:cNvSpPr>
                  <a:spLocks/>
                </p:cNvSpPr>
                <p:nvPr/>
              </p:nvSpPr>
              <p:spPr bwMode="auto">
                <a:xfrm>
                  <a:off x="3815" y="1552"/>
                  <a:ext cx="501" cy="307"/>
                </a:xfrm>
                <a:custGeom>
                  <a:avLst/>
                  <a:gdLst>
                    <a:gd name="T0" fmla="*/ 37203 w 383"/>
                    <a:gd name="T1" fmla="*/ 24223 h 233"/>
                    <a:gd name="T2" fmla="*/ 27187 w 383"/>
                    <a:gd name="T3" fmla="*/ 18108 h 233"/>
                    <a:gd name="T4" fmla="*/ 22847 w 383"/>
                    <a:gd name="T5" fmla="*/ 19647 h 233"/>
                    <a:gd name="T6" fmla="*/ 27187 w 383"/>
                    <a:gd name="T7" fmla="*/ 24223 h 233"/>
                    <a:gd name="T8" fmla="*/ 21317 w 383"/>
                    <a:gd name="T9" fmla="*/ 28743 h 233"/>
                    <a:gd name="T10" fmla="*/ 21317 w 383"/>
                    <a:gd name="T11" fmla="*/ 34663 h 233"/>
                    <a:gd name="T12" fmla="*/ 22847 w 383"/>
                    <a:gd name="T13" fmla="*/ 42352 h 233"/>
                    <a:gd name="T14" fmla="*/ 17140 w 383"/>
                    <a:gd name="T15" fmla="*/ 42352 h 233"/>
                    <a:gd name="T16" fmla="*/ 8531 w 383"/>
                    <a:gd name="T17" fmla="*/ 43825 h 233"/>
                    <a:gd name="T18" fmla="*/ 5719 w 383"/>
                    <a:gd name="T19" fmla="*/ 39241 h 233"/>
                    <a:gd name="T20" fmla="*/ 5719 w 383"/>
                    <a:gd name="T21" fmla="*/ 31599 h 233"/>
                    <a:gd name="T22" fmla="*/ 1493 w 383"/>
                    <a:gd name="T23" fmla="*/ 28743 h 233"/>
                    <a:gd name="T24" fmla="*/ 0 w 383"/>
                    <a:gd name="T25" fmla="*/ 22603 h 233"/>
                    <a:gd name="T26" fmla="*/ 8531 w 383"/>
                    <a:gd name="T27" fmla="*/ 14994 h 233"/>
                    <a:gd name="T28" fmla="*/ 14341 w 383"/>
                    <a:gd name="T29" fmla="*/ 12020 h 233"/>
                    <a:gd name="T30" fmla="*/ 21317 w 383"/>
                    <a:gd name="T31" fmla="*/ 14994 h 233"/>
                    <a:gd name="T32" fmla="*/ 34289 w 383"/>
                    <a:gd name="T33" fmla="*/ 7514 h 233"/>
                    <a:gd name="T34" fmla="*/ 50120 w 383"/>
                    <a:gd name="T35" fmla="*/ 0 h 233"/>
                    <a:gd name="T36" fmla="*/ 57045 w 383"/>
                    <a:gd name="T37" fmla="*/ 0 h 233"/>
                    <a:gd name="T38" fmla="*/ 62786 w 383"/>
                    <a:gd name="T39" fmla="*/ 4515 h 233"/>
                    <a:gd name="T40" fmla="*/ 59958 w 383"/>
                    <a:gd name="T41" fmla="*/ 9004 h 233"/>
                    <a:gd name="T42" fmla="*/ 57045 w 383"/>
                    <a:gd name="T43" fmla="*/ 5949 h 233"/>
                    <a:gd name="T44" fmla="*/ 51453 w 383"/>
                    <a:gd name="T45" fmla="*/ 5949 h 233"/>
                    <a:gd name="T46" fmla="*/ 50120 w 383"/>
                    <a:gd name="T47" fmla="*/ 7514 h 233"/>
                    <a:gd name="T48" fmla="*/ 54346 w 383"/>
                    <a:gd name="T49" fmla="*/ 13607 h 233"/>
                    <a:gd name="T50" fmla="*/ 52735 w 383"/>
                    <a:gd name="T51" fmla="*/ 14994 h 233"/>
                    <a:gd name="T52" fmla="*/ 48626 w 383"/>
                    <a:gd name="T53" fmla="*/ 14994 h 233"/>
                    <a:gd name="T54" fmla="*/ 45760 w 383"/>
                    <a:gd name="T55" fmla="*/ 12020 h 233"/>
                    <a:gd name="T56" fmla="*/ 41546 w 383"/>
                    <a:gd name="T57" fmla="*/ 12020 h 233"/>
                    <a:gd name="T58" fmla="*/ 42738 w 383"/>
                    <a:gd name="T59" fmla="*/ 19647 h 233"/>
                    <a:gd name="T60" fmla="*/ 42738 w 383"/>
                    <a:gd name="T61" fmla="*/ 24223 h 233"/>
                    <a:gd name="T62" fmla="*/ 37203 w 383"/>
                    <a:gd name="T63" fmla="*/ 24223 h 2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3"/>
                    <a:gd name="T97" fmla="*/ 0 h 233"/>
                    <a:gd name="T98" fmla="*/ 383 w 383"/>
                    <a:gd name="T99" fmla="*/ 233 h 23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3" h="233">
                      <a:moveTo>
                        <a:pt x="226" y="128"/>
                      </a:moveTo>
                      <a:lnTo>
                        <a:pt x="165" y="96"/>
                      </a:lnTo>
                      <a:lnTo>
                        <a:pt x="139" y="104"/>
                      </a:lnTo>
                      <a:lnTo>
                        <a:pt x="165" y="128"/>
                      </a:lnTo>
                      <a:lnTo>
                        <a:pt x="130" y="152"/>
                      </a:lnTo>
                      <a:lnTo>
                        <a:pt x="130" y="184"/>
                      </a:lnTo>
                      <a:lnTo>
                        <a:pt x="139" y="224"/>
                      </a:lnTo>
                      <a:lnTo>
                        <a:pt x="104" y="224"/>
                      </a:lnTo>
                      <a:lnTo>
                        <a:pt x="52" y="232"/>
                      </a:lnTo>
                      <a:lnTo>
                        <a:pt x="35" y="208"/>
                      </a:lnTo>
                      <a:lnTo>
                        <a:pt x="35" y="168"/>
                      </a:lnTo>
                      <a:lnTo>
                        <a:pt x="9" y="152"/>
                      </a:lnTo>
                      <a:lnTo>
                        <a:pt x="0" y="120"/>
                      </a:lnTo>
                      <a:lnTo>
                        <a:pt x="52" y="80"/>
                      </a:lnTo>
                      <a:lnTo>
                        <a:pt x="87" y="64"/>
                      </a:lnTo>
                      <a:lnTo>
                        <a:pt x="130" y="80"/>
                      </a:lnTo>
                      <a:lnTo>
                        <a:pt x="208" y="40"/>
                      </a:lnTo>
                      <a:lnTo>
                        <a:pt x="304" y="0"/>
                      </a:lnTo>
                      <a:lnTo>
                        <a:pt x="347" y="0"/>
                      </a:lnTo>
                      <a:lnTo>
                        <a:pt x="382" y="24"/>
                      </a:lnTo>
                      <a:lnTo>
                        <a:pt x="365" y="48"/>
                      </a:lnTo>
                      <a:lnTo>
                        <a:pt x="347" y="32"/>
                      </a:lnTo>
                      <a:lnTo>
                        <a:pt x="313" y="32"/>
                      </a:lnTo>
                      <a:lnTo>
                        <a:pt x="304" y="40"/>
                      </a:lnTo>
                      <a:lnTo>
                        <a:pt x="330" y="72"/>
                      </a:lnTo>
                      <a:lnTo>
                        <a:pt x="321" y="80"/>
                      </a:lnTo>
                      <a:lnTo>
                        <a:pt x="295" y="80"/>
                      </a:lnTo>
                      <a:lnTo>
                        <a:pt x="278" y="64"/>
                      </a:lnTo>
                      <a:lnTo>
                        <a:pt x="252" y="64"/>
                      </a:lnTo>
                      <a:lnTo>
                        <a:pt x="260" y="104"/>
                      </a:lnTo>
                      <a:lnTo>
                        <a:pt x="260" y="128"/>
                      </a:lnTo>
                      <a:lnTo>
                        <a:pt x="226" y="128"/>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66" name="Freeform 115"/>
                <p:cNvSpPr>
                  <a:spLocks/>
                </p:cNvSpPr>
                <p:nvPr/>
              </p:nvSpPr>
              <p:spPr bwMode="auto">
                <a:xfrm>
                  <a:off x="4138" y="1630"/>
                  <a:ext cx="58" cy="54"/>
                </a:xfrm>
                <a:custGeom>
                  <a:avLst/>
                  <a:gdLst>
                    <a:gd name="T0" fmla="*/ 4926 w 44"/>
                    <a:gd name="T1" fmla="*/ 0 h 41"/>
                    <a:gd name="T2" fmla="*/ 0 w 44"/>
                    <a:gd name="T3" fmla="*/ 0 h 41"/>
                    <a:gd name="T4" fmla="*/ 1785 w 44"/>
                    <a:gd name="T5" fmla="*/ 7486 h 41"/>
                    <a:gd name="T6" fmla="*/ 8195 w 44"/>
                    <a:gd name="T7" fmla="*/ 3077 h 41"/>
                    <a:gd name="T8" fmla="*/ 4926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0"/>
                      </a:lnTo>
                      <a:lnTo>
                        <a:pt x="9" y="40"/>
                      </a:lnTo>
                      <a:lnTo>
                        <a:pt x="43" y="16"/>
                      </a:lnTo>
                      <a:lnTo>
                        <a:pt x="26" y="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67" name="Freeform 117"/>
                <p:cNvSpPr>
                  <a:spLocks/>
                </p:cNvSpPr>
                <p:nvPr/>
              </p:nvSpPr>
              <p:spPr bwMode="auto">
                <a:xfrm>
                  <a:off x="1158" y="3249"/>
                  <a:ext cx="1112" cy="858"/>
                </a:xfrm>
                <a:custGeom>
                  <a:avLst/>
                  <a:gdLst>
                    <a:gd name="T0" fmla="*/ 1 w 1910"/>
                    <a:gd name="T1" fmla="*/ 0 h 1570"/>
                    <a:gd name="T2" fmla="*/ 1 w 1910"/>
                    <a:gd name="T3" fmla="*/ 0 h 1570"/>
                    <a:gd name="T4" fmla="*/ 1 w 1910"/>
                    <a:gd name="T5" fmla="*/ 0 h 1570"/>
                    <a:gd name="T6" fmla="*/ 1 w 1910"/>
                    <a:gd name="T7" fmla="*/ 0 h 1570"/>
                    <a:gd name="T8" fmla="*/ 1 w 1910"/>
                    <a:gd name="T9" fmla="*/ 0 h 1570"/>
                    <a:gd name="T10" fmla="*/ 1 w 1910"/>
                    <a:gd name="T11" fmla="*/ 0 h 1570"/>
                    <a:gd name="T12" fmla="*/ 1 w 1910"/>
                    <a:gd name="T13" fmla="*/ 0 h 1570"/>
                    <a:gd name="T14" fmla="*/ 1 w 1910"/>
                    <a:gd name="T15" fmla="*/ 0 h 1570"/>
                    <a:gd name="T16" fmla="*/ 1 w 1910"/>
                    <a:gd name="T17" fmla="*/ 0 h 1570"/>
                    <a:gd name="T18" fmla="*/ 1 w 1910"/>
                    <a:gd name="T19" fmla="*/ 0 h 1570"/>
                    <a:gd name="T20" fmla="*/ 1 w 1910"/>
                    <a:gd name="T21" fmla="*/ 0 h 1570"/>
                    <a:gd name="T22" fmla="*/ 0 w 1910"/>
                    <a:gd name="T23" fmla="*/ 0 h 1570"/>
                    <a:gd name="T24" fmla="*/ 0 w 1910"/>
                    <a:gd name="T25" fmla="*/ 0 h 1570"/>
                    <a:gd name="T26" fmla="*/ 0 w 1910"/>
                    <a:gd name="T27" fmla="*/ 0 h 1570"/>
                    <a:gd name="T28" fmla="*/ 0 w 1910"/>
                    <a:gd name="T29" fmla="*/ 0 h 1570"/>
                    <a:gd name="T30" fmla="*/ 0 w 1910"/>
                    <a:gd name="T31" fmla="*/ 0 h 1570"/>
                    <a:gd name="T32" fmla="*/ 0 w 1910"/>
                    <a:gd name="T33" fmla="*/ 0 h 1570"/>
                    <a:gd name="T34" fmla="*/ 0 w 1910"/>
                    <a:gd name="T35" fmla="*/ 0 h 1570"/>
                    <a:gd name="T36" fmla="*/ 0 w 1910"/>
                    <a:gd name="T37" fmla="*/ 0 h 1570"/>
                    <a:gd name="T38" fmla="*/ 0 w 1910"/>
                    <a:gd name="T39" fmla="*/ 0 h 1570"/>
                    <a:gd name="T40" fmla="*/ 0 w 1910"/>
                    <a:gd name="T41" fmla="*/ 0 h 1570"/>
                    <a:gd name="T42" fmla="*/ 0 w 1910"/>
                    <a:gd name="T43" fmla="*/ 0 h 1570"/>
                    <a:gd name="T44" fmla="*/ 0 w 1910"/>
                    <a:gd name="T45" fmla="*/ 0 h 1570"/>
                    <a:gd name="T46" fmla="*/ 0 w 1910"/>
                    <a:gd name="T47" fmla="*/ 0 h 1570"/>
                    <a:gd name="T48" fmla="*/ 0 w 1910"/>
                    <a:gd name="T49" fmla="*/ 0 h 1570"/>
                    <a:gd name="T50" fmla="*/ 0 w 1910"/>
                    <a:gd name="T51" fmla="*/ 0 h 1570"/>
                    <a:gd name="T52" fmla="*/ 0 w 1910"/>
                    <a:gd name="T53" fmla="*/ 0 h 1570"/>
                    <a:gd name="T54" fmla="*/ 0 w 1910"/>
                    <a:gd name="T55" fmla="*/ 0 h 1570"/>
                    <a:gd name="T56" fmla="*/ 1 w 1910"/>
                    <a:gd name="T57" fmla="*/ 0 h 1570"/>
                    <a:gd name="T58" fmla="*/ 1 w 1910"/>
                    <a:gd name="T59" fmla="*/ 0 h 1570"/>
                    <a:gd name="T60" fmla="*/ 1 w 1910"/>
                    <a:gd name="T61" fmla="*/ 0 h 1570"/>
                    <a:gd name="T62" fmla="*/ 1 w 1910"/>
                    <a:gd name="T63" fmla="*/ 0 h 1570"/>
                    <a:gd name="T64" fmla="*/ 1 w 1910"/>
                    <a:gd name="T65" fmla="*/ 0 h 1570"/>
                    <a:gd name="T66" fmla="*/ 1 w 1910"/>
                    <a:gd name="T67" fmla="*/ 0 h 1570"/>
                    <a:gd name="T68" fmla="*/ 1 w 1910"/>
                    <a:gd name="T69" fmla="*/ 0 h 15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10"/>
                    <a:gd name="T106" fmla="*/ 0 h 1570"/>
                    <a:gd name="T107" fmla="*/ 1910 w 1910"/>
                    <a:gd name="T108" fmla="*/ 1570 h 157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10" h="1570">
                      <a:moveTo>
                        <a:pt x="1610" y="20"/>
                      </a:moveTo>
                      <a:cubicBezTo>
                        <a:pt x="1666" y="31"/>
                        <a:pt x="1643" y="30"/>
                        <a:pt x="1680" y="30"/>
                      </a:cubicBezTo>
                      <a:lnTo>
                        <a:pt x="1650" y="250"/>
                      </a:lnTo>
                      <a:lnTo>
                        <a:pt x="1760" y="380"/>
                      </a:lnTo>
                      <a:lnTo>
                        <a:pt x="1780" y="640"/>
                      </a:lnTo>
                      <a:lnTo>
                        <a:pt x="1910" y="810"/>
                      </a:lnTo>
                      <a:lnTo>
                        <a:pt x="1810" y="1030"/>
                      </a:lnTo>
                      <a:lnTo>
                        <a:pt x="1680" y="1100"/>
                      </a:lnTo>
                      <a:lnTo>
                        <a:pt x="1590" y="1220"/>
                      </a:lnTo>
                      <a:lnTo>
                        <a:pt x="1250" y="1460"/>
                      </a:lnTo>
                      <a:lnTo>
                        <a:pt x="1090" y="1390"/>
                      </a:lnTo>
                      <a:lnTo>
                        <a:pt x="710" y="1570"/>
                      </a:lnTo>
                      <a:lnTo>
                        <a:pt x="350" y="950"/>
                      </a:lnTo>
                      <a:lnTo>
                        <a:pt x="240" y="1010"/>
                      </a:lnTo>
                      <a:lnTo>
                        <a:pt x="190" y="910"/>
                      </a:lnTo>
                      <a:lnTo>
                        <a:pt x="260" y="740"/>
                      </a:lnTo>
                      <a:lnTo>
                        <a:pt x="90" y="740"/>
                      </a:lnTo>
                      <a:lnTo>
                        <a:pt x="0" y="630"/>
                      </a:lnTo>
                      <a:lnTo>
                        <a:pt x="170" y="270"/>
                      </a:lnTo>
                      <a:lnTo>
                        <a:pt x="30" y="60"/>
                      </a:lnTo>
                      <a:lnTo>
                        <a:pt x="70" y="0"/>
                      </a:lnTo>
                      <a:lnTo>
                        <a:pt x="240" y="20"/>
                      </a:lnTo>
                      <a:lnTo>
                        <a:pt x="300" y="150"/>
                      </a:lnTo>
                      <a:lnTo>
                        <a:pt x="570" y="580"/>
                      </a:lnTo>
                      <a:lnTo>
                        <a:pt x="670" y="550"/>
                      </a:lnTo>
                      <a:lnTo>
                        <a:pt x="850" y="320"/>
                      </a:lnTo>
                      <a:lnTo>
                        <a:pt x="860" y="220"/>
                      </a:lnTo>
                      <a:lnTo>
                        <a:pt x="940" y="190"/>
                      </a:lnTo>
                      <a:lnTo>
                        <a:pt x="1020" y="170"/>
                      </a:lnTo>
                      <a:lnTo>
                        <a:pt x="1080" y="50"/>
                      </a:lnTo>
                      <a:lnTo>
                        <a:pt x="1150" y="80"/>
                      </a:lnTo>
                      <a:lnTo>
                        <a:pt x="1160" y="140"/>
                      </a:lnTo>
                      <a:lnTo>
                        <a:pt x="1450" y="30"/>
                      </a:lnTo>
                      <a:lnTo>
                        <a:pt x="1540" y="80"/>
                      </a:lnTo>
                      <a:lnTo>
                        <a:pt x="1610" y="20"/>
                      </a:lnTo>
                      <a:close/>
                    </a:path>
                  </a:pathLst>
                </a:custGeom>
                <a:solidFill>
                  <a:srgbClr val="CBCBCB"/>
                </a:solidFill>
                <a:ln w="12700">
                  <a:solidFill>
                    <a:schemeClr val="bg1">
                      <a:alpha val="81175"/>
                    </a:schemeClr>
                  </a:solidFill>
                  <a:round/>
                  <a:headEnd/>
                  <a:tailEnd/>
                </a:ln>
              </p:spPr>
              <p:txBody>
                <a:bodyPr/>
                <a:lstStyle/>
                <a:p>
                  <a:endParaRPr lang="fr-CH" dirty="0"/>
                </a:p>
              </p:txBody>
            </p:sp>
            <p:sp>
              <p:nvSpPr>
                <p:cNvPr id="68" name="Freeform 118"/>
                <p:cNvSpPr>
                  <a:spLocks/>
                </p:cNvSpPr>
                <p:nvPr/>
              </p:nvSpPr>
              <p:spPr bwMode="auto">
                <a:xfrm>
                  <a:off x="1286" y="1809"/>
                  <a:ext cx="763" cy="407"/>
                </a:xfrm>
                <a:custGeom>
                  <a:avLst/>
                  <a:gdLst>
                    <a:gd name="T0" fmla="*/ 0 w 1330"/>
                    <a:gd name="T1" fmla="*/ 0 h 720"/>
                    <a:gd name="T2" fmla="*/ 0 w 1330"/>
                    <a:gd name="T3" fmla="*/ 0 h 720"/>
                    <a:gd name="T4" fmla="*/ 0 w 1330"/>
                    <a:gd name="T5" fmla="*/ 0 h 720"/>
                    <a:gd name="T6" fmla="*/ 0 w 1330"/>
                    <a:gd name="T7" fmla="*/ 0 h 720"/>
                    <a:gd name="T8" fmla="*/ 0 w 1330"/>
                    <a:gd name="T9" fmla="*/ 0 h 720"/>
                    <a:gd name="T10" fmla="*/ 0 w 1330"/>
                    <a:gd name="T11" fmla="*/ 0 h 720"/>
                    <a:gd name="T12" fmla="*/ 0 w 1330"/>
                    <a:gd name="T13" fmla="*/ 0 h 720"/>
                    <a:gd name="T14" fmla="*/ 0 w 1330"/>
                    <a:gd name="T15" fmla="*/ 0 h 720"/>
                    <a:gd name="T16" fmla="*/ 0 w 1330"/>
                    <a:gd name="T17" fmla="*/ 0 h 720"/>
                    <a:gd name="T18" fmla="*/ 0 w 1330"/>
                    <a:gd name="T19" fmla="*/ 0 h 720"/>
                    <a:gd name="T20" fmla="*/ 0 w 1330"/>
                    <a:gd name="T21" fmla="*/ 0 h 720"/>
                    <a:gd name="T22" fmla="*/ 0 w 1330"/>
                    <a:gd name="T23" fmla="*/ 0 h 720"/>
                    <a:gd name="T24" fmla="*/ 0 w 1330"/>
                    <a:gd name="T25" fmla="*/ 0 h 720"/>
                    <a:gd name="T26" fmla="*/ 0 w 1330"/>
                    <a:gd name="T27" fmla="*/ 0 h 720"/>
                    <a:gd name="T28" fmla="*/ 0 w 1330"/>
                    <a:gd name="T29" fmla="*/ 0 h 720"/>
                    <a:gd name="T30" fmla="*/ 0 w 1330"/>
                    <a:gd name="T31" fmla="*/ 0 h 720"/>
                    <a:gd name="T32" fmla="*/ 0 w 1330"/>
                    <a:gd name="T33" fmla="*/ 0 h 720"/>
                    <a:gd name="T34" fmla="*/ 1 w 1330"/>
                    <a:gd name="T35" fmla="*/ 0 h 720"/>
                    <a:gd name="T36" fmla="*/ 1 w 1330"/>
                    <a:gd name="T37" fmla="*/ 0 h 720"/>
                    <a:gd name="T38" fmla="*/ 1 w 1330"/>
                    <a:gd name="T39" fmla="*/ 0 h 720"/>
                    <a:gd name="T40" fmla="*/ 0 w 1330"/>
                    <a:gd name="T41" fmla="*/ 0 h 720"/>
                    <a:gd name="T42" fmla="*/ 0 w 1330"/>
                    <a:gd name="T43" fmla="*/ 0 h 720"/>
                    <a:gd name="T44" fmla="*/ 0 w 1330"/>
                    <a:gd name="T45" fmla="*/ 0 h 7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30"/>
                    <a:gd name="T70" fmla="*/ 0 h 720"/>
                    <a:gd name="T71" fmla="*/ 1330 w 1330"/>
                    <a:gd name="T72" fmla="*/ 720 h 72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30" h="720">
                      <a:moveTo>
                        <a:pt x="1040" y="420"/>
                      </a:moveTo>
                      <a:cubicBezTo>
                        <a:pt x="1034" y="421"/>
                        <a:pt x="978" y="434"/>
                        <a:pt x="970" y="440"/>
                      </a:cubicBezTo>
                      <a:cubicBezTo>
                        <a:pt x="903" y="484"/>
                        <a:pt x="975" y="457"/>
                        <a:pt x="910" y="490"/>
                      </a:cubicBezTo>
                      <a:cubicBezTo>
                        <a:pt x="864" y="512"/>
                        <a:pt x="892" y="487"/>
                        <a:pt x="870" y="510"/>
                      </a:cubicBezTo>
                      <a:lnTo>
                        <a:pt x="530" y="610"/>
                      </a:lnTo>
                      <a:lnTo>
                        <a:pt x="520" y="700"/>
                      </a:lnTo>
                      <a:lnTo>
                        <a:pt x="440" y="720"/>
                      </a:lnTo>
                      <a:lnTo>
                        <a:pt x="350" y="520"/>
                      </a:lnTo>
                      <a:lnTo>
                        <a:pt x="40" y="700"/>
                      </a:lnTo>
                      <a:lnTo>
                        <a:pt x="0" y="620"/>
                      </a:lnTo>
                      <a:lnTo>
                        <a:pt x="100" y="510"/>
                      </a:lnTo>
                      <a:lnTo>
                        <a:pt x="10" y="420"/>
                      </a:lnTo>
                      <a:lnTo>
                        <a:pt x="160" y="420"/>
                      </a:lnTo>
                      <a:lnTo>
                        <a:pt x="400" y="340"/>
                      </a:lnTo>
                      <a:lnTo>
                        <a:pt x="470" y="160"/>
                      </a:lnTo>
                      <a:lnTo>
                        <a:pt x="690" y="210"/>
                      </a:lnTo>
                      <a:lnTo>
                        <a:pt x="820" y="0"/>
                      </a:lnTo>
                      <a:lnTo>
                        <a:pt x="1330" y="10"/>
                      </a:lnTo>
                      <a:lnTo>
                        <a:pt x="1250" y="60"/>
                      </a:lnTo>
                      <a:lnTo>
                        <a:pt x="1160" y="190"/>
                      </a:lnTo>
                      <a:lnTo>
                        <a:pt x="1060" y="210"/>
                      </a:lnTo>
                      <a:lnTo>
                        <a:pt x="1000" y="300"/>
                      </a:lnTo>
                      <a:lnTo>
                        <a:pt x="1040" y="420"/>
                      </a:lnTo>
                      <a:close/>
                    </a:path>
                  </a:pathLst>
                </a:custGeom>
                <a:solidFill>
                  <a:srgbClr val="CBCBCB"/>
                </a:solidFill>
                <a:ln w="12700">
                  <a:solidFill>
                    <a:schemeClr val="bg1">
                      <a:alpha val="81175"/>
                    </a:schemeClr>
                  </a:solidFill>
                  <a:round/>
                  <a:headEnd/>
                  <a:tailEnd/>
                </a:ln>
              </p:spPr>
              <p:txBody>
                <a:bodyPr/>
                <a:lstStyle/>
                <a:p>
                  <a:endParaRPr lang="fr-CH" dirty="0"/>
                </a:p>
              </p:txBody>
            </p:sp>
            <p:sp>
              <p:nvSpPr>
                <p:cNvPr id="69" name="Freeform 119"/>
                <p:cNvSpPr>
                  <a:spLocks/>
                </p:cNvSpPr>
                <p:nvPr/>
              </p:nvSpPr>
              <p:spPr bwMode="auto">
                <a:xfrm rot="-139736">
                  <a:off x="1152" y="2342"/>
                  <a:ext cx="622" cy="836"/>
                </a:xfrm>
                <a:custGeom>
                  <a:avLst/>
                  <a:gdLst>
                    <a:gd name="T0" fmla="*/ 1 w 970"/>
                    <a:gd name="T1" fmla="*/ 0 h 1590"/>
                    <a:gd name="T2" fmla="*/ 1 w 970"/>
                    <a:gd name="T3" fmla="*/ 0 h 1590"/>
                    <a:gd name="T4" fmla="*/ 1 w 970"/>
                    <a:gd name="T5" fmla="*/ 0 h 1590"/>
                    <a:gd name="T6" fmla="*/ 1 w 970"/>
                    <a:gd name="T7" fmla="*/ 0 h 1590"/>
                    <a:gd name="T8" fmla="*/ 1 w 970"/>
                    <a:gd name="T9" fmla="*/ 0 h 1590"/>
                    <a:gd name="T10" fmla="*/ 1 w 970"/>
                    <a:gd name="T11" fmla="*/ 0 h 1590"/>
                    <a:gd name="T12" fmla="*/ 1 w 970"/>
                    <a:gd name="T13" fmla="*/ 0 h 1590"/>
                    <a:gd name="T14" fmla="*/ 1 w 970"/>
                    <a:gd name="T15" fmla="*/ 0 h 1590"/>
                    <a:gd name="T16" fmla="*/ 1 w 970"/>
                    <a:gd name="T17" fmla="*/ 0 h 1590"/>
                    <a:gd name="T18" fmla="*/ 1 w 970"/>
                    <a:gd name="T19" fmla="*/ 0 h 1590"/>
                    <a:gd name="T20" fmla="*/ 1 w 970"/>
                    <a:gd name="T21" fmla="*/ 0 h 1590"/>
                    <a:gd name="T22" fmla="*/ 1 w 970"/>
                    <a:gd name="T23" fmla="*/ 0 h 1590"/>
                    <a:gd name="T24" fmla="*/ 1 w 970"/>
                    <a:gd name="T25" fmla="*/ 0 h 1590"/>
                    <a:gd name="T26" fmla="*/ 0 w 970"/>
                    <a:gd name="T27" fmla="*/ 0 h 1590"/>
                    <a:gd name="T28" fmla="*/ 0 w 970"/>
                    <a:gd name="T29" fmla="*/ 0 h 1590"/>
                    <a:gd name="T30" fmla="*/ 0 w 970"/>
                    <a:gd name="T31" fmla="*/ 0 h 1590"/>
                    <a:gd name="T32" fmla="*/ 0 w 970"/>
                    <a:gd name="T33" fmla="*/ 0 h 1590"/>
                    <a:gd name="T34" fmla="*/ 0 w 970"/>
                    <a:gd name="T35" fmla="*/ 0 h 1590"/>
                    <a:gd name="T36" fmla="*/ 0 w 970"/>
                    <a:gd name="T37" fmla="*/ 0 h 1590"/>
                    <a:gd name="T38" fmla="*/ 0 w 970"/>
                    <a:gd name="T39" fmla="*/ 0 h 1590"/>
                    <a:gd name="T40" fmla="*/ 0 w 970"/>
                    <a:gd name="T41" fmla="*/ 0 h 1590"/>
                    <a:gd name="T42" fmla="*/ 0 w 970"/>
                    <a:gd name="T43" fmla="*/ 0 h 1590"/>
                    <a:gd name="T44" fmla="*/ 0 w 970"/>
                    <a:gd name="T45" fmla="*/ 0 h 1590"/>
                    <a:gd name="T46" fmla="*/ 0 w 970"/>
                    <a:gd name="T47" fmla="*/ 0 h 1590"/>
                    <a:gd name="T48" fmla="*/ 0 w 970"/>
                    <a:gd name="T49" fmla="*/ 0 h 1590"/>
                    <a:gd name="T50" fmla="*/ 0 w 970"/>
                    <a:gd name="T51" fmla="*/ 0 h 1590"/>
                    <a:gd name="T52" fmla="*/ 0 w 970"/>
                    <a:gd name="T53" fmla="*/ 0 h 1590"/>
                    <a:gd name="T54" fmla="*/ 0 w 970"/>
                    <a:gd name="T55" fmla="*/ 0 h 1590"/>
                    <a:gd name="T56" fmla="*/ 0 w 970"/>
                    <a:gd name="T57" fmla="*/ 0 h 1590"/>
                    <a:gd name="T58" fmla="*/ 0 w 970"/>
                    <a:gd name="T59" fmla="*/ 0 h 1590"/>
                    <a:gd name="T60" fmla="*/ 0 w 970"/>
                    <a:gd name="T61" fmla="*/ 0 h 1590"/>
                    <a:gd name="T62" fmla="*/ 0 w 970"/>
                    <a:gd name="T63" fmla="*/ 0 h 1590"/>
                    <a:gd name="T64" fmla="*/ 1 w 970"/>
                    <a:gd name="T65" fmla="*/ 0 h 1590"/>
                    <a:gd name="T66" fmla="*/ 1 w 970"/>
                    <a:gd name="T67" fmla="*/ 0 h 15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70"/>
                    <a:gd name="T103" fmla="*/ 0 h 1590"/>
                    <a:gd name="T104" fmla="*/ 970 w 970"/>
                    <a:gd name="T105" fmla="*/ 1590 h 159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70" h="1590">
                      <a:moveTo>
                        <a:pt x="648" y="88"/>
                      </a:moveTo>
                      <a:lnTo>
                        <a:pt x="760" y="300"/>
                      </a:lnTo>
                      <a:lnTo>
                        <a:pt x="840" y="280"/>
                      </a:lnTo>
                      <a:lnTo>
                        <a:pt x="730" y="400"/>
                      </a:lnTo>
                      <a:lnTo>
                        <a:pt x="870" y="810"/>
                      </a:lnTo>
                      <a:lnTo>
                        <a:pt x="810" y="860"/>
                      </a:lnTo>
                      <a:lnTo>
                        <a:pt x="890" y="860"/>
                      </a:lnTo>
                      <a:lnTo>
                        <a:pt x="970" y="1040"/>
                      </a:lnTo>
                      <a:lnTo>
                        <a:pt x="850" y="1120"/>
                      </a:lnTo>
                      <a:lnTo>
                        <a:pt x="940" y="1250"/>
                      </a:lnTo>
                      <a:lnTo>
                        <a:pt x="680" y="1380"/>
                      </a:lnTo>
                      <a:lnTo>
                        <a:pt x="630" y="1460"/>
                      </a:lnTo>
                      <a:lnTo>
                        <a:pt x="560" y="1470"/>
                      </a:lnTo>
                      <a:lnTo>
                        <a:pt x="410" y="1590"/>
                      </a:lnTo>
                      <a:lnTo>
                        <a:pt x="350" y="1590"/>
                      </a:lnTo>
                      <a:lnTo>
                        <a:pt x="360" y="1480"/>
                      </a:lnTo>
                      <a:lnTo>
                        <a:pt x="310" y="1390"/>
                      </a:lnTo>
                      <a:lnTo>
                        <a:pt x="220" y="1380"/>
                      </a:lnTo>
                      <a:lnTo>
                        <a:pt x="120" y="1450"/>
                      </a:lnTo>
                      <a:lnTo>
                        <a:pt x="0" y="1340"/>
                      </a:lnTo>
                      <a:lnTo>
                        <a:pt x="140" y="1320"/>
                      </a:lnTo>
                      <a:lnTo>
                        <a:pt x="220" y="1270"/>
                      </a:lnTo>
                      <a:lnTo>
                        <a:pt x="120" y="1180"/>
                      </a:lnTo>
                      <a:lnTo>
                        <a:pt x="20" y="1150"/>
                      </a:lnTo>
                      <a:lnTo>
                        <a:pt x="0" y="970"/>
                      </a:lnTo>
                      <a:lnTo>
                        <a:pt x="190" y="910"/>
                      </a:lnTo>
                      <a:lnTo>
                        <a:pt x="310" y="710"/>
                      </a:lnTo>
                      <a:lnTo>
                        <a:pt x="260" y="650"/>
                      </a:lnTo>
                      <a:lnTo>
                        <a:pt x="410" y="400"/>
                      </a:lnTo>
                      <a:lnTo>
                        <a:pt x="330" y="170"/>
                      </a:lnTo>
                      <a:lnTo>
                        <a:pt x="420" y="100"/>
                      </a:lnTo>
                      <a:lnTo>
                        <a:pt x="530" y="20"/>
                      </a:lnTo>
                      <a:lnTo>
                        <a:pt x="630" y="0"/>
                      </a:lnTo>
                      <a:lnTo>
                        <a:pt x="648" y="88"/>
                      </a:lnTo>
                      <a:close/>
                    </a:path>
                  </a:pathLst>
                </a:custGeom>
                <a:solidFill>
                  <a:srgbClr val="CBCBCB"/>
                </a:solidFill>
                <a:ln w="12700">
                  <a:solidFill>
                    <a:schemeClr val="bg1">
                      <a:alpha val="81175"/>
                    </a:schemeClr>
                  </a:solidFill>
                  <a:round/>
                  <a:headEnd/>
                  <a:tailEnd/>
                </a:ln>
              </p:spPr>
              <p:txBody>
                <a:bodyPr/>
                <a:lstStyle/>
                <a:p>
                  <a:endParaRPr lang="fr-CH" dirty="0"/>
                </a:p>
              </p:txBody>
            </p:sp>
            <p:sp>
              <p:nvSpPr>
                <p:cNvPr id="70" name="Freeform 135"/>
                <p:cNvSpPr>
                  <a:spLocks/>
                </p:cNvSpPr>
                <p:nvPr/>
              </p:nvSpPr>
              <p:spPr bwMode="auto">
                <a:xfrm>
                  <a:off x="3026" y="2538"/>
                  <a:ext cx="152" cy="132"/>
                </a:xfrm>
                <a:custGeom>
                  <a:avLst/>
                  <a:gdLst>
                    <a:gd name="T0" fmla="*/ 14377 w 114"/>
                    <a:gd name="T1" fmla="*/ 5666 h 97"/>
                    <a:gd name="T2" fmla="*/ 10496 w 114"/>
                    <a:gd name="T3" fmla="*/ 0 h 97"/>
                    <a:gd name="T4" fmla="*/ 0 w 114"/>
                    <a:gd name="T5" fmla="*/ 11526 h 97"/>
                    <a:gd name="T6" fmla="*/ 10496 w 114"/>
                    <a:gd name="T7" fmla="*/ 28724 h 97"/>
                    <a:gd name="T8" fmla="*/ 6271 w 114"/>
                    <a:gd name="T9" fmla="*/ 39825 h 97"/>
                    <a:gd name="T10" fmla="*/ 14377 w 114"/>
                    <a:gd name="T11" fmla="*/ 43831 h 97"/>
                    <a:gd name="T12" fmla="*/ 27001 w 114"/>
                    <a:gd name="T13" fmla="*/ 39825 h 97"/>
                    <a:gd name="T14" fmla="*/ 31045 w 114"/>
                    <a:gd name="T15" fmla="*/ 14278 h 97"/>
                    <a:gd name="T16" fmla="*/ 27001 w 114"/>
                    <a:gd name="T17" fmla="*/ 2765 h 97"/>
                    <a:gd name="T18" fmla="*/ 14377 w 114"/>
                    <a:gd name="T19" fmla="*/ 5666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97"/>
                    <a:gd name="T32" fmla="*/ 114 w 114"/>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97">
                      <a:moveTo>
                        <a:pt x="52" y="16"/>
                      </a:moveTo>
                      <a:lnTo>
                        <a:pt x="35" y="0"/>
                      </a:lnTo>
                      <a:lnTo>
                        <a:pt x="0" y="24"/>
                      </a:lnTo>
                      <a:lnTo>
                        <a:pt x="35" y="64"/>
                      </a:lnTo>
                      <a:lnTo>
                        <a:pt x="26" y="88"/>
                      </a:lnTo>
                      <a:lnTo>
                        <a:pt x="52" y="96"/>
                      </a:lnTo>
                      <a:lnTo>
                        <a:pt x="96" y="88"/>
                      </a:lnTo>
                      <a:lnTo>
                        <a:pt x="113" y="32"/>
                      </a:lnTo>
                      <a:lnTo>
                        <a:pt x="96" y="8"/>
                      </a:lnTo>
                      <a:lnTo>
                        <a:pt x="52" y="16"/>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71" name="Freeform 84"/>
                <p:cNvSpPr>
                  <a:spLocks/>
                </p:cNvSpPr>
                <p:nvPr/>
              </p:nvSpPr>
              <p:spPr bwMode="auto">
                <a:xfrm>
                  <a:off x="2982" y="1198"/>
                  <a:ext cx="692" cy="844"/>
                </a:xfrm>
                <a:custGeom>
                  <a:avLst/>
                  <a:gdLst>
                    <a:gd name="T0" fmla="*/ 32698 w 529"/>
                    <a:gd name="T1" fmla="*/ 11900 h 641"/>
                    <a:gd name="T2" fmla="*/ 32698 w 529"/>
                    <a:gd name="T3" fmla="*/ 16457 h 641"/>
                    <a:gd name="T4" fmla="*/ 27044 w 529"/>
                    <a:gd name="T5" fmla="*/ 16457 h 641"/>
                    <a:gd name="T6" fmla="*/ 24102 w 529"/>
                    <a:gd name="T7" fmla="*/ 14887 h 641"/>
                    <a:gd name="T8" fmla="*/ 17143 w 529"/>
                    <a:gd name="T9" fmla="*/ 17835 h 641"/>
                    <a:gd name="T10" fmla="*/ 12808 w 529"/>
                    <a:gd name="T11" fmla="*/ 24028 h 641"/>
                    <a:gd name="T12" fmla="*/ 15576 w 529"/>
                    <a:gd name="T13" fmla="*/ 28242 h 641"/>
                    <a:gd name="T14" fmla="*/ 6958 w 529"/>
                    <a:gd name="T15" fmla="*/ 28242 h 641"/>
                    <a:gd name="T16" fmla="*/ 10041 w 529"/>
                    <a:gd name="T17" fmla="*/ 35768 h 641"/>
                    <a:gd name="T18" fmla="*/ 0 w 529"/>
                    <a:gd name="T19" fmla="*/ 44746 h 641"/>
                    <a:gd name="T20" fmla="*/ 8536 w 529"/>
                    <a:gd name="T21" fmla="*/ 81856 h 641"/>
                    <a:gd name="T22" fmla="*/ 11297 w 529"/>
                    <a:gd name="T23" fmla="*/ 81856 h 641"/>
                    <a:gd name="T24" fmla="*/ 12808 w 529"/>
                    <a:gd name="T25" fmla="*/ 84886 h 641"/>
                    <a:gd name="T26" fmla="*/ 6958 w 529"/>
                    <a:gd name="T27" fmla="*/ 90974 h 641"/>
                    <a:gd name="T28" fmla="*/ 5722 w 529"/>
                    <a:gd name="T29" fmla="*/ 95313 h 641"/>
                    <a:gd name="T30" fmla="*/ 8536 w 529"/>
                    <a:gd name="T31" fmla="*/ 102815 h 641"/>
                    <a:gd name="T32" fmla="*/ 8536 w 529"/>
                    <a:gd name="T33" fmla="*/ 104186 h 641"/>
                    <a:gd name="T34" fmla="*/ 14341 w 529"/>
                    <a:gd name="T35" fmla="*/ 105879 h 641"/>
                    <a:gd name="T36" fmla="*/ 19949 w 529"/>
                    <a:gd name="T37" fmla="*/ 108818 h 641"/>
                    <a:gd name="T38" fmla="*/ 27044 w 529"/>
                    <a:gd name="T39" fmla="*/ 104186 h 641"/>
                    <a:gd name="T40" fmla="*/ 34298 w 529"/>
                    <a:gd name="T41" fmla="*/ 110270 h 641"/>
                    <a:gd name="T42" fmla="*/ 37059 w 529"/>
                    <a:gd name="T43" fmla="*/ 114731 h 641"/>
                    <a:gd name="T44" fmla="*/ 39906 w 529"/>
                    <a:gd name="T45" fmla="*/ 119342 h 641"/>
                    <a:gd name="T46" fmla="*/ 47031 w 529"/>
                    <a:gd name="T47" fmla="*/ 113355 h 641"/>
                    <a:gd name="T48" fmla="*/ 49808 w 529"/>
                    <a:gd name="T49" fmla="*/ 108818 h 641"/>
                    <a:gd name="T50" fmla="*/ 64182 w 529"/>
                    <a:gd name="T51" fmla="*/ 104186 h 641"/>
                    <a:gd name="T52" fmla="*/ 72623 w 529"/>
                    <a:gd name="T53" fmla="*/ 96945 h 641"/>
                    <a:gd name="T54" fmla="*/ 81148 w 529"/>
                    <a:gd name="T55" fmla="*/ 95313 h 641"/>
                    <a:gd name="T56" fmla="*/ 85406 w 529"/>
                    <a:gd name="T57" fmla="*/ 87864 h 641"/>
                    <a:gd name="T58" fmla="*/ 87004 w 529"/>
                    <a:gd name="T59" fmla="*/ 80443 h 641"/>
                    <a:gd name="T60" fmla="*/ 84086 w 529"/>
                    <a:gd name="T61" fmla="*/ 71604 h 641"/>
                    <a:gd name="T62" fmla="*/ 78366 w 529"/>
                    <a:gd name="T63" fmla="*/ 65516 h 641"/>
                    <a:gd name="T64" fmla="*/ 72623 w 529"/>
                    <a:gd name="T65" fmla="*/ 52281 h 641"/>
                    <a:gd name="T66" fmla="*/ 72623 w 529"/>
                    <a:gd name="T67" fmla="*/ 43224 h 641"/>
                    <a:gd name="T68" fmla="*/ 74051 w 529"/>
                    <a:gd name="T69" fmla="*/ 37186 h 641"/>
                    <a:gd name="T70" fmla="*/ 72623 w 529"/>
                    <a:gd name="T71" fmla="*/ 32828 h 641"/>
                    <a:gd name="T72" fmla="*/ 68287 w 529"/>
                    <a:gd name="T73" fmla="*/ 35768 h 641"/>
                    <a:gd name="T74" fmla="*/ 66903 w 529"/>
                    <a:gd name="T75" fmla="*/ 31262 h 641"/>
                    <a:gd name="T76" fmla="*/ 64182 w 529"/>
                    <a:gd name="T77" fmla="*/ 26847 h 641"/>
                    <a:gd name="T78" fmla="*/ 55628 w 529"/>
                    <a:gd name="T79" fmla="*/ 22344 h 641"/>
                    <a:gd name="T80" fmla="*/ 52714 w 529"/>
                    <a:gd name="T81" fmla="*/ 16457 h 641"/>
                    <a:gd name="T82" fmla="*/ 55628 w 529"/>
                    <a:gd name="T83" fmla="*/ 14887 h 641"/>
                    <a:gd name="T84" fmla="*/ 61273 w 529"/>
                    <a:gd name="T85" fmla="*/ 16457 h 641"/>
                    <a:gd name="T86" fmla="*/ 64182 w 529"/>
                    <a:gd name="T87" fmla="*/ 11900 h 641"/>
                    <a:gd name="T88" fmla="*/ 59907 w 529"/>
                    <a:gd name="T89" fmla="*/ 8932 h 641"/>
                    <a:gd name="T90" fmla="*/ 55628 w 529"/>
                    <a:gd name="T91" fmla="*/ 10526 h 641"/>
                    <a:gd name="T92" fmla="*/ 49808 w 529"/>
                    <a:gd name="T93" fmla="*/ 10526 h 641"/>
                    <a:gd name="T94" fmla="*/ 42773 w 529"/>
                    <a:gd name="T95" fmla="*/ 0 h 641"/>
                    <a:gd name="T96" fmla="*/ 32698 w 529"/>
                    <a:gd name="T97" fmla="*/ 7472 h 641"/>
                    <a:gd name="T98" fmla="*/ 34298 w 529"/>
                    <a:gd name="T99" fmla="*/ 7472 h 641"/>
                    <a:gd name="T100" fmla="*/ 32698 w 529"/>
                    <a:gd name="T101" fmla="*/ 11900 h 64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9"/>
                    <a:gd name="T154" fmla="*/ 0 h 641"/>
                    <a:gd name="T155" fmla="*/ 529 w 529"/>
                    <a:gd name="T156" fmla="*/ 641 h 64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9" h="641">
                      <a:moveTo>
                        <a:pt x="199" y="64"/>
                      </a:moveTo>
                      <a:lnTo>
                        <a:pt x="199" y="88"/>
                      </a:lnTo>
                      <a:lnTo>
                        <a:pt x="164" y="88"/>
                      </a:lnTo>
                      <a:lnTo>
                        <a:pt x="147" y="80"/>
                      </a:lnTo>
                      <a:lnTo>
                        <a:pt x="104" y="96"/>
                      </a:lnTo>
                      <a:lnTo>
                        <a:pt x="78" y="128"/>
                      </a:lnTo>
                      <a:lnTo>
                        <a:pt x="95" y="152"/>
                      </a:lnTo>
                      <a:lnTo>
                        <a:pt x="43" y="152"/>
                      </a:lnTo>
                      <a:lnTo>
                        <a:pt x="61" y="192"/>
                      </a:lnTo>
                      <a:lnTo>
                        <a:pt x="0" y="240"/>
                      </a:lnTo>
                      <a:lnTo>
                        <a:pt x="52" y="440"/>
                      </a:lnTo>
                      <a:lnTo>
                        <a:pt x="69" y="440"/>
                      </a:lnTo>
                      <a:lnTo>
                        <a:pt x="78" y="456"/>
                      </a:lnTo>
                      <a:lnTo>
                        <a:pt x="43" y="488"/>
                      </a:lnTo>
                      <a:lnTo>
                        <a:pt x="35" y="512"/>
                      </a:lnTo>
                      <a:lnTo>
                        <a:pt x="52" y="552"/>
                      </a:lnTo>
                      <a:lnTo>
                        <a:pt x="52" y="560"/>
                      </a:lnTo>
                      <a:lnTo>
                        <a:pt x="87" y="568"/>
                      </a:lnTo>
                      <a:lnTo>
                        <a:pt x="121" y="584"/>
                      </a:lnTo>
                      <a:lnTo>
                        <a:pt x="164" y="560"/>
                      </a:lnTo>
                      <a:lnTo>
                        <a:pt x="208" y="592"/>
                      </a:lnTo>
                      <a:lnTo>
                        <a:pt x="225" y="616"/>
                      </a:lnTo>
                      <a:lnTo>
                        <a:pt x="242" y="640"/>
                      </a:lnTo>
                      <a:lnTo>
                        <a:pt x="286" y="608"/>
                      </a:lnTo>
                      <a:lnTo>
                        <a:pt x="303" y="584"/>
                      </a:lnTo>
                      <a:lnTo>
                        <a:pt x="390" y="560"/>
                      </a:lnTo>
                      <a:lnTo>
                        <a:pt x="441" y="520"/>
                      </a:lnTo>
                      <a:lnTo>
                        <a:pt x="493" y="512"/>
                      </a:lnTo>
                      <a:lnTo>
                        <a:pt x="519" y="472"/>
                      </a:lnTo>
                      <a:lnTo>
                        <a:pt x="528" y="432"/>
                      </a:lnTo>
                      <a:lnTo>
                        <a:pt x="511" y="384"/>
                      </a:lnTo>
                      <a:lnTo>
                        <a:pt x="476" y="352"/>
                      </a:lnTo>
                      <a:lnTo>
                        <a:pt x="441" y="280"/>
                      </a:lnTo>
                      <a:lnTo>
                        <a:pt x="441" y="232"/>
                      </a:lnTo>
                      <a:lnTo>
                        <a:pt x="450" y="200"/>
                      </a:lnTo>
                      <a:lnTo>
                        <a:pt x="441" y="176"/>
                      </a:lnTo>
                      <a:lnTo>
                        <a:pt x="415" y="192"/>
                      </a:lnTo>
                      <a:lnTo>
                        <a:pt x="407" y="168"/>
                      </a:lnTo>
                      <a:lnTo>
                        <a:pt x="390" y="144"/>
                      </a:lnTo>
                      <a:lnTo>
                        <a:pt x="338" y="120"/>
                      </a:lnTo>
                      <a:lnTo>
                        <a:pt x="320" y="88"/>
                      </a:lnTo>
                      <a:lnTo>
                        <a:pt x="338" y="80"/>
                      </a:lnTo>
                      <a:lnTo>
                        <a:pt x="372" y="88"/>
                      </a:lnTo>
                      <a:lnTo>
                        <a:pt x="390" y="64"/>
                      </a:lnTo>
                      <a:lnTo>
                        <a:pt x="364" y="48"/>
                      </a:lnTo>
                      <a:lnTo>
                        <a:pt x="338" y="56"/>
                      </a:lnTo>
                      <a:lnTo>
                        <a:pt x="303" y="56"/>
                      </a:lnTo>
                      <a:lnTo>
                        <a:pt x="260" y="0"/>
                      </a:lnTo>
                      <a:lnTo>
                        <a:pt x="199" y="40"/>
                      </a:lnTo>
                      <a:lnTo>
                        <a:pt x="208" y="40"/>
                      </a:lnTo>
                      <a:lnTo>
                        <a:pt x="199" y="64"/>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72" name="Freeform 85"/>
                <p:cNvSpPr>
                  <a:spLocks/>
                </p:cNvSpPr>
                <p:nvPr/>
              </p:nvSpPr>
              <p:spPr bwMode="auto">
                <a:xfrm>
                  <a:off x="385" y="2430"/>
                  <a:ext cx="1340" cy="1139"/>
                </a:xfrm>
                <a:custGeom>
                  <a:avLst/>
                  <a:gdLst>
                    <a:gd name="T0" fmla="*/ 12845 w 1024"/>
                    <a:gd name="T1" fmla="*/ 119408 h 865"/>
                    <a:gd name="T2" fmla="*/ 11366 w 1024"/>
                    <a:gd name="T3" fmla="*/ 80517 h 865"/>
                    <a:gd name="T4" fmla="*/ 34458 w 1024"/>
                    <a:gd name="T5" fmla="*/ 47756 h 865"/>
                    <a:gd name="T6" fmla="*/ 53211 w 1024"/>
                    <a:gd name="T7" fmla="*/ 24044 h 865"/>
                    <a:gd name="T8" fmla="*/ 76123 w 1024"/>
                    <a:gd name="T9" fmla="*/ 7473 h 865"/>
                    <a:gd name="T10" fmla="*/ 91926 w 1024"/>
                    <a:gd name="T11" fmla="*/ 0 h 865"/>
                    <a:gd name="T12" fmla="*/ 96269 w 1024"/>
                    <a:gd name="T13" fmla="*/ 13476 h 865"/>
                    <a:gd name="T14" fmla="*/ 102125 w 1024"/>
                    <a:gd name="T15" fmla="*/ 25421 h 865"/>
                    <a:gd name="T16" fmla="*/ 120706 w 1024"/>
                    <a:gd name="T17" fmla="*/ 26855 h 865"/>
                    <a:gd name="T18" fmla="*/ 123572 w 1024"/>
                    <a:gd name="T19" fmla="*/ 16469 h 865"/>
                    <a:gd name="T20" fmla="*/ 120706 w 1024"/>
                    <a:gd name="T21" fmla="*/ 10531 h 865"/>
                    <a:gd name="T22" fmla="*/ 121995 w 1024"/>
                    <a:gd name="T23" fmla="*/ 4482 h 865"/>
                    <a:gd name="T24" fmla="*/ 127891 w 1024"/>
                    <a:gd name="T25" fmla="*/ 0 h 865"/>
                    <a:gd name="T26" fmla="*/ 133640 w 1024"/>
                    <a:gd name="T27" fmla="*/ 17854 h 865"/>
                    <a:gd name="T28" fmla="*/ 121995 w 1024"/>
                    <a:gd name="T29" fmla="*/ 35808 h 865"/>
                    <a:gd name="T30" fmla="*/ 119239 w 1024"/>
                    <a:gd name="T31" fmla="*/ 50603 h 865"/>
                    <a:gd name="T32" fmla="*/ 104913 w 1024"/>
                    <a:gd name="T33" fmla="*/ 59522 h 865"/>
                    <a:gd name="T34" fmla="*/ 106359 w 1024"/>
                    <a:gd name="T35" fmla="*/ 74646 h 865"/>
                    <a:gd name="T36" fmla="*/ 119239 w 1024"/>
                    <a:gd name="T37" fmla="*/ 80517 h 865"/>
                    <a:gd name="T38" fmla="*/ 107832 w 1024"/>
                    <a:gd name="T39" fmla="*/ 86590 h 865"/>
                    <a:gd name="T40" fmla="*/ 112046 w 1024"/>
                    <a:gd name="T41" fmla="*/ 95378 h 865"/>
                    <a:gd name="T42" fmla="*/ 126337 w 1024"/>
                    <a:gd name="T43" fmla="*/ 92495 h 865"/>
                    <a:gd name="T44" fmla="*/ 129260 w 1024"/>
                    <a:gd name="T45" fmla="*/ 104372 h 865"/>
                    <a:gd name="T46" fmla="*/ 142281 w 1024"/>
                    <a:gd name="T47" fmla="*/ 97005 h 865"/>
                    <a:gd name="T48" fmla="*/ 155076 w 1024"/>
                    <a:gd name="T49" fmla="*/ 87999 h 865"/>
                    <a:gd name="T50" fmla="*/ 166596 w 1024"/>
                    <a:gd name="T51" fmla="*/ 87999 h 865"/>
                    <a:gd name="T52" fmla="*/ 166596 w 1024"/>
                    <a:gd name="T53" fmla="*/ 104372 h 865"/>
                    <a:gd name="T54" fmla="*/ 163698 w 1024"/>
                    <a:gd name="T55" fmla="*/ 119408 h 865"/>
                    <a:gd name="T56" fmla="*/ 160895 w 1024"/>
                    <a:gd name="T57" fmla="*/ 135886 h 865"/>
                    <a:gd name="T58" fmla="*/ 148054 w 1024"/>
                    <a:gd name="T59" fmla="*/ 158239 h 865"/>
                    <a:gd name="T60" fmla="*/ 129260 w 1024"/>
                    <a:gd name="T61" fmla="*/ 144704 h 865"/>
                    <a:gd name="T62" fmla="*/ 116426 w 1024"/>
                    <a:gd name="T63" fmla="*/ 119408 h 865"/>
                    <a:gd name="T64" fmla="*/ 30071 w 1024"/>
                    <a:gd name="T65" fmla="*/ 120771 h 865"/>
                    <a:gd name="T66" fmla="*/ 5860 w 1024"/>
                    <a:gd name="T67" fmla="*/ 128332 h 8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24"/>
                    <a:gd name="T103" fmla="*/ 0 h 865"/>
                    <a:gd name="T104" fmla="*/ 1024 w 1024"/>
                    <a:gd name="T105" fmla="*/ 865 h 8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24" h="865">
                      <a:moveTo>
                        <a:pt x="43" y="688"/>
                      </a:moveTo>
                      <a:lnTo>
                        <a:pt x="78" y="640"/>
                      </a:lnTo>
                      <a:lnTo>
                        <a:pt x="0" y="568"/>
                      </a:lnTo>
                      <a:lnTo>
                        <a:pt x="69" y="432"/>
                      </a:lnTo>
                      <a:lnTo>
                        <a:pt x="35" y="392"/>
                      </a:lnTo>
                      <a:lnTo>
                        <a:pt x="208" y="256"/>
                      </a:lnTo>
                      <a:lnTo>
                        <a:pt x="338" y="152"/>
                      </a:lnTo>
                      <a:lnTo>
                        <a:pt x="321" y="128"/>
                      </a:lnTo>
                      <a:lnTo>
                        <a:pt x="329" y="72"/>
                      </a:lnTo>
                      <a:lnTo>
                        <a:pt x="459" y="40"/>
                      </a:lnTo>
                      <a:lnTo>
                        <a:pt x="538" y="0"/>
                      </a:lnTo>
                      <a:lnTo>
                        <a:pt x="555" y="0"/>
                      </a:lnTo>
                      <a:lnTo>
                        <a:pt x="572" y="24"/>
                      </a:lnTo>
                      <a:lnTo>
                        <a:pt x="581" y="72"/>
                      </a:lnTo>
                      <a:lnTo>
                        <a:pt x="598" y="112"/>
                      </a:lnTo>
                      <a:lnTo>
                        <a:pt x="616" y="136"/>
                      </a:lnTo>
                      <a:lnTo>
                        <a:pt x="659" y="144"/>
                      </a:lnTo>
                      <a:lnTo>
                        <a:pt x="728" y="144"/>
                      </a:lnTo>
                      <a:lnTo>
                        <a:pt x="746" y="128"/>
                      </a:lnTo>
                      <a:lnTo>
                        <a:pt x="746" y="88"/>
                      </a:lnTo>
                      <a:lnTo>
                        <a:pt x="728" y="80"/>
                      </a:lnTo>
                      <a:lnTo>
                        <a:pt x="728" y="56"/>
                      </a:lnTo>
                      <a:lnTo>
                        <a:pt x="746" y="48"/>
                      </a:lnTo>
                      <a:lnTo>
                        <a:pt x="737" y="24"/>
                      </a:lnTo>
                      <a:lnTo>
                        <a:pt x="746" y="8"/>
                      </a:lnTo>
                      <a:lnTo>
                        <a:pt x="772" y="0"/>
                      </a:lnTo>
                      <a:lnTo>
                        <a:pt x="789" y="48"/>
                      </a:lnTo>
                      <a:lnTo>
                        <a:pt x="806" y="96"/>
                      </a:lnTo>
                      <a:lnTo>
                        <a:pt x="772" y="152"/>
                      </a:lnTo>
                      <a:lnTo>
                        <a:pt x="737" y="192"/>
                      </a:lnTo>
                      <a:lnTo>
                        <a:pt x="763" y="216"/>
                      </a:lnTo>
                      <a:lnTo>
                        <a:pt x="720" y="272"/>
                      </a:lnTo>
                      <a:lnTo>
                        <a:pt x="676" y="304"/>
                      </a:lnTo>
                      <a:lnTo>
                        <a:pt x="633" y="320"/>
                      </a:lnTo>
                      <a:lnTo>
                        <a:pt x="633" y="368"/>
                      </a:lnTo>
                      <a:lnTo>
                        <a:pt x="642" y="400"/>
                      </a:lnTo>
                      <a:lnTo>
                        <a:pt x="685" y="408"/>
                      </a:lnTo>
                      <a:lnTo>
                        <a:pt x="720" y="432"/>
                      </a:lnTo>
                      <a:lnTo>
                        <a:pt x="676" y="464"/>
                      </a:lnTo>
                      <a:lnTo>
                        <a:pt x="650" y="464"/>
                      </a:lnTo>
                      <a:lnTo>
                        <a:pt x="633" y="472"/>
                      </a:lnTo>
                      <a:lnTo>
                        <a:pt x="676" y="512"/>
                      </a:lnTo>
                      <a:lnTo>
                        <a:pt x="720" y="480"/>
                      </a:lnTo>
                      <a:lnTo>
                        <a:pt x="763" y="496"/>
                      </a:lnTo>
                      <a:lnTo>
                        <a:pt x="780" y="528"/>
                      </a:lnTo>
                      <a:lnTo>
                        <a:pt x="780" y="560"/>
                      </a:lnTo>
                      <a:lnTo>
                        <a:pt x="806" y="568"/>
                      </a:lnTo>
                      <a:lnTo>
                        <a:pt x="858" y="520"/>
                      </a:lnTo>
                      <a:lnTo>
                        <a:pt x="893" y="512"/>
                      </a:lnTo>
                      <a:lnTo>
                        <a:pt x="936" y="472"/>
                      </a:lnTo>
                      <a:lnTo>
                        <a:pt x="1023" y="432"/>
                      </a:lnTo>
                      <a:lnTo>
                        <a:pt x="1006" y="472"/>
                      </a:lnTo>
                      <a:lnTo>
                        <a:pt x="1014" y="520"/>
                      </a:lnTo>
                      <a:lnTo>
                        <a:pt x="1006" y="560"/>
                      </a:lnTo>
                      <a:lnTo>
                        <a:pt x="962" y="600"/>
                      </a:lnTo>
                      <a:lnTo>
                        <a:pt x="988" y="640"/>
                      </a:lnTo>
                      <a:lnTo>
                        <a:pt x="1006" y="704"/>
                      </a:lnTo>
                      <a:lnTo>
                        <a:pt x="971" y="728"/>
                      </a:lnTo>
                      <a:lnTo>
                        <a:pt x="962" y="768"/>
                      </a:lnTo>
                      <a:lnTo>
                        <a:pt x="893" y="848"/>
                      </a:lnTo>
                      <a:lnTo>
                        <a:pt x="850" y="864"/>
                      </a:lnTo>
                      <a:lnTo>
                        <a:pt x="780" y="776"/>
                      </a:lnTo>
                      <a:lnTo>
                        <a:pt x="720" y="680"/>
                      </a:lnTo>
                      <a:lnTo>
                        <a:pt x="702" y="640"/>
                      </a:lnTo>
                      <a:lnTo>
                        <a:pt x="468" y="552"/>
                      </a:lnTo>
                      <a:lnTo>
                        <a:pt x="182" y="648"/>
                      </a:lnTo>
                      <a:lnTo>
                        <a:pt x="87" y="728"/>
                      </a:lnTo>
                      <a:lnTo>
                        <a:pt x="35" y="688"/>
                      </a:lnTo>
                      <a:lnTo>
                        <a:pt x="43" y="688"/>
                      </a:lnTo>
                    </a:path>
                  </a:pathLst>
                </a:custGeom>
                <a:solidFill>
                  <a:srgbClr val="CBCBCB"/>
                </a:solidFill>
                <a:ln w="12700">
                  <a:solidFill>
                    <a:schemeClr val="bg1">
                      <a:alpha val="81175"/>
                    </a:schemeClr>
                  </a:solidFill>
                  <a:round/>
                  <a:headEnd/>
                  <a:tailEnd/>
                </a:ln>
              </p:spPr>
              <p:txBody>
                <a:bodyPr/>
                <a:lstStyle/>
                <a:p>
                  <a:endParaRPr lang="fr-CH" dirty="0"/>
                </a:p>
              </p:txBody>
            </p:sp>
            <p:sp>
              <p:nvSpPr>
                <p:cNvPr id="73" name="Freeform 86"/>
                <p:cNvSpPr>
                  <a:spLocks/>
                </p:cNvSpPr>
                <p:nvPr/>
              </p:nvSpPr>
              <p:spPr bwMode="auto">
                <a:xfrm>
                  <a:off x="1428" y="2325"/>
                  <a:ext cx="127" cy="180"/>
                </a:xfrm>
                <a:custGeom>
                  <a:avLst/>
                  <a:gdLst>
                    <a:gd name="T0" fmla="*/ 11732 w 97"/>
                    <a:gd name="T1" fmla="*/ 1452 h 137"/>
                    <a:gd name="T2" fmla="*/ 14516 w 97"/>
                    <a:gd name="T3" fmla="*/ 1452 h 137"/>
                    <a:gd name="T4" fmla="*/ 14516 w 97"/>
                    <a:gd name="T5" fmla="*/ 8593 h 137"/>
                    <a:gd name="T6" fmla="*/ 16145 w 97"/>
                    <a:gd name="T7" fmla="*/ 15833 h 137"/>
                    <a:gd name="T8" fmla="*/ 14516 w 97"/>
                    <a:gd name="T9" fmla="*/ 21570 h 137"/>
                    <a:gd name="T10" fmla="*/ 10165 w 97"/>
                    <a:gd name="T11" fmla="*/ 24337 h 137"/>
                    <a:gd name="T12" fmla="*/ 7472 w 97"/>
                    <a:gd name="T13" fmla="*/ 17178 h 137"/>
                    <a:gd name="T14" fmla="*/ 0 w 97"/>
                    <a:gd name="T15" fmla="*/ 10014 h 137"/>
                    <a:gd name="T16" fmla="*/ 10165 w 97"/>
                    <a:gd name="T17" fmla="*/ 0 h 137"/>
                    <a:gd name="T18" fmla="*/ 11732 w 97"/>
                    <a:gd name="T19" fmla="*/ 1452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7"/>
                    <a:gd name="T31" fmla="*/ 0 h 137"/>
                    <a:gd name="T32" fmla="*/ 97 w 97"/>
                    <a:gd name="T33" fmla="*/ 137 h 1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7" h="137">
                      <a:moveTo>
                        <a:pt x="70" y="8"/>
                      </a:moveTo>
                      <a:lnTo>
                        <a:pt x="87" y="8"/>
                      </a:lnTo>
                      <a:lnTo>
                        <a:pt x="87" y="48"/>
                      </a:lnTo>
                      <a:lnTo>
                        <a:pt x="96" y="88"/>
                      </a:lnTo>
                      <a:lnTo>
                        <a:pt x="87" y="120"/>
                      </a:lnTo>
                      <a:lnTo>
                        <a:pt x="61" y="136"/>
                      </a:lnTo>
                      <a:lnTo>
                        <a:pt x="44" y="96"/>
                      </a:lnTo>
                      <a:lnTo>
                        <a:pt x="0" y="56"/>
                      </a:lnTo>
                      <a:lnTo>
                        <a:pt x="61" y="0"/>
                      </a:lnTo>
                      <a:lnTo>
                        <a:pt x="70" y="8"/>
                      </a:lnTo>
                    </a:path>
                  </a:pathLst>
                </a:custGeom>
                <a:solidFill>
                  <a:srgbClr val="C0C0C0"/>
                </a:solidFill>
                <a:ln w="12700" cap="rnd">
                  <a:solidFill>
                    <a:srgbClr val="969696">
                      <a:alpha val="81175"/>
                    </a:srgbClr>
                  </a:solidFill>
                  <a:round/>
                  <a:headEnd/>
                  <a:tailEnd/>
                </a:ln>
              </p:spPr>
              <p:txBody>
                <a:bodyPr/>
                <a:lstStyle/>
                <a:p>
                  <a:endParaRPr lang="fr-CH" dirty="0"/>
                </a:p>
              </p:txBody>
            </p:sp>
            <p:sp>
              <p:nvSpPr>
                <p:cNvPr id="74" name="Freeform 88"/>
                <p:cNvSpPr>
                  <a:spLocks/>
                </p:cNvSpPr>
                <p:nvPr/>
              </p:nvSpPr>
              <p:spPr bwMode="auto">
                <a:xfrm>
                  <a:off x="3038" y="2304"/>
                  <a:ext cx="636" cy="717"/>
                </a:xfrm>
                <a:custGeom>
                  <a:avLst/>
                  <a:gdLst>
                    <a:gd name="T0" fmla="*/ 67581 w 486"/>
                    <a:gd name="T1" fmla="*/ 32295 h 545"/>
                    <a:gd name="T2" fmla="*/ 80406 w 486"/>
                    <a:gd name="T3" fmla="*/ 23428 h 545"/>
                    <a:gd name="T4" fmla="*/ 77508 w 486"/>
                    <a:gd name="T5" fmla="*/ 14587 h 545"/>
                    <a:gd name="T6" fmla="*/ 65967 w 486"/>
                    <a:gd name="T7" fmla="*/ 19052 h 545"/>
                    <a:gd name="T8" fmla="*/ 60324 w 486"/>
                    <a:gd name="T9" fmla="*/ 14587 h 545"/>
                    <a:gd name="T10" fmla="*/ 57449 w 486"/>
                    <a:gd name="T11" fmla="*/ 11776 h 545"/>
                    <a:gd name="T12" fmla="*/ 45809 w 486"/>
                    <a:gd name="T13" fmla="*/ 16171 h 545"/>
                    <a:gd name="T14" fmla="*/ 40290 w 486"/>
                    <a:gd name="T15" fmla="*/ 10289 h 545"/>
                    <a:gd name="T16" fmla="*/ 32924 w 486"/>
                    <a:gd name="T17" fmla="*/ 10289 h 545"/>
                    <a:gd name="T18" fmla="*/ 31651 w 486"/>
                    <a:gd name="T19" fmla="*/ 8753 h 545"/>
                    <a:gd name="T20" fmla="*/ 28593 w 486"/>
                    <a:gd name="T21" fmla="*/ 0 h 545"/>
                    <a:gd name="T22" fmla="*/ 27348 w 486"/>
                    <a:gd name="T23" fmla="*/ 2988 h 545"/>
                    <a:gd name="T24" fmla="*/ 23043 w 486"/>
                    <a:gd name="T25" fmla="*/ 10289 h 545"/>
                    <a:gd name="T26" fmla="*/ 14436 w 486"/>
                    <a:gd name="T27" fmla="*/ 20439 h 545"/>
                    <a:gd name="T28" fmla="*/ 8578 w 486"/>
                    <a:gd name="T29" fmla="*/ 27862 h 545"/>
                    <a:gd name="T30" fmla="*/ 12847 w 486"/>
                    <a:gd name="T31" fmla="*/ 29284 h 545"/>
                    <a:gd name="T32" fmla="*/ 17245 w 486"/>
                    <a:gd name="T33" fmla="*/ 32295 h 545"/>
                    <a:gd name="T34" fmla="*/ 14436 w 486"/>
                    <a:gd name="T35" fmla="*/ 35275 h 545"/>
                    <a:gd name="T36" fmla="*/ 17245 w 486"/>
                    <a:gd name="T37" fmla="*/ 39611 h 545"/>
                    <a:gd name="T38" fmla="*/ 14436 w 486"/>
                    <a:gd name="T39" fmla="*/ 49987 h 545"/>
                    <a:gd name="T40" fmla="*/ 7126 w 486"/>
                    <a:gd name="T41" fmla="*/ 51287 h 545"/>
                    <a:gd name="T42" fmla="*/ 8578 w 486"/>
                    <a:gd name="T43" fmla="*/ 58707 h 545"/>
                    <a:gd name="T44" fmla="*/ 7126 w 486"/>
                    <a:gd name="T45" fmla="*/ 67473 h 545"/>
                    <a:gd name="T46" fmla="*/ 2810 w 486"/>
                    <a:gd name="T47" fmla="*/ 66102 h 545"/>
                    <a:gd name="T48" fmla="*/ 0 w 486"/>
                    <a:gd name="T49" fmla="*/ 67473 h 545"/>
                    <a:gd name="T50" fmla="*/ 1527 w 486"/>
                    <a:gd name="T51" fmla="*/ 76232 h 545"/>
                    <a:gd name="T52" fmla="*/ 4294 w 486"/>
                    <a:gd name="T53" fmla="*/ 79133 h 545"/>
                    <a:gd name="T54" fmla="*/ 1527 w 486"/>
                    <a:gd name="T55" fmla="*/ 87988 h 545"/>
                    <a:gd name="T56" fmla="*/ 5860 w 486"/>
                    <a:gd name="T57" fmla="*/ 96745 h 545"/>
                    <a:gd name="T58" fmla="*/ 12847 w 486"/>
                    <a:gd name="T59" fmla="*/ 99762 h 545"/>
                    <a:gd name="T60" fmla="*/ 18744 w 486"/>
                    <a:gd name="T61" fmla="*/ 90988 h 545"/>
                    <a:gd name="T62" fmla="*/ 21564 w 486"/>
                    <a:gd name="T63" fmla="*/ 87988 h 545"/>
                    <a:gd name="T64" fmla="*/ 30155 w 486"/>
                    <a:gd name="T65" fmla="*/ 95382 h 545"/>
                    <a:gd name="T66" fmla="*/ 43086 w 486"/>
                    <a:gd name="T67" fmla="*/ 89588 h 545"/>
                    <a:gd name="T68" fmla="*/ 37336 w 486"/>
                    <a:gd name="T69" fmla="*/ 77787 h 545"/>
                    <a:gd name="T70" fmla="*/ 40290 w 486"/>
                    <a:gd name="T71" fmla="*/ 66102 h 545"/>
                    <a:gd name="T72" fmla="*/ 50354 w 486"/>
                    <a:gd name="T73" fmla="*/ 55698 h 545"/>
                    <a:gd name="T74" fmla="*/ 55899 w 486"/>
                    <a:gd name="T75" fmla="*/ 57073 h 545"/>
                    <a:gd name="T76" fmla="*/ 61706 w 486"/>
                    <a:gd name="T77" fmla="*/ 51287 h 545"/>
                    <a:gd name="T78" fmla="*/ 61706 w 486"/>
                    <a:gd name="T79" fmla="*/ 44045 h 545"/>
                    <a:gd name="T80" fmla="*/ 70281 w 486"/>
                    <a:gd name="T81" fmla="*/ 36655 h 545"/>
                    <a:gd name="T82" fmla="*/ 67581 w 486"/>
                    <a:gd name="T83" fmla="*/ 32295 h 5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86"/>
                    <a:gd name="T127" fmla="*/ 0 h 545"/>
                    <a:gd name="T128" fmla="*/ 486 w 486"/>
                    <a:gd name="T129" fmla="*/ 545 h 5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86" h="545">
                      <a:moveTo>
                        <a:pt x="407" y="176"/>
                      </a:moveTo>
                      <a:lnTo>
                        <a:pt x="485" y="128"/>
                      </a:lnTo>
                      <a:lnTo>
                        <a:pt x="468" y="80"/>
                      </a:lnTo>
                      <a:lnTo>
                        <a:pt x="398" y="104"/>
                      </a:lnTo>
                      <a:lnTo>
                        <a:pt x="364" y="80"/>
                      </a:lnTo>
                      <a:lnTo>
                        <a:pt x="346" y="64"/>
                      </a:lnTo>
                      <a:lnTo>
                        <a:pt x="277" y="88"/>
                      </a:lnTo>
                      <a:lnTo>
                        <a:pt x="243" y="56"/>
                      </a:lnTo>
                      <a:lnTo>
                        <a:pt x="199" y="56"/>
                      </a:lnTo>
                      <a:lnTo>
                        <a:pt x="191" y="48"/>
                      </a:lnTo>
                      <a:lnTo>
                        <a:pt x="173" y="0"/>
                      </a:lnTo>
                      <a:lnTo>
                        <a:pt x="165" y="16"/>
                      </a:lnTo>
                      <a:lnTo>
                        <a:pt x="139" y="56"/>
                      </a:lnTo>
                      <a:lnTo>
                        <a:pt x="87" y="112"/>
                      </a:lnTo>
                      <a:lnTo>
                        <a:pt x="52" y="152"/>
                      </a:lnTo>
                      <a:lnTo>
                        <a:pt x="78" y="160"/>
                      </a:lnTo>
                      <a:lnTo>
                        <a:pt x="104" y="176"/>
                      </a:lnTo>
                      <a:lnTo>
                        <a:pt x="87" y="192"/>
                      </a:lnTo>
                      <a:lnTo>
                        <a:pt x="104" y="216"/>
                      </a:lnTo>
                      <a:lnTo>
                        <a:pt x="87" y="272"/>
                      </a:lnTo>
                      <a:lnTo>
                        <a:pt x="43" y="280"/>
                      </a:lnTo>
                      <a:lnTo>
                        <a:pt x="52" y="320"/>
                      </a:lnTo>
                      <a:lnTo>
                        <a:pt x="43" y="368"/>
                      </a:lnTo>
                      <a:lnTo>
                        <a:pt x="17" y="360"/>
                      </a:lnTo>
                      <a:lnTo>
                        <a:pt x="0" y="368"/>
                      </a:lnTo>
                      <a:lnTo>
                        <a:pt x="9" y="416"/>
                      </a:lnTo>
                      <a:lnTo>
                        <a:pt x="26" y="432"/>
                      </a:lnTo>
                      <a:lnTo>
                        <a:pt x="9" y="480"/>
                      </a:lnTo>
                      <a:lnTo>
                        <a:pt x="35" y="528"/>
                      </a:lnTo>
                      <a:lnTo>
                        <a:pt x="78" y="544"/>
                      </a:lnTo>
                      <a:lnTo>
                        <a:pt x="113" y="496"/>
                      </a:lnTo>
                      <a:lnTo>
                        <a:pt x="130" y="480"/>
                      </a:lnTo>
                      <a:lnTo>
                        <a:pt x="182" y="520"/>
                      </a:lnTo>
                      <a:lnTo>
                        <a:pt x="260" y="488"/>
                      </a:lnTo>
                      <a:lnTo>
                        <a:pt x="225" y="424"/>
                      </a:lnTo>
                      <a:lnTo>
                        <a:pt x="243" y="360"/>
                      </a:lnTo>
                      <a:lnTo>
                        <a:pt x="303" y="304"/>
                      </a:lnTo>
                      <a:lnTo>
                        <a:pt x="338" y="312"/>
                      </a:lnTo>
                      <a:lnTo>
                        <a:pt x="372" y="280"/>
                      </a:lnTo>
                      <a:lnTo>
                        <a:pt x="372" y="240"/>
                      </a:lnTo>
                      <a:lnTo>
                        <a:pt x="424" y="200"/>
                      </a:lnTo>
                      <a:lnTo>
                        <a:pt x="407" y="176"/>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75" name="Freeform 89"/>
                <p:cNvSpPr>
                  <a:spLocks/>
                </p:cNvSpPr>
                <p:nvPr/>
              </p:nvSpPr>
              <p:spPr bwMode="auto">
                <a:xfrm>
                  <a:off x="3322" y="1177"/>
                  <a:ext cx="817" cy="528"/>
                </a:xfrm>
                <a:custGeom>
                  <a:avLst/>
                  <a:gdLst>
                    <a:gd name="T0" fmla="*/ 63370 w 625"/>
                    <a:gd name="T1" fmla="*/ 7472 h 401"/>
                    <a:gd name="T2" fmla="*/ 46433 w 625"/>
                    <a:gd name="T3" fmla="*/ 4482 h 401"/>
                    <a:gd name="T4" fmla="*/ 29577 w 625"/>
                    <a:gd name="T5" fmla="*/ 11900 h 401"/>
                    <a:gd name="T6" fmla="*/ 26816 w 625"/>
                    <a:gd name="T7" fmla="*/ 11900 h 401"/>
                    <a:gd name="T8" fmla="*/ 21064 w 625"/>
                    <a:gd name="T9" fmla="*/ 10526 h 401"/>
                    <a:gd name="T10" fmla="*/ 16986 w 625"/>
                    <a:gd name="T11" fmla="*/ 4482 h 401"/>
                    <a:gd name="T12" fmla="*/ 14179 w 625"/>
                    <a:gd name="T13" fmla="*/ 7472 h 401"/>
                    <a:gd name="T14" fmla="*/ 8448 w 625"/>
                    <a:gd name="T15" fmla="*/ 1491 h 401"/>
                    <a:gd name="T16" fmla="*/ 8448 w 625"/>
                    <a:gd name="T17" fmla="*/ 0 h 401"/>
                    <a:gd name="T18" fmla="*/ 6885 w 625"/>
                    <a:gd name="T19" fmla="*/ 3076 h 401"/>
                    <a:gd name="T20" fmla="*/ 0 w 625"/>
                    <a:gd name="T21" fmla="*/ 3076 h 401"/>
                    <a:gd name="T22" fmla="*/ 6885 w 625"/>
                    <a:gd name="T23" fmla="*/ 13471 h 401"/>
                    <a:gd name="T24" fmla="*/ 12631 w 625"/>
                    <a:gd name="T25" fmla="*/ 13471 h 401"/>
                    <a:gd name="T26" fmla="*/ 16986 w 625"/>
                    <a:gd name="T27" fmla="*/ 11900 h 401"/>
                    <a:gd name="T28" fmla="*/ 21064 w 625"/>
                    <a:gd name="T29" fmla="*/ 14897 h 401"/>
                    <a:gd name="T30" fmla="*/ 18299 w 625"/>
                    <a:gd name="T31" fmla="*/ 19333 h 401"/>
                    <a:gd name="T32" fmla="*/ 12631 w 625"/>
                    <a:gd name="T33" fmla="*/ 17835 h 401"/>
                    <a:gd name="T34" fmla="*/ 9962 w 625"/>
                    <a:gd name="T35" fmla="*/ 19333 h 401"/>
                    <a:gd name="T36" fmla="*/ 12631 w 625"/>
                    <a:gd name="T37" fmla="*/ 25389 h 401"/>
                    <a:gd name="T38" fmla="*/ 21064 w 625"/>
                    <a:gd name="T39" fmla="*/ 29904 h 401"/>
                    <a:gd name="T40" fmla="*/ 23845 w 625"/>
                    <a:gd name="T41" fmla="*/ 34311 h 401"/>
                    <a:gd name="T42" fmla="*/ 25357 w 625"/>
                    <a:gd name="T43" fmla="*/ 38763 h 401"/>
                    <a:gd name="T44" fmla="*/ 29577 w 625"/>
                    <a:gd name="T45" fmla="*/ 35770 h 401"/>
                    <a:gd name="T46" fmla="*/ 31021 w 625"/>
                    <a:gd name="T47" fmla="*/ 40164 h 401"/>
                    <a:gd name="T48" fmla="*/ 29577 w 625"/>
                    <a:gd name="T49" fmla="*/ 46384 h 401"/>
                    <a:gd name="T50" fmla="*/ 29577 w 625"/>
                    <a:gd name="T51" fmla="*/ 55207 h 401"/>
                    <a:gd name="T52" fmla="*/ 35272 w 625"/>
                    <a:gd name="T53" fmla="*/ 68657 h 401"/>
                    <a:gd name="T54" fmla="*/ 40745 w 625"/>
                    <a:gd name="T55" fmla="*/ 74601 h 401"/>
                    <a:gd name="T56" fmla="*/ 44905 w 625"/>
                    <a:gd name="T57" fmla="*/ 65577 h 401"/>
                    <a:gd name="T58" fmla="*/ 50653 w 625"/>
                    <a:gd name="T59" fmla="*/ 62574 h 401"/>
                    <a:gd name="T60" fmla="*/ 56343 w 625"/>
                    <a:gd name="T61" fmla="*/ 59499 h 401"/>
                    <a:gd name="T62" fmla="*/ 49187 w 625"/>
                    <a:gd name="T63" fmla="*/ 50585 h 401"/>
                    <a:gd name="T64" fmla="*/ 53430 w 625"/>
                    <a:gd name="T65" fmla="*/ 46384 h 401"/>
                    <a:gd name="T66" fmla="*/ 60615 w 625"/>
                    <a:gd name="T67" fmla="*/ 49209 h 401"/>
                    <a:gd name="T68" fmla="*/ 67516 w 625"/>
                    <a:gd name="T69" fmla="*/ 43226 h 401"/>
                    <a:gd name="T70" fmla="*/ 71854 w 625"/>
                    <a:gd name="T71" fmla="*/ 44777 h 401"/>
                    <a:gd name="T72" fmla="*/ 78788 w 625"/>
                    <a:gd name="T73" fmla="*/ 52285 h 401"/>
                    <a:gd name="T74" fmla="*/ 84454 w 625"/>
                    <a:gd name="T75" fmla="*/ 46384 h 401"/>
                    <a:gd name="T76" fmla="*/ 80174 w 625"/>
                    <a:gd name="T77" fmla="*/ 41741 h 401"/>
                    <a:gd name="T78" fmla="*/ 82948 w 625"/>
                    <a:gd name="T79" fmla="*/ 38763 h 401"/>
                    <a:gd name="T80" fmla="*/ 90118 w 625"/>
                    <a:gd name="T81" fmla="*/ 47736 h 401"/>
                    <a:gd name="T82" fmla="*/ 95645 w 625"/>
                    <a:gd name="T83" fmla="*/ 47736 h 401"/>
                    <a:gd name="T84" fmla="*/ 101398 w 625"/>
                    <a:gd name="T85" fmla="*/ 40164 h 401"/>
                    <a:gd name="T86" fmla="*/ 101398 w 625"/>
                    <a:gd name="T87" fmla="*/ 26850 h 401"/>
                    <a:gd name="T88" fmla="*/ 63370 w 625"/>
                    <a:gd name="T89" fmla="*/ 7472 h 4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25"/>
                    <a:gd name="T136" fmla="*/ 0 h 401"/>
                    <a:gd name="T137" fmla="*/ 625 w 625"/>
                    <a:gd name="T138" fmla="*/ 401 h 4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25" h="401">
                      <a:moveTo>
                        <a:pt x="390" y="40"/>
                      </a:moveTo>
                      <a:lnTo>
                        <a:pt x="286" y="24"/>
                      </a:lnTo>
                      <a:lnTo>
                        <a:pt x="182" y="64"/>
                      </a:lnTo>
                      <a:lnTo>
                        <a:pt x="165" y="64"/>
                      </a:lnTo>
                      <a:lnTo>
                        <a:pt x="130" y="56"/>
                      </a:lnTo>
                      <a:lnTo>
                        <a:pt x="104" y="24"/>
                      </a:lnTo>
                      <a:lnTo>
                        <a:pt x="87" y="40"/>
                      </a:lnTo>
                      <a:lnTo>
                        <a:pt x="52" y="8"/>
                      </a:lnTo>
                      <a:lnTo>
                        <a:pt x="52" y="0"/>
                      </a:lnTo>
                      <a:lnTo>
                        <a:pt x="43" y="16"/>
                      </a:lnTo>
                      <a:lnTo>
                        <a:pt x="0" y="16"/>
                      </a:lnTo>
                      <a:lnTo>
                        <a:pt x="43" y="72"/>
                      </a:lnTo>
                      <a:lnTo>
                        <a:pt x="78" y="72"/>
                      </a:lnTo>
                      <a:lnTo>
                        <a:pt x="104" y="64"/>
                      </a:lnTo>
                      <a:lnTo>
                        <a:pt x="130" y="80"/>
                      </a:lnTo>
                      <a:lnTo>
                        <a:pt x="113" y="104"/>
                      </a:lnTo>
                      <a:lnTo>
                        <a:pt x="78" y="96"/>
                      </a:lnTo>
                      <a:lnTo>
                        <a:pt x="61" y="104"/>
                      </a:lnTo>
                      <a:lnTo>
                        <a:pt x="78" y="136"/>
                      </a:lnTo>
                      <a:lnTo>
                        <a:pt x="130" y="160"/>
                      </a:lnTo>
                      <a:lnTo>
                        <a:pt x="147" y="184"/>
                      </a:lnTo>
                      <a:lnTo>
                        <a:pt x="156" y="208"/>
                      </a:lnTo>
                      <a:lnTo>
                        <a:pt x="182" y="192"/>
                      </a:lnTo>
                      <a:lnTo>
                        <a:pt x="191" y="216"/>
                      </a:lnTo>
                      <a:lnTo>
                        <a:pt x="182" y="248"/>
                      </a:lnTo>
                      <a:lnTo>
                        <a:pt x="182" y="296"/>
                      </a:lnTo>
                      <a:lnTo>
                        <a:pt x="217" y="368"/>
                      </a:lnTo>
                      <a:lnTo>
                        <a:pt x="251" y="400"/>
                      </a:lnTo>
                      <a:lnTo>
                        <a:pt x="277" y="352"/>
                      </a:lnTo>
                      <a:lnTo>
                        <a:pt x="312" y="336"/>
                      </a:lnTo>
                      <a:lnTo>
                        <a:pt x="347" y="320"/>
                      </a:lnTo>
                      <a:lnTo>
                        <a:pt x="303" y="272"/>
                      </a:lnTo>
                      <a:lnTo>
                        <a:pt x="329" y="248"/>
                      </a:lnTo>
                      <a:lnTo>
                        <a:pt x="373" y="264"/>
                      </a:lnTo>
                      <a:lnTo>
                        <a:pt x="416" y="232"/>
                      </a:lnTo>
                      <a:lnTo>
                        <a:pt x="442" y="240"/>
                      </a:lnTo>
                      <a:lnTo>
                        <a:pt x="485" y="280"/>
                      </a:lnTo>
                      <a:lnTo>
                        <a:pt x="520" y="248"/>
                      </a:lnTo>
                      <a:lnTo>
                        <a:pt x="494" y="224"/>
                      </a:lnTo>
                      <a:lnTo>
                        <a:pt x="511" y="208"/>
                      </a:lnTo>
                      <a:lnTo>
                        <a:pt x="555" y="256"/>
                      </a:lnTo>
                      <a:lnTo>
                        <a:pt x="589" y="256"/>
                      </a:lnTo>
                      <a:lnTo>
                        <a:pt x="624" y="216"/>
                      </a:lnTo>
                      <a:lnTo>
                        <a:pt x="624" y="144"/>
                      </a:lnTo>
                      <a:lnTo>
                        <a:pt x="390" y="40"/>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76" name="Freeform 90"/>
                <p:cNvSpPr>
                  <a:spLocks/>
                </p:cNvSpPr>
                <p:nvPr/>
              </p:nvSpPr>
              <p:spPr bwMode="auto">
                <a:xfrm>
                  <a:off x="3050" y="2862"/>
                  <a:ext cx="874" cy="1276"/>
                </a:xfrm>
                <a:custGeom>
                  <a:avLst/>
                  <a:gdLst>
                    <a:gd name="T0" fmla="*/ 93014 w 668"/>
                    <a:gd name="T1" fmla="*/ 130048 h 969"/>
                    <a:gd name="T2" fmla="*/ 101617 w 668"/>
                    <a:gd name="T3" fmla="*/ 122503 h 969"/>
                    <a:gd name="T4" fmla="*/ 101617 w 668"/>
                    <a:gd name="T5" fmla="*/ 111886 h 969"/>
                    <a:gd name="T6" fmla="*/ 110206 w 668"/>
                    <a:gd name="T7" fmla="*/ 101483 h 969"/>
                    <a:gd name="T8" fmla="*/ 98732 w 668"/>
                    <a:gd name="T9" fmla="*/ 91099 h 969"/>
                    <a:gd name="T10" fmla="*/ 94484 w 668"/>
                    <a:gd name="T11" fmla="*/ 68722 h 969"/>
                    <a:gd name="T12" fmla="*/ 100162 w 668"/>
                    <a:gd name="T13" fmla="*/ 62636 h 969"/>
                    <a:gd name="T14" fmla="*/ 101617 w 668"/>
                    <a:gd name="T15" fmla="*/ 49275 h 969"/>
                    <a:gd name="T16" fmla="*/ 100162 w 668"/>
                    <a:gd name="T17" fmla="*/ 34330 h 969"/>
                    <a:gd name="T18" fmla="*/ 94484 w 668"/>
                    <a:gd name="T19" fmla="*/ 34330 h 969"/>
                    <a:gd name="T20" fmla="*/ 88803 w 668"/>
                    <a:gd name="T21" fmla="*/ 24049 h 969"/>
                    <a:gd name="T22" fmla="*/ 93014 w 668"/>
                    <a:gd name="T23" fmla="*/ 10532 h 969"/>
                    <a:gd name="T24" fmla="*/ 91622 w 668"/>
                    <a:gd name="T25" fmla="*/ 5902 h 969"/>
                    <a:gd name="T26" fmla="*/ 84442 w 668"/>
                    <a:gd name="T27" fmla="*/ 5902 h 969"/>
                    <a:gd name="T28" fmla="*/ 78605 w 668"/>
                    <a:gd name="T29" fmla="*/ 7476 h 969"/>
                    <a:gd name="T30" fmla="*/ 82979 w 668"/>
                    <a:gd name="T31" fmla="*/ 3076 h 969"/>
                    <a:gd name="T32" fmla="*/ 78605 w 668"/>
                    <a:gd name="T33" fmla="*/ 0 h 969"/>
                    <a:gd name="T34" fmla="*/ 71622 w 668"/>
                    <a:gd name="T35" fmla="*/ 3076 h 969"/>
                    <a:gd name="T36" fmla="*/ 71622 w 668"/>
                    <a:gd name="T37" fmla="*/ 10532 h 969"/>
                    <a:gd name="T38" fmla="*/ 64378 w 668"/>
                    <a:gd name="T39" fmla="*/ 16473 h 969"/>
                    <a:gd name="T40" fmla="*/ 41354 w 668"/>
                    <a:gd name="T41" fmla="*/ 11926 h 969"/>
                    <a:gd name="T42" fmla="*/ 28506 w 668"/>
                    <a:gd name="T43" fmla="*/ 17859 h 969"/>
                    <a:gd name="T44" fmla="*/ 19972 w 668"/>
                    <a:gd name="T45" fmla="*/ 10532 h 969"/>
                    <a:gd name="T46" fmla="*/ 17199 w 668"/>
                    <a:gd name="T47" fmla="*/ 13476 h 969"/>
                    <a:gd name="T48" fmla="*/ 11337 w 668"/>
                    <a:gd name="T49" fmla="*/ 22369 h 969"/>
                    <a:gd name="T50" fmla="*/ 0 w 668"/>
                    <a:gd name="T51" fmla="*/ 32921 h 969"/>
                    <a:gd name="T52" fmla="*/ 0 w 668"/>
                    <a:gd name="T53" fmla="*/ 38788 h 969"/>
                    <a:gd name="T54" fmla="*/ 4261 w 668"/>
                    <a:gd name="T55" fmla="*/ 38788 h 969"/>
                    <a:gd name="T56" fmla="*/ 11337 w 668"/>
                    <a:gd name="T57" fmla="*/ 38788 h 969"/>
                    <a:gd name="T58" fmla="*/ 10054 w 668"/>
                    <a:gd name="T59" fmla="*/ 49275 h 969"/>
                    <a:gd name="T60" fmla="*/ 11337 w 668"/>
                    <a:gd name="T61" fmla="*/ 67157 h 969"/>
                    <a:gd name="T62" fmla="*/ 5855 w 668"/>
                    <a:gd name="T63" fmla="*/ 74713 h 969"/>
                    <a:gd name="T64" fmla="*/ 5855 w 668"/>
                    <a:gd name="T65" fmla="*/ 84967 h 969"/>
                    <a:gd name="T66" fmla="*/ 11337 w 668"/>
                    <a:gd name="T67" fmla="*/ 91099 h 969"/>
                    <a:gd name="T68" fmla="*/ 18690 w 668"/>
                    <a:gd name="T69" fmla="*/ 91099 h 969"/>
                    <a:gd name="T70" fmla="*/ 31579 w 668"/>
                    <a:gd name="T71" fmla="*/ 113515 h 969"/>
                    <a:gd name="T72" fmla="*/ 47180 w 668"/>
                    <a:gd name="T73" fmla="*/ 117960 h 969"/>
                    <a:gd name="T74" fmla="*/ 55745 w 668"/>
                    <a:gd name="T75" fmla="*/ 120922 h 969"/>
                    <a:gd name="T76" fmla="*/ 64378 w 668"/>
                    <a:gd name="T77" fmla="*/ 125389 h 969"/>
                    <a:gd name="T78" fmla="*/ 61433 w 668"/>
                    <a:gd name="T79" fmla="*/ 130048 h 969"/>
                    <a:gd name="T80" fmla="*/ 55745 w 668"/>
                    <a:gd name="T81" fmla="*/ 143271 h 969"/>
                    <a:gd name="T82" fmla="*/ 68729 w 668"/>
                    <a:gd name="T83" fmla="*/ 149283 h 969"/>
                    <a:gd name="T84" fmla="*/ 71622 w 668"/>
                    <a:gd name="T85" fmla="*/ 152459 h 969"/>
                    <a:gd name="T86" fmla="*/ 74409 w 668"/>
                    <a:gd name="T87" fmla="*/ 162782 h 969"/>
                    <a:gd name="T88" fmla="*/ 80196 w 668"/>
                    <a:gd name="T89" fmla="*/ 170261 h 969"/>
                    <a:gd name="T90" fmla="*/ 75833 w 668"/>
                    <a:gd name="T91" fmla="*/ 176175 h 969"/>
                    <a:gd name="T92" fmla="*/ 82979 w 668"/>
                    <a:gd name="T93" fmla="*/ 179086 h 969"/>
                    <a:gd name="T94" fmla="*/ 94484 w 668"/>
                    <a:gd name="T95" fmla="*/ 180671 h 969"/>
                    <a:gd name="T96" fmla="*/ 101617 w 668"/>
                    <a:gd name="T97" fmla="*/ 161315 h 969"/>
                    <a:gd name="T98" fmla="*/ 94484 w 668"/>
                    <a:gd name="T99" fmla="*/ 152459 h 969"/>
                    <a:gd name="T100" fmla="*/ 93014 w 668"/>
                    <a:gd name="T101" fmla="*/ 140317 h 969"/>
                    <a:gd name="T102" fmla="*/ 90112 w 668"/>
                    <a:gd name="T103" fmla="*/ 135926 h 969"/>
                    <a:gd name="T104" fmla="*/ 93014 w 668"/>
                    <a:gd name="T105" fmla="*/ 130048 h 96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668"/>
                    <a:gd name="T160" fmla="*/ 0 h 969"/>
                    <a:gd name="T161" fmla="*/ 668 w 668"/>
                    <a:gd name="T162" fmla="*/ 969 h 96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668" h="969">
                      <a:moveTo>
                        <a:pt x="563" y="696"/>
                      </a:moveTo>
                      <a:lnTo>
                        <a:pt x="615" y="656"/>
                      </a:lnTo>
                      <a:lnTo>
                        <a:pt x="615" y="600"/>
                      </a:lnTo>
                      <a:lnTo>
                        <a:pt x="667" y="544"/>
                      </a:lnTo>
                      <a:lnTo>
                        <a:pt x="598" y="488"/>
                      </a:lnTo>
                      <a:lnTo>
                        <a:pt x="572" y="368"/>
                      </a:lnTo>
                      <a:lnTo>
                        <a:pt x="606" y="336"/>
                      </a:lnTo>
                      <a:lnTo>
                        <a:pt x="615" y="264"/>
                      </a:lnTo>
                      <a:lnTo>
                        <a:pt x="606" y="184"/>
                      </a:lnTo>
                      <a:lnTo>
                        <a:pt x="572" y="184"/>
                      </a:lnTo>
                      <a:lnTo>
                        <a:pt x="537" y="128"/>
                      </a:lnTo>
                      <a:lnTo>
                        <a:pt x="563" y="56"/>
                      </a:lnTo>
                      <a:lnTo>
                        <a:pt x="554" y="32"/>
                      </a:lnTo>
                      <a:lnTo>
                        <a:pt x="511" y="32"/>
                      </a:lnTo>
                      <a:lnTo>
                        <a:pt x="476" y="40"/>
                      </a:lnTo>
                      <a:lnTo>
                        <a:pt x="502" y="16"/>
                      </a:lnTo>
                      <a:lnTo>
                        <a:pt x="476" y="0"/>
                      </a:lnTo>
                      <a:lnTo>
                        <a:pt x="433" y="16"/>
                      </a:lnTo>
                      <a:lnTo>
                        <a:pt x="433" y="56"/>
                      </a:lnTo>
                      <a:lnTo>
                        <a:pt x="390" y="88"/>
                      </a:lnTo>
                      <a:lnTo>
                        <a:pt x="251" y="64"/>
                      </a:lnTo>
                      <a:lnTo>
                        <a:pt x="173" y="96"/>
                      </a:lnTo>
                      <a:lnTo>
                        <a:pt x="121" y="56"/>
                      </a:lnTo>
                      <a:lnTo>
                        <a:pt x="104" y="72"/>
                      </a:lnTo>
                      <a:lnTo>
                        <a:pt x="69" y="120"/>
                      </a:lnTo>
                      <a:lnTo>
                        <a:pt x="0" y="176"/>
                      </a:lnTo>
                      <a:lnTo>
                        <a:pt x="0" y="208"/>
                      </a:lnTo>
                      <a:lnTo>
                        <a:pt x="26" y="208"/>
                      </a:lnTo>
                      <a:lnTo>
                        <a:pt x="69" y="208"/>
                      </a:lnTo>
                      <a:lnTo>
                        <a:pt x="61" y="264"/>
                      </a:lnTo>
                      <a:lnTo>
                        <a:pt x="69" y="360"/>
                      </a:lnTo>
                      <a:lnTo>
                        <a:pt x="35" y="400"/>
                      </a:lnTo>
                      <a:lnTo>
                        <a:pt x="35" y="456"/>
                      </a:lnTo>
                      <a:lnTo>
                        <a:pt x="69" y="488"/>
                      </a:lnTo>
                      <a:lnTo>
                        <a:pt x="113" y="488"/>
                      </a:lnTo>
                      <a:lnTo>
                        <a:pt x="191" y="608"/>
                      </a:lnTo>
                      <a:lnTo>
                        <a:pt x="286" y="632"/>
                      </a:lnTo>
                      <a:lnTo>
                        <a:pt x="338" y="648"/>
                      </a:lnTo>
                      <a:lnTo>
                        <a:pt x="390" y="672"/>
                      </a:lnTo>
                      <a:lnTo>
                        <a:pt x="372" y="696"/>
                      </a:lnTo>
                      <a:lnTo>
                        <a:pt x="338" y="768"/>
                      </a:lnTo>
                      <a:lnTo>
                        <a:pt x="416" y="800"/>
                      </a:lnTo>
                      <a:lnTo>
                        <a:pt x="433" y="816"/>
                      </a:lnTo>
                      <a:lnTo>
                        <a:pt x="450" y="872"/>
                      </a:lnTo>
                      <a:lnTo>
                        <a:pt x="485" y="912"/>
                      </a:lnTo>
                      <a:lnTo>
                        <a:pt x="459" y="944"/>
                      </a:lnTo>
                      <a:lnTo>
                        <a:pt x="502" y="960"/>
                      </a:lnTo>
                      <a:lnTo>
                        <a:pt x="572" y="968"/>
                      </a:lnTo>
                      <a:lnTo>
                        <a:pt x="615" y="864"/>
                      </a:lnTo>
                      <a:lnTo>
                        <a:pt x="572" y="816"/>
                      </a:lnTo>
                      <a:lnTo>
                        <a:pt x="563" y="752"/>
                      </a:lnTo>
                      <a:lnTo>
                        <a:pt x="546" y="728"/>
                      </a:lnTo>
                      <a:lnTo>
                        <a:pt x="563" y="696"/>
                      </a:lnTo>
                    </a:path>
                  </a:pathLst>
                </a:custGeom>
                <a:solidFill>
                  <a:srgbClr val="A7A7A7"/>
                </a:solidFill>
                <a:ln w="12700" cap="rnd">
                  <a:solidFill>
                    <a:schemeClr val="bg1">
                      <a:alpha val="81175"/>
                    </a:schemeClr>
                  </a:solidFill>
                  <a:round/>
                  <a:headEnd/>
                  <a:tailEnd/>
                </a:ln>
              </p:spPr>
              <p:txBody>
                <a:bodyPr/>
                <a:lstStyle/>
                <a:p>
                  <a:endParaRPr lang="fr-CH" dirty="0"/>
                </a:p>
              </p:txBody>
            </p:sp>
            <p:sp>
              <p:nvSpPr>
                <p:cNvPr id="77" name="Freeform 91"/>
                <p:cNvSpPr>
                  <a:spLocks/>
                </p:cNvSpPr>
                <p:nvPr/>
              </p:nvSpPr>
              <p:spPr bwMode="auto">
                <a:xfrm>
                  <a:off x="1882" y="1620"/>
                  <a:ext cx="81" cy="64"/>
                </a:xfrm>
                <a:custGeom>
                  <a:avLst/>
                  <a:gdLst>
                    <a:gd name="T0" fmla="*/ 5618 w 62"/>
                    <a:gd name="T1" fmla="*/ 0 h 49"/>
                    <a:gd name="T2" fmla="*/ 7029 w 62"/>
                    <a:gd name="T3" fmla="*/ 3763 h 49"/>
                    <a:gd name="T4" fmla="*/ 9886 w 62"/>
                    <a:gd name="T5" fmla="*/ 3763 h 49"/>
                    <a:gd name="T6" fmla="*/ 5618 w 62"/>
                    <a:gd name="T7" fmla="*/ 6420 h 49"/>
                    <a:gd name="T8" fmla="*/ 4118 w 62"/>
                    <a:gd name="T9" fmla="*/ 7694 h 49"/>
                    <a:gd name="T10" fmla="*/ 0 w 62"/>
                    <a:gd name="T11" fmla="*/ 3763 h 49"/>
                    <a:gd name="T12" fmla="*/ 5618 w 62"/>
                    <a:gd name="T13" fmla="*/ 0 h 49"/>
                    <a:gd name="T14" fmla="*/ 0 60000 65536"/>
                    <a:gd name="T15" fmla="*/ 0 60000 65536"/>
                    <a:gd name="T16" fmla="*/ 0 60000 65536"/>
                    <a:gd name="T17" fmla="*/ 0 60000 65536"/>
                    <a:gd name="T18" fmla="*/ 0 60000 65536"/>
                    <a:gd name="T19" fmla="*/ 0 60000 65536"/>
                    <a:gd name="T20" fmla="*/ 0 60000 65536"/>
                    <a:gd name="T21" fmla="*/ 0 w 62"/>
                    <a:gd name="T22" fmla="*/ 0 h 49"/>
                    <a:gd name="T23" fmla="*/ 62 w 62"/>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49">
                      <a:moveTo>
                        <a:pt x="35" y="0"/>
                      </a:moveTo>
                      <a:lnTo>
                        <a:pt x="44" y="24"/>
                      </a:lnTo>
                      <a:lnTo>
                        <a:pt x="61" y="24"/>
                      </a:lnTo>
                      <a:lnTo>
                        <a:pt x="35" y="40"/>
                      </a:lnTo>
                      <a:lnTo>
                        <a:pt x="26" y="48"/>
                      </a:lnTo>
                      <a:lnTo>
                        <a:pt x="0" y="24"/>
                      </a:lnTo>
                      <a:lnTo>
                        <a:pt x="35" y="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78" name="Freeform 83"/>
                <p:cNvSpPr>
                  <a:spLocks/>
                </p:cNvSpPr>
                <p:nvPr/>
              </p:nvSpPr>
              <p:spPr bwMode="auto">
                <a:xfrm>
                  <a:off x="1229" y="1725"/>
                  <a:ext cx="2110" cy="1770"/>
                </a:xfrm>
                <a:custGeom>
                  <a:avLst/>
                  <a:gdLst>
                    <a:gd name="T0" fmla="*/ 8534 w 1613"/>
                    <a:gd name="T1" fmla="*/ 53188 h 1345"/>
                    <a:gd name="T2" fmla="*/ 42762 w 1613"/>
                    <a:gd name="T3" fmla="*/ 17651 h 1345"/>
                    <a:gd name="T4" fmla="*/ 85575 w 1613"/>
                    <a:gd name="T5" fmla="*/ 0 h 1345"/>
                    <a:gd name="T6" fmla="*/ 171088 w 1613"/>
                    <a:gd name="T7" fmla="*/ 8768 h 1345"/>
                    <a:gd name="T8" fmla="*/ 162530 w 1613"/>
                    <a:gd name="T9" fmla="*/ 114978 h 1345"/>
                    <a:gd name="T10" fmla="*/ 265312 w 1613"/>
                    <a:gd name="T11" fmla="*/ 123780 h 1345"/>
                    <a:gd name="T12" fmla="*/ 231044 w 1613"/>
                    <a:gd name="T13" fmla="*/ 185953 h 1345"/>
                    <a:gd name="T14" fmla="*/ 42762 w 1613"/>
                    <a:gd name="T15" fmla="*/ 247929 h 1345"/>
                    <a:gd name="T16" fmla="*/ 59907 w 1613"/>
                    <a:gd name="T17" fmla="*/ 114978 h 1345"/>
                    <a:gd name="T18" fmla="*/ 25675 w 1613"/>
                    <a:gd name="T19" fmla="*/ 114978 h 1345"/>
                    <a:gd name="T20" fmla="*/ 0 w 1613"/>
                    <a:gd name="T21" fmla="*/ 70796 h 1345"/>
                    <a:gd name="T22" fmla="*/ 8534 w 1613"/>
                    <a:gd name="T23" fmla="*/ 53188 h 13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13"/>
                    <a:gd name="T37" fmla="*/ 0 h 1345"/>
                    <a:gd name="T38" fmla="*/ 1613 w 1613"/>
                    <a:gd name="T39" fmla="*/ 1345 h 13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13" h="1345">
                      <a:moveTo>
                        <a:pt x="52" y="288"/>
                      </a:moveTo>
                      <a:lnTo>
                        <a:pt x="260" y="96"/>
                      </a:lnTo>
                      <a:lnTo>
                        <a:pt x="520" y="0"/>
                      </a:lnTo>
                      <a:lnTo>
                        <a:pt x="1040" y="48"/>
                      </a:lnTo>
                      <a:lnTo>
                        <a:pt x="988" y="624"/>
                      </a:lnTo>
                      <a:lnTo>
                        <a:pt x="1612" y="672"/>
                      </a:lnTo>
                      <a:lnTo>
                        <a:pt x="1404" y="1008"/>
                      </a:lnTo>
                      <a:lnTo>
                        <a:pt x="260" y="1344"/>
                      </a:lnTo>
                      <a:lnTo>
                        <a:pt x="364" y="624"/>
                      </a:lnTo>
                      <a:lnTo>
                        <a:pt x="156" y="624"/>
                      </a:lnTo>
                      <a:lnTo>
                        <a:pt x="0" y="384"/>
                      </a:lnTo>
                      <a:lnTo>
                        <a:pt x="52" y="288"/>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79" name="Freeform 87"/>
                <p:cNvSpPr>
                  <a:spLocks/>
                </p:cNvSpPr>
                <p:nvPr/>
              </p:nvSpPr>
              <p:spPr bwMode="auto">
                <a:xfrm>
                  <a:off x="1179" y="2852"/>
                  <a:ext cx="1962" cy="1233"/>
                </a:xfrm>
                <a:custGeom>
                  <a:avLst/>
                  <a:gdLst>
                    <a:gd name="T0" fmla="*/ 11288 w 1500"/>
                    <a:gd name="T1" fmla="*/ 78122 h 937"/>
                    <a:gd name="T2" fmla="*/ 5712 w 1500"/>
                    <a:gd name="T3" fmla="*/ 112048 h 937"/>
                    <a:gd name="T4" fmla="*/ 12782 w 1500"/>
                    <a:gd name="T5" fmla="*/ 123661 h 937"/>
                    <a:gd name="T6" fmla="*/ 24087 w 1500"/>
                    <a:gd name="T7" fmla="*/ 128162 h 937"/>
                    <a:gd name="T8" fmla="*/ 76770 w 1500"/>
                    <a:gd name="T9" fmla="*/ 159149 h 937"/>
                    <a:gd name="T10" fmla="*/ 112546 w 1500"/>
                    <a:gd name="T11" fmla="*/ 145835 h 937"/>
                    <a:gd name="T12" fmla="*/ 160901 w 1500"/>
                    <a:gd name="T13" fmla="*/ 156307 h 937"/>
                    <a:gd name="T14" fmla="*/ 166506 w 1500"/>
                    <a:gd name="T15" fmla="*/ 142994 h 937"/>
                    <a:gd name="T16" fmla="*/ 179301 w 1500"/>
                    <a:gd name="T17" fmla="*/ 129697 h 937"/>
                    <a:gd name="T18" fmla="*/ 184992 w 1500"/>
                    <a:gd name="T19" fmla="*/ 117889 h 937"/>
                    <a:gd name="T20" fmla="*/ 200692 w 1500"/>
                    <a:gd name="T21" fmla="*/ 97269 h 937"/>
                    <a:gd name="T22" fmla="*/ 196405 w 1500"/>
                    <a:gd name="T23" fmla="*/ 73662 h 937"/>
                    <a:gd name="T24" fmla="*/ 223434 w 1500"/>
                    <a:gd name="T25" fmla="*/ 54553 h 937"/>
                    <a:gd name="T26" fmla="*/ 234827 w 1500"/>
                    <a:gd name="T27" fmla="*/ 39735 h 937"/>
                    <a:gd name="T28" fmla="*/ 246274 w 1500"/>
                    <a:gd name="T29" fmla="*/ 23491 h 937"/>
                    <a:gd name="T30" fmla="*/ 234827 w 1500"/>
                    <a:gd name="T31" fmla="*/ 11789 h 937"/>
                    <a:gd name="T32" fmla="*/ 234827 w 1500"/>
                    <a:gd name="T33" fmla="*/ 0 h 937"/>
                    <a:gd name="T34" fmla="*/ 230526 w 1500"/>
                    <a:gd name="T35" fmla="*/ 14713 h 937"/>
                    <a:gd name="T36" fmla="*/ 183570 w 1500"/>
                    <a:gd name="T37" fmla="*/ 20549 h 937"/>
                    <a:gd name="T38" fmla="*/ 172135 w 1500"/>
                    <a:gd name="T39" fmla="*/ 26515 h 937"/>
                    <a:gd name="T40" fmla="*/ 165102 w 1500"/>
                    <a:gd name="T41" fmla="*/ 41242 h 937"/>
                    <a:gd name="T42" fmla="*/ 143646 w 1500"/>
                    <a:gd name="T43" fmla="*/ 48619 h 937"/>
                    <a:gd name="T44" fmla="*/ 129516 w 1500"/>
                    <a:gd name="T45" fmla="*/ 48619 h 937"/>
                    <a:gd name="T46" fmla="*/ 113744 w 1500"/>
                    <a:gd name="T47" fmla="*/ 58941 h 937"/>
                    <a:gd name="T48" fmla="*/ 102462 w 1500"/>
                    <a:gd name="T49" fmla="*/ 58941 h 937"/>
                    <a:gd name="T50" fmla="*/ 81089 w 1500"/>
                    <a:gd name="T51" fmla="*/ 67716 h 937"/>
                    <a:gd name="T52" fmla="*/ 75389 w 1500"/>
                    <a:gd name="T53" fmla="*/ 60417 h 937"/>
                    <a:gd name="T54" fmla="*/ 65570 w 1500"/>
                    <a:gd name="T55" fmla="*/ 70742 h 937"/>
                    <a:gd name="T56" fmla="*/ 58334 w 1500"/>
                    <a:gd name="T57" fmla="*/ 82579 h 937"/>
                    <a:gd name="T58" fmla="*/ 39962 w 1500"/>
                    <a:gd name="T59" fmla="*/ 100285 h 937"/>
                    <a:gd name="T60" fmla="*/ 18630 w 1500"/>
                    <a:gd name="T61" fmla="*/ 66336 h 937"/>
                    <a:gd name="T62" fmla="*/ 4229 w 1500"/>
                    <a:gd name="T63" fmla="*/ 57594 h 9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00"/>
                    <a:gd name="T97" fmla="*/ 0 h 937"/>
                    <a:gd name="T98" fmla="*/ 1500 w 1500"/>
                    <a:gd name="T99" fmla="*/ 937 h 9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00" h="937">
                      <a:moveTo>
                        <a:pt x="9" y="336"/>
                      </a:moveTo>
                      <a:lnTo>
                        <a:pt x="69" y="424"/>
                      </a:lnTo>
                      <a:lnTo>
                        <a:pt x="0" y="568"/>
                      </a:lnTo>
                      <a:lnTo>
                        <a:pt x="35" y="608"/>
                      </a:lnTo>
                      <a:lnTo>
                        <a:pt x="104" y="608"/>
                      </a:lnTo>
                      <a:lnTo>
                        <a:pt x="78" y="672"/>
                      </a:lnTo>
                      <a:lnTo>
                        <a:pt x="95" y="712"/>
                      </a:lnTo>
                      <a:lnTo>
                        <a:pt x="147" y="696"/>
                      </a:lnTo>
                      <a:lnTo>
                        <a:pt x="303" y="936"/>
                      </a:lnTo>
                      <a:lnTo>
                        <a:pt x="468" y="864"/>
                      </a:lnTo>
                      <a:lnTo>
                        <a:pt x="537" y="896"/>
                      </a:lnTo>
                      <a:lnTo>
                        <a:pt x="685" y="792"/>
                      </a:lnTo>
                      <a:lnTo>
                        <a:pt x="953" y="872"/>
                      </a:lnTo>
                      <a:lnTo>
                        <a:pt x="979" y="848"/>
                      </a:lnTo>
                      <a:lnTo>
                        <a:pt x="970" y="792"/>
                      </a:lnTo>
                      <a:lnTo>
                        <a:pt x="1014" y="776"/>
                      </a:lnTo>
                      <a:lnTo>
                        <a:pt x="1074" y="776"/>
                      </a:lnTo>
                      <a:lnTo>
                        <a:pt x="1092" y="704"/>
                      </a:lnTo>
                      <a:lnTo>
                        <a:pt x="1109" y="664"/>
                      </a:lnTo>
                      <a:lnTo>
                        <a:pt x="1126" y="640"/>
                      </a:lnTo>
                      <a:lnTo>
                        <a:pt x="1196" y="624"/>
                      </a:lnTo>
                      <a:lnTo>
                        <a:pt x="1222" y="528"/>
                      </a:lnTo>
                      <a:lnTo>
                        <a:pt x="1161" y="464"/>
                      </a:lnTo>
                      <a:lnTo>
                        <a:pt x="1196" y="400"/>
                      </a:lnTo>
                      <a:lnTo>
                        <a:pt x="1239" y="408"/>
                      </a:lnTo>
                      <a:lnTo>
                        <a:pt x="1360" y="296"/>
                      </a:lnTo>
                      <a:lnTo>
                        <a:pt x="1334" y="264"/>
                      </a:lnTo>
                      <a:lnTo>
                        <a:pt x="1430" y="216"/>
                      </a:lnTo>
                      <a:lnTo>
                        <a:pt x="1430" y="184"/>
                      </a:lnTo>
                      <a:lnTo>
                        <a:pt x="1499" y="128"/>
                      </a:lnTo>
                      <a:lnTo>
                        <a:pt x="1456" y="112"/>
                      </a:lnTo>
                      <a:lnTo>
                        <a:pt x="1430" y="64"/>
                      </a:lnTo>
                      <a:lnTo>
                        <a:pt x="1447" y="16"/>
                      </a:lnTo>
                      <a:lnTo>
                        <a:pt x="1430" y="0"/>
                      </a:lnTo>
                      <a:lnTo>
                        <a:pt x="1404" y="24"/>
                      </a:lnTo>
                      <a:lnTo>
                        <a:pt x="1404" y="80"/>
                      </a:lnTo>
                      <a:lnTo>
                        <a:pt x="1239" y="168"/>
                      </a:lnTo>
                      <a:lnTo>
                        <a:pt x="1118" y="112"/>
                      </a:lnTo>
                      <a:lnTo>
                        <a:pt x="1083" y="120"/>
                      </a:lnTo>
                      <a:lnTo>
                        <a:pt x="1048" y="144"/>
                      </a:lnTo>
                      <a:lnTo>
                        <a:pt x="1048" y="160"/>
                      </a:lnTo>
                      <a:lnTo>
                        <a:pt x="1005" y="224"/>
                      </a:lnTo>
                      <a:lnTo>
                        <a:pt x="944" y="216"/>
                      </a:lnTo>
                      <a:lnTo>
                        <a:pt x="875" y="264"/>
                      </a:lnTo>
                      <a:lnTo>
                        <a:pt x="840" y="296"/>
                      </a:lnTo>
                      <a:lnTo>
                        <a:pt x="788" y="264"/>
                      </a:lnTo>
                      <a:lnTo>
                        <a:pt x="667" y="288"/>
                      </a:lnTo>
                      <a:lnTo>
                        <a:pt x="693" y="320"/>
                      </a:lnTo>
                      <a:lnTo>
                        <a:pt x="659" y="344"/>
                      </a:lnTo>
                      <a:lnTo>
                        <a:pt x="624" y="320"/>
                      </a:lnTo>
                      <a:lnTo>
                        <a:pt x="581" y="336"/>
                      </a:lnTo>
                      <a:lnTo>
                        <a:pt x="494" y="368"/>
                      </a:lnTo>
                      <a:lnTo>
                        <a:pt x="485" y="336"/>
                      </a:lnTo>
                      <a:lnTo>
                        <a:pt x="459" y="328"/>
                      </a:lnTo>
                      <a:lnTo>
                        <a:pt x="433" y="376"/>
                      </a:lnTo>
                      <a:lnTo>
                        <a:pt x="399" y="384"/>
                      </a:lnTo>
                      <a:lnTo>
                        <a:pt x="364" y="408"/>
                      </a:lnTo>
                      <a:lnTo>
                        <a:pt x="355" y="448"/>
                      </a:lnTo>
                      <a:lnTo>
                        <a:pt x="286" y="528"/>
                      </a:lnTo>
                      <a:lnTo>
                        <a:pt x="243" y="544"/>
                      </a:lnTo>
                      <a:lnTo>
                        <a:pt x="173" y="456"/>
                      </a:lnTo>
                      <a:lnTo>
                        <a:pt x="113" y="360"/>
                      </a:lnTo>
                      <a:lnTo>
                        <a:pt x="95" y="320"/>
                      </a:lnTo>
                      <a:lnTo>
                        <a:pt x="26" y="312"/>
                      </a:lnTo>
                      <a:lnTo>
                        <a:pt x="9" y="336"/>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80" name="Freeform 92"/>
                <p:cNvSpPr>
                  <a:spLocks/>
                </p:cNvSpPr>
                <p:nvPr/>
              </p:nvSpPr>
              <p:spPr bwMode="auto">
                <a:xfrm>
                  <a:off x="1859" y="1525"/>
                  <a:ext cx="760" cy="686"/>
                </a:xfrm>
                <a:custGeom>
                  <a:avLst/>
                  <a:gdLst>
                    <a:gd name="T0" fmla="*/ 28437 w 581"/>
                    <a:gd name="T1" fmla="*/ 35768 h 521"/>
                    <a:gd name="T2" fmla="*/ 17140 w 581"/>
                    <a:gd name="T3" fmla="*/ 34303 h 521"/>
                    <a:gd name="T4" fmla="*/ 11290 w 581"/>
                    <a:gd name="T5" fmla="*/ 28246 h 521"/>
                    <a:gd name="T6" fmla="*/ 17140 w 581"/>
                    <a:gd name="T7" fmla="*/ 24028 h 521"/>
                    <a:gd name="T8" fmla="*/ 19892 w 581"/>
                    <a:gd name="T9" fmla="*/ 26847 h 521"/>
                    <a:gd name="T10" fmla="*/ 24098 w 581"/>
                    <a:gd name="T11" fmla="*/ 26847 h 521"/>
                    <a:gd name="T12" fmla="*/ 25659 w 581"/>
                    <a:gd name="T13" fmla="*/ 24028 h 521"/>
                    <a:gd name="T14" fmla="*/ 29886 w 581"/>
                    <a:gd name="T15" fmla="*/ 24028 h 521"/>
                    <a:gd name="T16" fmla="*/ 31313 w 581"/>
                    <a:gd name="T17" fmla="*/ 20817 h 521"/>
                    <a:gd name="T18" fmla="*/ 35563 w 581"/>
                    <a:gd name="T19" fmla="*/ 13471 h 521"/>
                    <a:gd name="T20" fmla="*/ 34289 w 581"/>
                    <a:gd name="T21" fmla="*/ 1491 h 521"/>
                    <a:gd name="T22" fmla="*/ 51329 w 581"/>
                    <a:gd name="T23" fmla="*/ 4482 h 521"/>
                    <a:gd name="T24" fmla="*/ 47013 w 581"/>
                    <a:gd name="T25" fmla="*/ 17835 h 521"/>
                    <a:gd name="T26" fmla="*/ 39901 w 581"/>
                    <a:gd name="T27" fmla="*/ 24028 h 521"/>
                    <a:gd name="T28" fmla="*/ 47013 w 581"/>
                    <a:gd name="T29" fmla="*/ 28246 h 521"/>
                    <a:gd name="T30" fmla="*/ 59858 w 581"/>
                    <a:gd name="T31" fmla="*/ 34303 h 521"/>
                    <a:gd name="T32" fmla="*/ 72599 w 581"/>
                    <a:gd name="T33" fmla="*/ 24028 h 521"/>
                    <a:gd name="T34" fmla="*/ 83999 w 581"/>
                    <a:gd name="T35" fmla="*/ 5901 h 521"/>
                    <a:gd name="T36" fmla="*/ 92598 w 581"/>
                    <a:gd name="T37" fmla="*/ 31262 h 521"/>
                    <a:gd name="T38" fmla="*/ 82590 w 581"/>
                    <a:gd name="T39" fmla="*/ 40163 h 521"/>
                    <a:gd name="T40" fmla="*/ 76799 w 581"/>
                    <a:gd name="T41" fmla="*/ 35768 h 521"/>
                    <a:gd name="T42" fmla="*/ 53950 w 581"/>
                    <a:gd name="T43" fmla="*/ 55207 h 521"/>
                    <a:gd name="T44" fmla="*/ 41234 w 581"/>
                    <a:gd name="T45" fmla="*/ 49209 h 521"/>
                    <a:gd name="T46" fmla="*/ 32672 w 581"/>
                    <a:gd name="T47" fmla="*/ 52281 h 521"/>
                    <a:gd name="T48" fmla="*/ 47013 w 581"/>
                    <a:gd name="T49" fmla="*/ 67070 h 521"/>
                    <a:gd name="T50" fmla="*/ 39901 w 581"/>
                    <a:gd name="T51" fmla="*/ 79041 h 521"/>
                    <a:gd name="T52" fmla="*/ 25659 w 581"/>
                    <a:gd name="T53" fmla="*/ 80446 h 521"/>
                    <a:gd name="T54" fmla="*/ 22847 w 581"/>
                    <a:gd name="T55" fmla="*/ 95318 h 521"/>
                    <a:gd name="T56" fmla="*/ 15564 w 581"/>
                    <a:gd name="T57" fmla="*/ 96946 h 521"/>
                    <a:gd name="T58" fmla="*/ 8531 w 581"/>
                    <a:gd name="T59" fmla="*/ 93965 h 521"/>
                    <a:gd name="T60" fmla="*/ 1493 w 581"/>
                    <a:gd name="T61" fmla="*/ 87866 h 521"/>
                    <a:gd name="T62" fmla="*/ 15564 w 581"/>
                    <a:gd name="T63" fmla="*/ 79041 h 521"/>
                    <a:gd name="T64" fmla="*/ 15564 w 581"/>
                    <a:gd name="T65" fmla="*/ 68657 h 521"/>
                    <a:gd name="T66" fmla="*/ 1493 w 581"/>
                    <a:gd name="T67" fmla="*/ 71609 h 521"/>
                    <a:gd name="T68" fmla="*/ 5719 w 581"/>
                    <a:gd name="T69" fmla="*/ 58110 h 521"/>
                    <a:gd name="T70" fmla="*/ 18648 w 581"/>
                    <a:gd name="T71" fmla="*/ 46303 h 521"/>
                    <a:gd name="T72" fmla="*/ 27038 w 581"/>
                    <a:gd name="T73" fmla="*/ 41734 h 52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1"/>
                    <a:gd name="T112" fmla="*/ 0 h 521"/>
                    <a:gd name="T113" fmla="*/ 581 w 581"/>
                    <a:gd name="T114" fmla="*/ 521 h 52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1" h="521">
                      <a:moveTo>
                        <a:pt x="164" y="216"/>
                      </a:moveTo>
                      <a:lnTo>
                        <a:pt x="173" y="192"/>
                      </a:lnTo>
                      <a:lnTo>
                        <a:pt x="130" y="184"/>
                      </a:lnTo>
                      <a:lnTo>
                        <a:pt x="104" y="184"/>
                      </a:lnTo>
                      <a:lnTo>
                        <a:pt x="78" y="144"/>
                      </a:lnTo>
                      <a:lnTo>
                        <a:pt x="69" y="152"/>
                      </a:lnTo>
                      <a:lnTo>
                        <a:pt x="78" y="128"/>
                      </a:lnTo>
                      <a:lnTo>
                        <a:pt x="104" y="128"/>
                      </a:lnTo>
                      <a:lnTo>
                        <a:pt x="104" y="144"/>
                      </a:lnTo>
                      <a:lnTo>
                        <a:pt x="121" y="144"/>
                      </a:lnTo>
                      <a:lnTo>
                        <a:pt x="147" y="136"/>
                      </a:lnTo>
                      <a:lnTo>
                        <a:pt x="147" y="144"/>
                      </a:lnTo>
                      <a:lnTo>
                        <a:pt x="156" y="144"/>
                      </a:lnTo>
                      <a:lnTo>
                        <a:pt x="156" y="128"/>
                      </a:lnTo>
                      <a:lnTo>
                        <a:pt x="182" y="120"/>
                      </a:lnTo>
                      <a:lnTo>
                        <a:pt x="182" y="128"/>
                      </a:lnTo>
                      <a:lnTo>
                        <a:pt x="190" y="136"/>
                      </a:lnTo>
                      <a:lnTo>
                        <a:pt x="190" y="112"/>
                      </a:lnTo>
                      <a:lnTo>
                        <a:pt x="216" y="96"/>
                      </a:lnTo>
                      <a:lnTo>
                        <a:pt x="216" y="72"/>
                      </a:lnTo>
                      <a:lnTo>
                        <a:pt x="208" y="40"/>
                      </a:lnTo>
                      <a:lnTo>
                        <a:pt x="208" y="8"/>
                      </a:lnTo>
                      <a:lnTo>
                        <a:pt x="242" y="0"/>
                      </a:lnTo>
                      <a:lnTo>
                        <a:pt x="312" y="24"/>
                      </a:lnTo>
                      <a:lnTo>
                        <a:pt x="312" y="56"/>
                      </a:lnTo>
                      <a:lnTo>
                        <a:pt x="286" y="96"/>
                      </a:lnTo>
                      <a:lnTo>
                        <a:pt x="251" y="104"/>
                      </a:lnTo>
                      <a:lnTo>
                        <a:pt x="242" y="128"/>
                      </a:lnTo>
                      <a:lnTo>
                        <a:pt x="242" y="160"/>
                      </a:lnTo>
                      <a:lnTo>
                        <a:pt x="286" y="152"/>
                      </a:lnTo>
                      <a:lnTo>
                        <a:pt x="312" y="144"/>
                      </a:lnTo>
                      <a:lnTo>
                        <a:pt x="364" y="184"/>
                      </a:lnTo>
                      <a:lnTo>
                        <a:pt x="381" y="184"/>
                      </a:lnTo>
                      <a:lnTo>
                        <a:pt x="441" y="128"/>
                      </a:lnTo>
                      <a:lnTo>
                        <a:pt x="511" y="104"/>
                      </a:lnTo>
                      <a:lnTo>
                        <a:pt x="511" y="32"/>
                      </a:lnTo>
                      <a:lnTo>
                        <a:pt x="580" y="128"/>
                      </a:lnTo>
                      <a:lnTo>
                        <a:pt x="563" y="168"/>
                      </a:lnTo>
                      <a:lnTo>
                        <a:pt x="528" y="224"/>
                      </a:lnTo>
                      <a:lnTo>
                        <a:pt x="502" y="216"/>
                      </a:lnTo>
                      <a:lnTo>
                        <a:pt x="476" y="184"/>
                      </a:lnTo>
                      <a:lnTo>
                        <a:pt x="467" y="192"/>
                      </a:lnTo>
                      <a:lnTo>
                        <a:pt x="398" y="288"/>
                      </a:lnTo>
                      <a:lnTo>
                        <a:pt x="329" y="296"/>
                      </a:lnTo>
                      <a:lnTo>
                        <a:pt x="286" y="256"/>
                      </a:lnTo>
                      <a:lnTo>
                        <a:pt x="251" y="264"/>
                      </a:lnTo>
                      <a:lnTo>
                        <a:pt x="216" y="264"/>
                      </a:lnTo>
                      <a:lnTo>
                        <a:pt x="199" y="280"/>
                      </a:lnTo>
                      <a:lnTo>
                        <a:pt x="251" y="328"/>
                      </a:lnTo>
                      <a:lnTo>
                        <a:pt x="286" y="360"/>
                      </a:lnTo>
                      <a:lnTo>
                        <a:pt x="277" y="384"/>
                      </a:lnTo>
                      <a:lnTo>
                        <a:pt x="242" y="424"/>
                      </a:lnTo>
                      <a:lnTo>
                        <a:pt x="190" y="392"/>
                      </a:lnTo>
                      <a:lnTo>
                        <a:pt x="156" y="432"/>
                      </a:lnTo>
                      <a:lnTo>
                        <a:pt x="121" y="480"/>
                      </a:lnTo>
                      <a:lnTo>
                        <a:pt x="139" y="512"/>
                      </a:lnTo>
                      <a:lnTo>
                        <a:pt x="104" y="520"/>
                      </a:lnTo>
                      <a:lnTo>
                        <a:pt x="95" y="520"/>
                      </a:lnTo>
                      <a:lnTo>
                        <a:pt x="95" y="488"/>
                      </a:lnTo>
                      <a:lnTo>
                        <a:pt x="52" y="504"/>
                      </a:lnTo>
                      <a:lnTo>
                        <a:pt x="26" y="488"/>
                      </a:lnTo>
                      <a:lnTo>
                        <a:pt x="9" y="472"/>
                      </a:lnTo>
                      <a:lnTo>
                        <a:pt x="43" y="440"/>
                      </a:lnTo>
                      <a:lnTo>
                        <a:pt x="95" y="424"/>
                      </a:lnTo>
                      <a:lnTo>
                        <a:pt x="121" y="392"/>
                      </a:lnTo>
                      <a:lnTo>
                        <a:pt x="95" y="368"/>
                      </a:lnTo>
                      <a:lnTo>
                        <a:pt x="35" y="400"/>
                      </a:lnTo>
                      <a:lnTo>
                        <a:pt x="9" y="384"/>
                      </a:lnTo>
                      <a:lnTo>
                        <a:pt x="0" y="344"/>
                      </a:lnTo>
                      <a:lnTo>
                        <a:pt x="35" y="312"/>
                      </a:lnTo>
                      <a:lnTo>
                        <a:pt x="69" y="296"/>
                      </a:lnTo>
                      <a:lnTo>
                        <a:pt x="113" y="248"/>
                      </a:lnTo>
                      <a:lnTo>
                        <a:pt x="147" y="232"/>
                      </a:lnTo>
                      <a:lnTo>
                        <a:pt x="164" y="224"/>
                      </a:lnTo>
                      <a:lnTo>
                        <a:pt x="164" y="216"/>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81" name="Freeform 93"/>
                <p:cNvSpPr>
                  <a:spLocks/>
                </p:cNvSpPr>
                <p:nvPr/>
              </p:nvSpPr>
              <p:spPr bwMode="auto">
                <a:xfrm>
                  <a:off x="2233" y="2072"/>
                  <a:ext cx="46" cy="44"/>
                </a:xfrm>
                <a:custGeom>
                  <a:avLst/>
                  <a:gdLst>
                    <a:gd name="T0" fmla="*/ 0 w 35"/>
                    <a:gd name="T1" fmla="*/ 0 h 33"/>
                    <a:gd name="T2" fmla="*/ 0 w 35"/>
                    <a:gd name="T3" fmla="*/ 3679 h 33"/>
                    <a:gd name="T4" fmla="*/ 0 w 35"/>
                    <a:gd name="T5" fmla="*/ 7583 h 33"/>
                    <a:gd name="T6" fmla="*/ 4701 w 35"/>
                    <a:gd name="T7" fmla="*/ 5687 h 33"/>
                    <a:gd name="T8" fmla="*/ 6178 w 35"/>
                    <a:gd name="T9" fmla="*/ 3679 h 33"/>
                    <a:gd name="T10" fmla="*/ 3022 w 35"/>
                    <a:gd name="T11" fmla="*/ 0 h 33"/>
                    <a:gd name="T12" fmla="*/ 0 w 35"/>
                    <a:gd name="T13" fmla="*/ 0 h 33"/>
                    <a:gd name="T14" fmla="*/ 0 60000 65536"/>
                    <a:gd name="T15" fmla="*/ 0 60000 65536"/>
                    <a:gd name="T16" fmla="*/ 0 60000 65536"/>
                    <a:gd name="T17" fmla="*/ 0 60000 65536"/>
                    <a:gd name="T18" fmla="*/ 0 60000 65536"/>
                    <a:gd name="T19" fmla="*/ 0 60000 65536"/>
                    <a:gd name="T20" fmla="*/ 0 60000 65536"/>
                    <a:gd name="T21" fmla="*/ 0 w 35"/>
                    <a:gd name="T22" fmla="*/ 0 h 33"/>
                    <a:gd name="T23" fmla="*/ 35 w 35"/>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3">
                      <a:moveTo>
                        <a:pt x="0" y="0"/>
                      </a:moveTo>
                      <a:lnTo>
                        <a:pt x="0" y="16"/>
                      </a:lnTo>
                      <a:lnTo>
                        <a:pt x="0" y="32"/>
                      </a:lnTo>
                      <a:lnTo>
                        <a:pt x="26" y="24"/>
                      </a:lnTo>
                      <a:lnTo>
                        <a:pt x="34" y="16"/>
                      </a:lnTo>
                      <a:lnTo>
                        <a:pt x="17" y="0"/>
                      </a:lnTo>
                      <a:lnTo>
                        <a:pt x="0" y="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82" name="Freeform 94"/>
                <p:cNvSpPr>
                  <a:spLocks/>
                </p:cNvSpPr>
                <p:nvPr/>
              </p:nvSpPr>
              <p:spPr bwMode="auto">
                <a:xfrm>
                  <a:off x="3016" y="1936"/>
                  <a:ext cx="681" cy="506"/>
                </a:xfrm>
                <a:custGeom>
                  <a:avLst/>
                  <a:gdLst>
                    <a:gd name="T0" fmla="*/ 42110 w 521"/>
                    <a:gd name="T1" fmla="*/ 8627 h 385"/>
                    <a:gd name="T2" fmla="*/ 44861 w 521"/>
                    <a:gd name="T3" fmla="*/ 14338 h 385"/>
                    <a:gd name="T4" fmla="*/ 38003 w 521"/>
                    <a:gd name="T5" fmla="*/ 21662 h 385"/>
                    <a:gd name="T6" fmla="*/ 32216 w 521"/>
                    <a:gd name="T7" fmla="*/ 30196 h 385"/>
                    <a:gd name="T8" fmla="*/ 22592 w 521"/>
                    <a:gd name="T9" fmla="*/ 28759 h 385"/>
                    <a:gd name="T10" fmla="*/ 16958 w 521"/>
                    <a:gd name="T11" fmla="*/ 25843 h 385"/>
                    <a:gd name="T12" fmla="*/ 12623 w 521"/>
                    <a:gd name="T13" fmla="*/ 24504 h 385"/>
                    <a:gd name="T14" fmla="*/ 8444 w 521"/>
                    <a:gd name="T15" fmla="*/ 24504 h 385"/>
                    <a:gd name="T16" fmla="*/ 0 w 521"/>
                    <a:gd name="T17" fmla="*/ 30196 h 385"/>
                    <a:gd name="T18" fmla="*/ 2763 w 521"/>
                    <a:gd name="T19" fmla="*/ 33125 h 385"/>
                    <a:gd name="T20" fmla="*/ 6882 w 521"/>
                    <a:gd name="T21" fmla="*/ 36075 h 385"/>
                    <a:gd name="T22" fmla="*/ 12623 w 521"/>
                    <a:gd name="T23" fmla="*/ 37418 h 385"/>
                    <a:gd name="T24" fmla="*/ 16958 w 521"/>
                    <a:gd name="T25" fmla="*/ 40132 h 385"/>
                    <a:gd name="T26" fmla="*/ 15368 w 521"/>
                    <a:gd name="T27" fmla="*/ 47442 h 385"/>
                    <a:gd name="T28" fmla="*/ 15368 w 521"/>
                    <a:gd name="T29" fmla="*/ 51966 h 385"/>
                    <a:gd name="T30" fmla="*/ 28057 w 521"/>
                    <a:gd name="T31" fmla="*/ 53279 h 385"/>
                    <a:gd name="T32" fmla="*/ 30998 w 521"/>
                    <a:gd name="T33" fmla="*/ 50432 h 385"/>
                    <a:gd name="T34" fmla="*/ 32216 w 521"/>
                    <a:gd name="T35" fmla="*/ 53279 h 385"/>
                    <a:gd name="T36" fmla="*/ 33769 w 521"/>
                    <a:gd name="T37" fmla="*/ 58972 h 385"/>
                    <a:gd name="T38" fmla="*/ 36424 w 521"/>
                    <a:gd name="T39" fmla="*/ 60568 h 385"/>
                    <a:gd name="T40" fmla="*/ 42110 w 521"/>
                    <a:gd name="T41" fmla="*/ 60568 h 385"/>
                    <a:gd name="T42" fmla="*/ 47935 w 521"/>
                    <a:gd name="T43" fmla="*/ 66282 h 385"/>
                    <a:gd name="T44" fmla="*/ 59048 w 521"/>
                    <a:gd name="T45" fmla="*/ 61862 h 385"/>
                    <a:gd name="T46" fmla="*/ 61725 w 521"/>
                    <a:gd name="T47" fmla="*/ 64806 h 385"/>
                    <a:gd name="T48" fmla="*/ 67423 w 521"/>
                    <a:gd name="T49" fmla="*/ 69142 h 385"/>
                    <a:gd name="T50" fmla="*/ 78694 w 521"/>
                    <a:gd name="T51" fmla="*/ 64806 h 385"/>
                    <a:gd name="T52" fmla="*/ 81537 w 521"/>
                    <a:gd name="T53" fmla="*/ 53279 h 385"/>
                    <a:gd name="T54" fmla="*/ 71685 w 521"/>
                    <a:gd name="T55" fmla="*/ 41782 h 385"/>
                    <a:gd name="T56" fmla="*/ 77251 w 521"/>
                    <a:gd name="T57" fmla="*/ 38799 h 385"/>
                    <a:gd name="T58" fmla="*/ 84380 w 521"/>
                    <a:gd name="T59" fmla="*/ 27448 h 385"/>
                    <a:gd name="T60" fmla="*/ 80108 w 521"/>
                    <a:gd name="T61" fmla="*/ 20134 h 385"/>
                    <a:gd name="T62" fmla="*/ 81537 w 521"/>
                    <a:gd name="T63" fmla="*/ 11508 h 385"/>
                    <a:gd name="T64" fmla="*/ 78694 w 521"/>
                    <a:gd name="T65" fmla="*/ 5728 h 385"/>
                    <a:gd name="T66" fmla="*/ 81537 w 521"/>
                    <a:gd name="T67" fmla="*/ 1461 h 385"/>
                    <a:gd name="T68" fmla="*/ 77251 w 521"/>
                    <a:gd name="T69" fmla="*/ 0 h 385"/>
                    <a:gd name="T70" fmla="*/ 74428 w 521"/>
                    <a:gd name="T71" fmla="*/ 1461 h 385"/>
                    <a:gd name="T72" fmla="*/ 59048 w 521"/>
                    <a:gd name="T73" fmla="*/ 0 h 385"/>
                    <a:gd name="T74" fmla="*/ 44861 w 521"/>
                    <a:gd name="T75" fmla="*/ 4358 h 385"/>
                    <a:gd name="T76" fmla="*/ 42110 w 521"/>
                    <a:gd name="T77" fmla="*/ 8627 h 38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21"/>
                    <a:gd name="T118" fmla="*/ 0 h 385"/>
                    <a:gd name="T119" fmla="*/ 521 w 521"/>
                    <a:gd name="T120" fmla="*/ 385 h 38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21" h="385">
                      <a:moveTo>
                        <a:pt x="260" y="48"/>
                      </a:moveTo>
                      <a:lnTo>
                        <a:pt x="277" y="80"/>
                      </a:lnTo>
                      <a:lnTo>
                        <a:pt x="234" y="120"/>
                      </a:lnTo>
                      <a:lnTo>
                        <a:pt x="199" y="168"/>
                      </a:lnTo>
                      <a:lnTo>
                        <a:pt x="139" y="160"/>
                      </a:lnTo>
                      <a:lnTo>
                        <a:pt x="104" y="144"/>
                      </a:lnTo>
                      <a:lnTo>
                        <a:pt x="78" y="136"/>
                      </a:lnTo>
                      <a:lnTo>
                        <a:pt x="52" y="136"/>
                      </a:lnTo>
                      <a:lnTo>
                        <a:pt x="0" y="168"/>
                      </a:lnTo>
                      <a:lnTo>
                        <a:pt x="17" y="184"/>
                      </a:lnTo>
                      <a:lnTo>
                        <a:pt x="43" y="200"/>
                      </a:lnTo>
                      <a:lnTo>
                        <a:pt x="78" y="208"/>
                      </a:lnTo>
                      <a:lnTo>
                        <a:pt x="104" y="224"/>
                      </a:lnTo>
                      <a:lnTo>
                        <a:pt x="95" y="264"/>
                      </a:lnTo>
                      <a:lnTo>
                        <a:pt x="95" y="288"/>
                      </a:lnTo>
                      <a:lnTo>
                        <a:pt x="173" y="296"/>
                      </a:lnTo>
                      <a:lnTo>
                        <a:pt x="191" y="280"/>
                      </a:lnTo>
                      <a:lnTo>
                        <a:pt x="199" y="296"/>
                      </a:lnTo>
                      <a:lnTo>
                        <a:pt x="208" y="328"/>
                      </a:lnTo>
                      <a:lnTo>
                        <a:pt x="225" y="336"/>
                      </a:lnTo>
                      <a:lnTo>
                        <a:pt x="260" y="336"/>
                      </a:lnTo>
                      <a:lnTo>
                        <a:pt x="295" y="368"/>
                      </a:lnTo>
                      <a:lnTo>
                        <a:pt x="364" y="344"/>
                      </a:lnTo>
                      <a:lnTo>
                        <a:pt x="381" y="360"/>
                      </a:lnTo>
                      <a:lnTo>
                        <a:pt x="416" y="384"/>
                      </a:lnTo>
                      <a:lnTo>
                        <a:pt x="485" y="360"/>
                      </a:lnTo>
                      <a:lnTo>
                        <a:pt x="503" y="296"/>
                      </a:lnTo>
                      <a:lnTo>
                        <a:pt x="442" y="232"/>
                      </a:lnTo>
                      <a:lnTo>
                        <a:pt x="477" y="216"/>
                      </a:lnTo>
                      <a:lnTo>
                        <a:pt x="520" y="152"/>
                      </a:lnTo>
                      <a:lnTo>
                        <a:pt x="494" y="112"/>
                      </a:lnTo>
                      <a:lnTo>
                        <a:pt x="503" y="64"/>
                      </a:lnTo>
                      <a:lnTo>
                        <a:pt x="485" y="32"/>
                      </a:lnTo>
                      <a:lnTo>
                        <a:pt x="503" y="8"/>
                      </a:lnTo>
                      <a:lnTo>
                        <a:pt x="477" y="0"/>
                      </a:lnTo>
                      <a:lnTo>
                        <a:pt x="459" y="8"/>
                      </a:lnTo>
                      <a:lnTo>
                        <a:pt x="364" y="0"/>
                      </a:lnTo>
                      <a:lnTo>
                        <a:pt x="277" y="24"/>
                      </a:lnTo>
                      <a:lnTo>
                        <a:pt x="260" y="48"/>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83" name="Freeform 96"/>
                <p:cNvSpPr>
                  <a:spLocks/>
                </p:cNvSpPr>
                <p:nvPr/>
              </p:nvSpPr>
              <p:spPr bwMode="auto">
                <a:xfrm>
                  <a:off x="3492" y="1451"/>
                  <a:ext cx="885" cy="1033"/>
                </a:xfrm>
                <a:custGeom>
                  <a:avLst/>
                  <a:gdLst>
                    <a:gd name="T0" fmla="*/ 74565 w 677"/>
                    <a:gd name="T1" fmla="*/ 8764 h 785"/>
                    <a:gd name="T2" fmla="*/ 69118 w 677"/>
                    <a:gd name="T3" fmla="*/ 8764 h 785"/>
                    <a:gd name="T4" fmla="*/ 61874 w 677"/>
                    <a:gd name="T5" fmla="*/ 0 h 785"/>
                    <a:gd name="T6" fmla="*/ 59151 w 677"/>
                    <a:gd name="T7" fmla="*/ 2988 h 785"/>
                    <a:gd name="T8" fmla="*/ 63389 w 677"/>
                    <a:gd name="T9" fmla="*/ 7406 h 785"/>
                    <a:gd name="T10" fmla="*/ 57725 w 677"/>
                    <a:gd name="T11" fmla="*/ 13259 h 785"/>
                    <a:gd name="T12" fmla="*/ 50661 w 677"/>
                    <a:gd name="T13" fmla="*/ 5819 h 785"/>
                    <a:gd name="T14" fmla="*/ 46497 w 677"/>
                    <a:gd name="T15" fmla="*/ 4422 h 785"/>
                    <a:gd name="T16" fmla="*/ 39547 w 677"/>
                    <a:gd name="T17" fmla="*/ 10312 h 785"/>
                    <a:gd name="T18" fmla="*/ 32253 w 677"/>
                    <a:gd name="T19" fmla="*/ 7406 h 785"/>
                    <a:gd name="T20" fmla="*/ 28089 w 677"/>
                    <a:gd name="T21" fmla="*/ 11791 h 785"/>
                    <a:gd name="T22" fmla="*/ 35280 w 677"/>
                    <a:gd name="T23" fmla="*/ 20549 h 785"/>
                    <a:gd name="T24" fmla="*/ 29580 w 677"/>
                    <a:gd name="T25" fmla="*/ 23498 h 785"/>
                    <a:gd name="T26" fmla="*/ 23848 w 677"/>
                    <a:gd name="T27" fmla="*/ 26517 h 785"/>
                    <a:gd name="T28" fmla="*/ 19703 w 677"/>
                    <a:gd name="T29" fmla="*/ 35358 h 785"/>
                    <a:gd name="T30" fmla="*/ 22628 w 677"/>
                    <a:gd name="T31" fmla="*/ 44228 h 785"/>
                    <a:gd name="T32" fmla="*/ 21070 w 677"/>
                    <a:gd name="T33" fmla="*/ 51470 h 785"/>
                    <a:gd name="T34" fmla="*/ 16986 w 677"/>
                    <a:gd name="T35" fmla="*/ 58944 h 785"/>
                    <a:gd name="T36" fmla="*/ 8449 w 677"/>
                    <a:gd name="T37" fmla="*/ 60425 h 785"/>
                    <a:gd name="T38" fmla="*/ 0 w 677"/>
                    <a:gd name="T39" fmla="*/ 67731 h 785"/>
                    <a:gd name="T40" fmla="*/ 15380 w 677"/>
                    <a:gd name="T41" fmla="*/ 69295 h 785"/>
                    <a:gd name="T42" fmla="*/ 18300 w 677"/>
                    <a:gd name="T43" fmla="*/ 67731 h 785"/>
                    <a:gd name="T44" fmla="*/ 22628 w 677"/>
                    <a:gd name="T45" fmla="*/ 69295 h 785"/>
                    <a:gd name="T46" fmla="*/ 19703 w 677"/>
                    <a:gd name="T47" fmla="*/ 73683 h 785"/>
                    <a:gd name="T48" fmla="*/ 22628 w 677"/>
                    <a:gd name="T49" fmla="*/ 79515 h 785"/>
                    <a:gd name="T50" fmla="*/ 22628 w 677"/>
                    <a:gd name="T51" fmla="*/ 81086 h 785"/>
                    <a:gd name="T52" fmla="*/ 35280 w 677"/>
                    <a:gd name="T53" fmla="*/ 86931 h 785"/>
                    <a:gd name="T54" fmla="*/ 50661 w 677"/>
                    <a:gd name="T55" fmla="*/ 91383 h 785"/>
                    <a:gd name="T56" fmla="*/ 53440 w 677"/>
                    <a:gd name="T57" fmla="*/ 92723 h 785"/>
                    <a:gd name="T58" fmla="*/ 57725 w 677"/>
                    <a:gd name="T59" fmla="*/ 100296 h 785"/>
                    <a:gd name="T60" fmla="*/ 49233 w 677"/>
                    <a:gd name="T61" fmla="*/ 109068 h 785"/>
                    <a:gd name="T62" fmla="*/ 53440 w 677"/>
                    <a:gd name="T63" fmla="*/ 114875 h 785"/>
                    <a:gd name="T64" fmla="*/ 59151 w 677"/>
                    <a:gd name="T65" fmla="*/ 112060 h 785"/>
                    <a:gd name="T66" fmla="*/ 63389 w 677"/>
                    <a:gd name="T67" fmla="*/ 116472 h 785"/>
                    <a:gd name="T68" fmla="*/ 63389 w 677"/>
                    <a:gd name="T69" fmla="*/ 135682 h 785"/>
                    <a:gd name="T70" fmla="*/ 92954 w 677"/>
                    <a:gd name="T71" fmla="*/ 144503 h 785"/>
                    <a:gd name="T72" fmla="*/ 97098 w 677"/>
                    <a:gd name="T73" fmla="*/ 131261 h 785"/>
                    <a:gd name="T74" fmla="*/ 102752 w 677"/>
                    <a:gd name="T75" fmla="*/ 119374 h 785"/>
                    <a:gd name="T76" fmla="*/ 97098 w 677"/>
                    <a:gd name="T77" fmla="*/ 106024 h 785"/>
                    <a:gd name="T78" fmla="*/ 91512 w 677"/>
                    <a:gd name="T79" fmla="*/ 103118 h 785"/>
                    <a:gd name="T80" fmla="*/ 97098 w 677"/>
                    <a:gd name="T81" fmla="*/ 95724 h 785"/>
                    <a:gd name="T82" fmla="*/ 90207 w 677"/>
                    <a:gd name="T83" fmla="*/ 69295 h 785"/>
                    <a:gd name="T84" fmla="*/ 97098 w 677"/>
                    <a:gd name="T85" fmla="*/ 51470 h 785"/>
                    <a:gd name="T86" fmla="*/ 99902 w 677"/>
                    <a:gd name="T87" fmla="*/ 36806 h 785"/>
                    <a:gd name="T88" fmla="*/ 109884 w 677"/>
                    <a:gd name="T89" fmla="*/ 27970 h 785"/>
                    <a:gd name="T90" fmla="*/ 107037 w 677"/>
                    <a:gd name="T91" fmla="*/ 17648 h 785"/>
                    <a:gd name="T92" fmla="*/ 101423 w 677"/>
                    <a:gd name="T93" fmla="*/ 13259 h 785"/>
                    <a:gd name="T94" fmla="*/ 97098 w 677"/>
                    <a:gd name="T95" fmla="*/ 8764 h 785"/>
                    <a:gd name="T96" fmla="*/ 80220 w 677"/>
                    <a:gd name="T97" fmla="*/ 1474 h 785"/>
                    <a:gd name="T98" fmla="*/ 74565 w 677"/>
                    <a:gd name="T99" fmla="*/ 8764 h 78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77"/>
                    <a:gd name="T151" fmla="*/ 0 h 785"/>
                    <a:gd name="T152" fmla="*/ 677 w 677"/>
                    <a:gd name="T153" fmla="*/ 785 h 78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77" h="785">
                      <a:moveTo>
                        <a:pt x="459" y="48"/>
                      </a:moveTo>
                      <a:lnTo>
                        <a:pt x="425" y="48"/>
                      </a:lnTo>
                      <a:lnTo>
                        <a:pt x="381" y="0"/>
                      </a:lnTo>
                      <a:lnTo>
                        <a:pt x="364" y="16"/>
                      </a:lnTo>
                      <a:lnTo>
                        <a:pt x="390" y="40"/>
                      </a:lnTo>
                      <a:lnTo>
                        <a:pt x="355" y="72"/>
                      </a:lnTo>
                      <a:lnTo>
                        <a:pt x="312" y="32"/>
                      </a:lnTo>
                      <a:lnTo>
                        <a:pt x="286" y="24"/>
                      </a:lnTo>
                      <a:lnTo>
                        <a:pt x="243" y="56"/>
                      </a:lnTo>
                      <a:lnTo>
                        <a:pt x="199" y="40"/>
                      </a:lnTo>
                      <a:lnTo>
                        <a:pt x="173" y="64"/>
                      </a:lnTo>
                      <a:lnTo>
                        <a:pt x="217" y="112"/>
                      </a:lnTo>
                      <a:lnTo>
                        <a:pt x="182" y="128"/>
                      </a:lnTo>
                      <a:lnTo>
                        <a:pt x="147" y="144"/>
                      </a:lnTo>
                      <a:lnTo>
                        <a:pt x="121" y="192"/>
                      </a:lnTo>
                      <a:lnTo>
                        <a:pt x="139" y="240"/>
                      </a:lnTo>
                      <a:lnTo>
                        <a:pt x="130" y="280"/>
                      </a:lnTo>
                      <a:lnTo>
                        <a:pt x="104" y="320"/>
                      </a:lnTo>
                      <a:lnTo>
                        <a:pt x="52" y="328"/>
                      </a:lnTo>
                      <a:lnTo>
                        <a:pt x="0" y="368"/>
                      </a:lnTo>
                      <a:lnTo>
                        <a:pt x="95" y="376"/>
                      </a:lnTo>
                      <a:lnTo>
                        <a:pt x="113" y="368"/>
                      </a:lnTo>
                      <a:lnTo>
                        <a:pt x="139" y="376"/>
                      </a:lnTo>
                      <a:lnTo>
                        <a:pt x="121" y="400"/>
                      </a:lnTo>
                      <a:lnTo>
                        <a:pt x="139" y="432"/>
                      </a:lnTo>
                      <a:lnTo>
                        <a:pt x="139" y="440"/>
                      </a:lnTo>
                      <a:lnTo>
                        <a:pt x="217" y="472"/>
                      </a:lnTo>
                      <a:lnTo>
                        <a:pt x="312" y="496"/>
                      </a:lnTo>
                      <a:lnTo>
                        <a:pt x="329" y="504"/>
                      </a:lnTo>
                      <a:lnTo>
                        <a:pt x="355" y="544"/>
                      </a:lnTo>
                      <a:lnTo>
                        <a:pt x="303" y="592"/>
                      </a:lnTo>
                      <a:lnTo>
                        <a:pt x="329" y="624"/>
                      </a:lnTo>
                      <a:lnTo>
                        <a:pt x="364" y="608"/>
                      </a:lnTo>
                      <a:lnTo>
                        <a:pt x="390" y="632"/>
                      </a:lnTo>
                      <a:lnTo>
                        <a:pt x="390" y="736"/>
                      </a:lnTo>
                      <a:lnTo>
                        <a:pt x="572" y="784"/>
                      </a:lnTo>
                      <a:lnTo>
                        <a:pt x="598" y="712"/>
                      </a:lnTo>
                      <a:lnTo>
                        <a:pt x="633" y="648"/>
                      </a:lnTo>
                      <a:lnTo>
                        <a:pt x="598" y="576"/>
                      </a:lnTo>
                      <a:lnTo>
                        <a:pt x="563" y="560"/>
                      </a:lnTo>
                      <a:lnTo>
                        <a:pt x="598" y="520"/>
                      </a:lnTo>
                      <a:lnTo>
                        <a:pt x="555" y="376"/>
                      </a:lnTo>
                      <a:lnTo>
                        <a:pt x="598" y="280"/>
                      </a:lnTo>
                      <a:lnTo>
                        <a:pt x="615" y="200"/>
                      </a:lnTo>
                      <a:lnTo>
                        <a:pt x="676" y="152"/>
                      </a:lnTo>
                      <a:lnTo>
                        <a:pt x="659" y="96"/>
                      </a:lnTo>
                      <a:lnTo>
                        <a:pt x="624" y="72"/>
                      </a:lnTo>
                      <a:lnTo>
                        <a:pt x="598" y="48"/>
                      </a:lnTo>
                      <a:lnTo>
                        <a:pt x="494" y="8"/>
                      </a:lnTo>
                      <a:lnTo>
                        <a:pt x="459" y="48"/>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84" name="Freeform 97"/>
                <p:cNvSpPr>
                  <a:spLocks/>
                </p:cNvSpPr>
                <p:nvPr/>
              </p:nvSpPr>
              <p:spPr bwMode="auto">
                <a:xfrm>
                  <a:off x="3050" y="1936"/>
                  <a:ext cx="329" cy="222"/>
                </a:xfrm>
                <a:custGeom>
                  <a:avLst/>
                  <a:gdLst>
                    <a:gd name="T0" fmla="*/ 4068 w 252"/>
                    <a:gd name="T1" fmla="*/ 24294 h 169"/>
                    <a:gd name="T2" fmla="*/ 0 w 252"/>
                    <a:gd name="T3" fmla="*/ 18542 h 169"/>
                    <a:gd name="T4" fmla="*/ 0 w 252"/>
                    <a:gd name="T5" fmla="*/ 0 h 169"/>
                    <a:gd name="T6" fmla="*/ 5551 w 252"/>
                    <a:gd name="T7" fmla="*/ 1446 h 169"/>
                    <a:gd name="T8" fmla="*/ 10963 w 252"/>
                    <a:gd name="T9" fmla="*/ 4305 h 169"/>
                    <a:gd name="T10" fmla="*/ 17958 w 252"/>
                    <a:gd name="T11" fmla="*/ 0 h 169"/>
                    <a:gd name="T12" fmla="*/ 24715 w 252"/>
                    <a:gd name="T13" fmla="*/ 5655 h 169"/>
                    <a:gd name="T14" fmla="*/ 27457 w 252"/>
                    <a:gd name="T15" fmla="*/ 9989 h 169"/>
                    <a:gd name="T16" fmla="*/ 30141 w 252"/>
                    <a:gd name="T17" fmla="*/ 14247 h 169"/>
                    <a:gd name="T18" fmla="*/ 37206 w 252"/>
                    <a:gd name="T19" fmla="*/ 8571 h 169"/>
                    <a:gd name="T20" fmla="*/ 39822 w 252"/>
                    <a:gd name="T21" fmla="*/ 14247 h 169"/>
                    <a:gd name="T22" fmla="*/ 32991 w 252"/>
                    <a:gd name="T23" fmla="*/ 21476 h 169"/>
                    <a:gd name="T24" fmla="*/ 27457 w 252"/>
                    <a:gd name="T25" fmla="*/ 29937 h 169"/>
                    <a:gd name="T26" fmla="*/ 17958 w 252"/>
                    <a:gd name="T27" fmla="*/ 28560 h 169"/>
                    <a:gd name="T28" fmla="*/ 12352 w 252"/>
                    <a:gd name="T29" fmla="*/ 25580 h 169"/>
                    <a:gd name="T30" fmla="*/ 8251 w 252"/>
                    <a:gd name="T31" fmla="*/ 24294 h 169"/>
                    <a:gd name="T32" fmla="*/ 4068 w 252"/>
                    <a:gd name="T33" fmla="*/ 24294 h 1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2"/>
                    <a:gd name="T52" fmla="*/ 0 h 169"/>
                    <a:gd name="T53" fmla="*/ 252 w 252"/>
                    <a:gd name="T54" fmla="*/ 169 h 16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2" h="169">
                      <a:moveTo>
                        <a:pt x="26" y="136"/>
                      </a:moveTo>
                      <a:lnTo>
                        <a:pt x="0" y="104"/>
                      </a:lnTo>
                      <a:lnTo>
                        <a:pt x="0" y="0"/>
                      </a:lnTo>
                      <a:lnTo>
                        <a:pt x="35" y="8"/>
                      </a:lnTo>
                      <a:lnTo>
                        <a:pt x="69" y="24"/>
                      </a:lnTo>
                      <a:lnTo>
                        <a:pt x="113" y="0"/>
                      </a:lnTo>
                      <a:lnTo>
                        <a:pt x="156" y="32"/>
                      </a:lnTo>
                      <a:lnTo>
                        <a:pt x="173" y="56"/>
                      </a:lnTo>
                      <a:lnTo>
                        <a:pt x="190" y="80"/>
                      </a:lnTo>
                      <a:lnTo>
                        <a:pt x="234" y="48"/>
                      </a:lnTo>
                      <a:lnTo>
                        <a:pt x="251" y="80"/>
                      </a:lnTo>
                      <a:lnTo>
                        <a:pt x="208" y="120"/>
                      </a:lnTo>
                      <a:lnTo>
                        <a:pt x="173" y="168"/>
                      </a:lnTo>
                      <a:lnTo>
                        <a:pt x="113" y="160"/>
                      </a:lnTo>
                      <a:lnTo>
                        <a:pt x="78" y="144"/>
                      </a:lnTo>
                      <a:lnTo>
                        <a:pt x="52" y="136"/>
                      </a:lnTo>
                      <a:lnTo>
                        <a:pt x="26" y="136"/>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85" name="Freeform 98"/>
                <p:cNvSpPr>
                  <a:spLocks/>
                </p:cNvSpPr>
                <p:nvPr/>
              </p:nvSpPr>
              <p:spPr bwMode="auto">
                <a:xfrm>
                  <a:off x="2652" y="2346"/>
                  <a:ext cx="365" cy="328"/>
                </a:xfrm>
                <a:custGeom>
                  <a:avLst/>
                  <a:gdLst>
                    <a:gd name="T0" fmla="*/ 12821 w 279"/>
                    <a:gd name="T1" fmla="*/ 45256 h 249"/>
                    <a:gd name="T2" fmla="*/ 15902 w 279"/>
                    <a:gd name="T3" fmla="*/ 43724 h 249"/>
                    <a:gd name="T4" fmla="*/ 25698 w 279"/>
                    <a:gd name="T5" fmla="*/ 40951 h 249"/>
                    <a:gd name="T6" fmla="*/ 29961 w 279"/>
                    <a:gd name="T7" fmla="*/ 46700 h 249"/>
                    <a:gd name="T8" fmla="*/ 35846 w 279"/>
                    <a:gd name="T9" fmla="*/ 45256 h 249"/>
                    <a:gd name="T10" fmla="*/ 45879 w 279"/>
                    <a:gd name="T11" fmla="*/ 39896 h 249"/>
                    <a:gd name="T12" fmla="*/ 45879 w 279"/>
                    <a:gd name="T13" fmla="*/ 35553 h 249"/>
                    <a:gd name="T14" fmla="*/ 37257 w 279"/>
                    <a:gd name="T15" fmla="*/ 31491 h 249"/>
                    <a:gd name="T16" fmla="*/ 38717 w 279"/>
                    <a:gd name="T17" fmla="*/ 24624 h 249"/>
                    <a:gd name="T18" fmla="*/ 40027 w 279"/>
                    <a:gd name="T19" fmla="*/ 12393 h 249"/>
                    <a:gd name="T20" fmla="*/ 38717 w 279"/>
                    <a:gd name="T21" fmla="*/ 9550 h 249"/>
                    <a:gd name="T22" fmla="*/ 29961 w 279"/>
                    <a:gd name="T23" fmla="*/ 8237 h 249"/>
                    <a:gd name="T24" fmla="*/ 33044 w 279"/>
                    <a:gd name="T25" fmla="*/ 4116 h 249"/>
                    <a:gd name="T26" fmla="*/ 29961 w 279"/>
                    <a:gd name="T27" fmla="*/ 1349 h 249"/>
                    <a:gd name="T28" fmla="*/ 21343 w 279"/>
                    <a:gd name="T29" fmla="*/ 0 h 249"/>
                    <a:gd name="T30" fmla="*/ 18683 w 279"/>
                    <a:gd name="T31" fmla="*/ 0 h 249"/>
                    <a:gd name="T32" fmla="*/ 12821 w 279"/>
                    <a:gd name="T33" fmla="*/ 1349 h 249"/>
                    <a:gd name="T34" fmla="*/ 14382 w 279"/>
                    <a:gd name="T35" fmla="*/ 4116 h 249"/>
                    <a:gd name="T36" fmla="*/ 8551 w 279"/>
                    <a:gd name="T37" fmla="*/ 12393 h 249"/>
                    <a:gd name="T38" fmla="*/ 7102 w 279"/>
                    <a:gd name="T39" fmla="*/ 12393 h 249"/>
                    <a:gd name="T40" fmla="*/ 5726 w 279"/>
                    <a:gd name="T41" fmla="*/ 9550 h 249"/>
                    <a:gd name="T42" fmla="*/ 1494 w 279"/>
                    <a:gd name="T43" fmla="*/ 10850 h 249"/>
                    <a:gd name="T44" fmla="*/ 0 w 279"/>
                    <a:gd name="T45" fmla="*/ 20489 h 249"/>
                    <a:gd name="T46" fmla="*/ 0 w 279"/>
                    <a:gd name="T47" fmla="*/ 39896 h 249"/>
                    <a:gd name="T48" fmla="*/ 12821 w 279"/>
                    <a:gd name="T49" fmla="*/ 45256 h 2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9"/>
                    <a:gd name="T76" fmla="*/ 0 h 249"/>
                    <a:gd name="T77" fmla="*/ 279 w 279"/>
                    <a:gd name="T78" fmla="*/ 249 h 2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9" h="249">
                      <a:moveTo>
                        <a:pt x="78" y="241"/>
                      </a:moveTo>
                      <a:lnTo>
                        <a:pt x="96" y="233"/>
                      </a:lnTo>
                      <a:lnTo>
                        <a:pt x="156" y="219"/>
                      </a:lnTo>
                      <a:lnTo>
                        <a:pt x="182" y="248"/>
                      </a:lnTo>
                      <a:lnTo>
                        <a:pt x="217" y="241"/>
                      </a:lnTo>
                      <a:lnTo>
                        <a:pt x="278" y="212"/>
                      </a:lnTo>
                      <a:lnTo>
                        <a:pt x="278" y="190"/>
                      </a:lnTo>
                      <a:lnTo>
                        <a:pt x="226" y="168"/>
                      </a:lnTo>
                      <a:lnTo>
                        <a:pt x="235" y="131"/>
                      </a:lnTo>
                      <a:lnTo>
                        <a:pt x="243" y="66"/>
                      </a:lnTo>
                      <a:lnTo>
                        <a:pt x="235" y="51"/>
                      </a:lnTo>
                      <a:lnTo>
                        <a:pt x="182" y="44"/>
                      </a:lnTo>
                      <a:lnTo>
                        <a:pt x="200" y="22"/>
                      </a:lnTo>
                      <a:lnTo>
                        <a:pt x="182" y="7"/>
                      </a:lnTo>
                      <a:lnTo>
                        <a:pt x="130" y="0"/>
                      </a:lnTo>
                      <a:lnTo>
                        <a:pt x="113" y="0"/>
                      </a:lnTo>
                      <a:lnTo>
                        <a:pt x="78" y="7"/>
                      </a:lnTo>
                      <a:lnTo>
                        <a:pt x="87" y="22"/>
                      </a:lnTo>
                      <a:lnTo>
                        <a:pt x="52" y="66"/>
                      </a:lnTo>
                      <a:lnTo>
                        <a:pt x="43" y="66"/>
                      </a:lnTo>
                      <a:lnTo>
                        <a:pt x="35" y="51"/>
                      </a:lnTo>
                      <a:lnTo>
                        <a:pt x="9" y="58"/>
                      </a:lnTo>
                      <a:lnTo>
                        <a:pt x="0" y="109"/>
                      </a:lnTo>
                      <a:lnTo>
                        <a:pt x="0" y="212"/>
                      </a:lnTo>
                      <a:lnTo>
                        <a:pt x="78" y="241"/>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86" name="Freeform 99"/>
                <p:cNvSpPr>
                  <a:spLocks/>
                </p:cNvSpPr>
                <p:nvPr/>
              </p:nvSpPr>
              <p:spPr bwMode="auto">
                <a:xfrm>
                  <a:off x="2822" y="2188"/>
                  <a:ext cx="433" cy="475"/>
                </a:xfrm>
                <a:custGeom>
                  <a:avLst/>
                  <a:gdLst>
                    <a:gd name="T0" fmla="*/ 27201 w 331"/>
                    <a:gd name="T1" fmla="*/ 0 h 361"/>
                    <a:gd name="T2" fmla="*/ 37235 w 331"/>
                    <a:gd name="T3" fmla="*/ 2988 h 361"/>
                    <a:gd name="T4" fmla="*/ 41568 w 331"/>
                    <a:gd name="T5" fmla="*/ 5812 h 361"/>
                    <a:gd name="T6" fmla="*/ 40007 w 331"/>
                    <a:gd name="T7" fmla="*/ 13239 h 361"/>
                    <a:gd name="T8" fmla="*/ 40007 w 331"/>
                    <a:gd name="T9" fmla="*/ 17630 h 361"/>
                    <a:gd name="T10" fmla="*/ 54377 w 331"/>
                    <a:gd name="T11" fmla="*/ 19174 h 361"/>
                    <a:gd name="T12" fmla="*/ 50198 w 331"/>
                    <a:gd name="T13" fmla="*/ 26462 h 361"/>
                    <a:gd name="T14" fmla="*/ 41568 w 331"/>
                    <a:gd name="T15" fmla="*/ 36733 h 361"/>
                    <a:gd name="T16" fmla="*/ 35812 w 331"/>
                    <a:gd name="T17" fmla="*/ 44136 h 361"/>
                    <a:gd name="T18" fmla="*/ 40007 w 331"/>
                    <a:gd name="T19" fmla="*/ 45483 h 361"/>
                    <a:gd name="T20" fmla="*/ 44333 w 331"/>
                    <a:gd name="T21" fmla="*/ 48558 h 361"/>
                    <a:gd name="T22" fmla="*/ 41568 w 331"/>
                    <a:gd name="T23" fmla="*/ 51414 h 361"/>
                    <a:gd name="T24" fmla="*/ 34309 w 331"/>
                    <a:gd name="T25" fmla="*/ 53000 h 361"/>
                    <a:gd name="T26" fmla="*/ 31528 w 331"/>
                    <a:gd name="T27" fmla="*/ 50054 h 361"/>
                    <a:gd name="T28" fmla="*/ 25679 w 331"/>
                    <a:gd name="T29" fmla="*/ 54426 h 361"/>
                    <a:gd name="T30" fmla="*/ 31528 w 331"/>
                    <a:gd name="T31" fmla="*/ 61824 h 361"/>
                    <a:gd name="T32" fmla="*/ 29894 w 331"/>
                    <a:gd name="T33" fmla="*/ 66289 h 361"/>
                    <a:gd name="T34" fmla="*/ 24425 w 331"/>
                    <a:gd name="T35" fmla="*/ 64666 h 361"/>
                    <a:gd name="T36" fmla="*/ 24425 w 331"/>
                    <a:gd name="T37" fmla="*/ 60280 h 361"/>
                    <a:gd name="T38" fmla="*/ 15895 w 331"/>
                    <a:gd name="T39" fmla="*/ 55916 h 361"/>
                    <a:gd name="T40" fmla="*/ 17143 w 331"/>
                    <a:gd name="T41" fmla="*/ 48558 h 361"/>
                    <a:gd name="T42" fmla="*/ 18671 w 331"/>
                    <a:gd name="T43" fmla="*/ 35330 h 361"/>
                    <a:gd name="T44" fmla="*/ 17143 w 331"/>
                    <a:gd name="T45" fmla="*/ 32407 h 361"/>
                    <a:gd name="T46" fmla="*/ 8542 w 331"/>
                    <a:gd name="T47" fmla="*/ 30895 h 361"/>
                    <a:gd name="T48" fmla="*/ 11319 w 331"/>
                    <a:gd name="T49" fmla="*/ 26462 h 361"/>
                    <a:gd name="T50" fmla="*/ 8542 w 331"/>
                    <a:gd name="T51" fmla="*/ 23480 h 361"/>
                    <a:gd name="T52" fmla="*/ 0 w 331"/>
                    <a:gd name="T53" fmla="*/ 22155 h 361"/>
                    <a:gd name="T54" fmla="*/ 1494 w 331"/>
                    <a:gd name="T55" fmla="*/ 17630 h 361"/>
                    <a:gd name="T56" fmla="*/ 12809 w 331"/>
                    <a:gd name="T57" fmla="*/ 16200 h 361"/>
                    <a:gd name="T58" fmla="*/ 22852 w 331"/>
                    <a:gd name="T59" fmla="*/ 4417 h 361"/>
                    <a:gd name="T60" fmla="*/ 27201 w 331"/>
                    <a:gd name="T61" fmla="*/ 0 h 36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31"/>
                    <a:gd name="T94" fmla="*/ 0 h 361"/>
                    <a:gd name="T95" fmla="*/ 331 w 331"/>
                    <a:gd name="T96" fmla="*/ 361 h 36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31" h="361">
                      <a:moveTo>
                        <a:pt x="165" y="0"/>
                      </a:moveTo>
                      <a:lnTo>
                        <a:pt x="226" y="16"/>
                      </a:lnTo>
                      <a:lnTo>
                        <a:pt x="252" y="32"/>
                      </a:lnTo>
                      <a:lnTo>
                        <a:pt x="243" y="72"/>
                      </a:lnTo>
                      <a:lnTo>
                        <a:pt x="243" y="96"/>
                      </a:lnTo>
                      <a:lnTo>
                        <a:pt x="330" y="104"/>
                      </a:lnTo>
                      <a:lnTo>
                        <a:pt x="304" y="144"/>
                      </a:lnTo>
                      <a:lnTo>
                        <a:pt x="252" y="200"/>
                      </a:lnTo>
                      <a:lnTo>
                        <a:pt x="217" y="240"/>
                      </a:lnTo>
                      <a:lnTo>
                        <a:pt x="243" y="248"/>
                      </a:lnTo>
                      <a:lnTo>
                        <a:pt x="269" y="264"/>
                      </a:lnTo>
                      <a:lnTo>
                        <a:pt x="252" y="280"/>
                      </a:lnTo>
                      <a:lnTo>
                        <a:pt x="208" y="288"/>
                      </a:lnTo>
                      <a:lnTo>
                        <a:pt x="191" y="272"/>
                      </a:lnTo>
                      <a:lnTo>
                        <a:pt x="156" y="296"/>
                      </a:lnTo>
                      <a:lnTo>
                        <a:pt x="191" y="336"/>
                      </a:lnTo>
                      <a:lnTo>
                        <a:pt x="182" y="360"/>
                      </a:lnTo>
                      <a:lnTo>
                        <a:pt x="148" y="352"/>
                      </a:lnTo>
                      <a:lnTo>
                        <a:pt x="148" y="328"/>
                      </a:lnTo>
                      <a:lnTo>
                        <a:pt x="96" y="304"/>
                      </a:lnTo>
                      <a:lnTo>
                        <a:pt x="104" y="264"/>
                      </a:lnTo>
                      <a:lnTo>
                        <a:pt x="113" y="192"/>
                      </a:lnTo>
                      <a:lnTo>
                        <a:pt x="104" y="176"/>
                      </a:lnTo>
                      <a:lnTo>
                        <a:pt x="52" y="168"/>
                      </a:lnTo>
                      <a:lnTo>
                        <a:pt x="69" y="144"/>
                      </a:lnTo>
                      <a:lnTo>
                        <a:pt x="52" y="128"/>
                      </a:lnTo>
                      <a:lnTo>
                        <a:pt x="0" y="120"/>
                      </a:lnTo>
                      <a:lnTo>
                        <a:pt x="9" y="96"/>
                      </a:lnTo>
                      <a:lnTo>
                        <a:pt x="78" y="88"/>
                      </a:lnTo>
                      <a:lnTo>
                        <a:pt x="139" y="24"/>
                      </a:lnTo>
                      <a:lnTo>
                        <a:pt x="165" y="0"/>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87" name="Freeform 100"/>
                <p:cNvSpPr>
                  <a:spLocks/>
                </p:cNvSpPr>
                <p:nvPr/>
              </p:nvSpPr>
              <p:spPr bwMode="auto">
                <a:xfrm>
                  <a:off x="793" y="2041"/>
                  <a:ext cx="762" cy="496"/>
                </a:xfrm>
                <a:custGeom>
                  <a:avLst/>
                  <a:gdLst>
                    <a:gd name="T0" fmla="*/ 43467 w 582"/>
                    <a:gd name="T1" fmla="*/ 58735 h 377"/>
                    <a:gd name="T2" fmla="*/ 40682 w 582"/>
                    <a:gd name="T3" fmla="*/ 54339 h 377"/>
                    <a:gd name="T4" fmla="*/ 37640 w 582"/>
                    <a:gd name="T5" fmla="*/ 54339 h 377"/>
                    <a:gd name="T6" fmla="*/ 24515 w 582"/>
                    <a:gd name="T7" fmla="*/ 61774 h 377"/>
                    <a:gd name="T8" fmla="*/ 2815 w 582"/>
                    <a:gd name="T9" fmla="*/ 67564 h 377"/>
                    <a:gd name="T10" fmla="*/ 5892 w 582"/>
                    <a:gd name="T11" fmla="*/ 63124 h 377"/>
                    <a:gd name="T12" fmla="*/ 4391 w 582"/>
                    <a:gd name="T13" fmla="*/ 55719 h 377"/>
                    <a:gd name="T14" fmla="*/ 0 w 582"/>
                    <a:gd name="T15" fmla="*/ 51354 h 377"/>
                    <a:gd name="T16" fmla="*/ 8703 w 582"/>
                    <a:gd name="T17" fmla="*/ 44080 h 377"/>
                    <a:gd name="T18" fmla="*/ 30405 w 582"/>
                    <a:gd name="T19" fmla="*/ 38216 h 377"/>
                    <a:gd name="T20" fmla="*/ 43467 w 582"/>
                    <a:gd name="T21" fmla="*/ 25018 h 377"/>
                    <a:gd name="T22" fmla="*/ 39108 w 582"/>
                    <a:gd name="T23" fmla="*/ 22078 h 377"/>
                    <a:gd name="T24" fmla="*/ 53713 w 582"/>
                    <a:gd name="T25" fmla="*/ 8753 h 377"/>
                    <a:gd name="T26" fmla="*/ 63932 w 582"/>
                    <a:gd name="T27" fmla="*/ 0 h 377"/>
                    <a:gd name="T28" fmla="*/ 71060 w 582"/>
                    <a:gd name="T29" fmla="*/ 7394 h 377"/>
                    <a:gd name="T30" fmla="*/ 63932 w 582"/>
                    <a:gd name="T31" fmla="*/ 14588 h 377"/>
                    <a:gd name="T32" fmla="*/ 65332 w 582"/>
                    <a:gd name="T33" fmla="*/ 20444 h 377"/>
                    <a:gd name="T34" fmla="*/ 75383 w 582"/>
                    <a:gd name="T35" fmla="*/ 16176 h 377"/>
                    <a:gd name="T36" fmla="*/ 88598 w 582"/>
                    <a:gd name="T37" fmla="*/ 8753 h 377"/>
                    <a:gd name="T38" fmla="*/ 91318 w 582"/>
                    <a:gd name="T39" fmla="*/ 14588 h 377"/>
                    <a:gd name="T40" fmla="*/ 92851 w 582"/>
                    <a:gd name="T41" fmla="*/ 19085 h 377"/>
                    <a:gd name="T42" fmla="*/ 97205 w 582"/>
                    <a:gd name="T43" fmla="*/ 26427 h 377"/>
                    <a:gd name="T44" fmla="*/ 94318 w 582"/>
                    <a:gd name="T45" fmla="*/ 29488 h 377"/>
                    <a:gd name="T46" fmla="*/ 91318 w 582"/>
                    <a:gd name="T47" fmla="*/ 32360 h 377"/>
                    <a:gd name="T48" fmla="*/ 89989 w 582"/>
                    <a:gd name="T49" fmla="*/ 35292 h 377"/>
                    <a:gd name="T50" fmla="*/ 46379 w 582"/>
                    <a:gd name="T51" fmla="*/ 68927 h 377"/>
                    <a:gd name="T52" fmla="*/ 45035 w 582"/>
                    <a:gd name="T53" fmla="*/ 67564 h 377"/>
                    <a:gd name="T54" fmla="*/ 45035 w 582"/>
                    <a:gd name="T55" fmla="*/ 64585 h 377"/>
                    <a:gd name="T56" fmla="*/ 43467 w 582"/>
                    <a:gd name="T57" fmla="*/ 58735 h 3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82"/>
                    <a:gd name="T88" fmla="*/ 0 h 377"/>
                    <a:gd name="T89" fmla="*/ 582 w 582"/>
                    <a:gd name="T90" fmla="*/ 377 h 37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82" h="377">
                      <a:moveTo>
                        <a:pt x="260" y="320"/>
                      </a:moveTo>
                      <a:lnTo>
                        <a:pt x="243" y="296"/>
                      </a:lnTo>
                      <a:lnTo>
                        <a:pt x="225" y="296"/>
                      </a:lnTo>
                      <a:lnTo>
                        <a:pt x="147" y="336"/>
                      </a:lnTo>
                      <a:lnTo>
                        <a:pt x="17" y="368"/>
                      </a:lnTo>
                      <a:lnTo>
                        <a:pt x="35" y="344"/>
                      </a:lnTo>
                      <a:lnTo>
                        <a:pt x="26" y="304"/>
                      </a:lnTo>
                      <a:lnTo>
                        <a:pt x="0" y="280"/>
                      </a:lnTo>
                      <a:lnTo>
                        <a:pt x="52" y="240"/>
                      </a:lnTo>
                      <a:lnTo>
                        <a:pt x="182" y="208"/>
                      </a:lnTo>
                      <a:lnTo>
                        <a:pt x="260" y="136"/>
                      </a:lnTo>
                      <a:lnTo>
                        <a:pt x="234" y="120"/>
                      </a:lnTo>
                      <a:lnTo>
                        <a:pt x="321" y="48"/>
                      </a:lnTo>
                      <a:lnTo>
                        <a:pt x="382" y="0"/>
                      </a:lnTo>
                      <a:lnTo>
                        <a:pt x="425" y="40"/>
                      </a:lnTo>
                      <a:lnTo>
                        <a:pt x="382" y="80"/>
                      </a:lnTo>
                      <a:lnTo>
                        <a:pt x="390" y="112"/>
                      </a:lnTo>
                      <a:lnTo>
                        <a:pt x="451" y="88"/>
                      </a:lnTo>
                      <a:lnTo>
                        <a:pt x="529" y="48"/>
                      </a:lnTo>
                      <a:lnTo>
                        <a:pt x="546" y="80"/>
                      </a:lnTo>
                      <a:lnTo>
                        <a:pt x="555" y="104"/>
                      </a:lnTo>
                      <a:lnTo>
                        <a:pt x="581" y="144"/>
                      </a:lnTo>
                      <a:lnTo>
                        <a:pt x="564" y="160"/>
                      </a:lnTo>
                      <a:lnTo>
                        <a:pt x="546" y="176"/>
                      </a:lnTo>
                      <a:lnTo>
                        <a:pt x="538" y="192"/>
                      </a:lnTo>
                      <a:lnTo>
                        <a:pt x="277" y="376"/>
                      </a:lnTo>
                      <a:lnTo>
                        <a:pt x="269" y="368"/>
                      </a:lnTo>
                      <a:lnTo>
                        <a:pt x="269" y="352"/>
                      </a:lnTo>
                      <a:lnTo>
                        <a:pt x="260" y="320"/>
                      </a:lnTo>
                    </a:path>
                  </a:pathLst>
                </a:custGeom>
                <a:solidFill>
                  <a:srgbClr val="CBCBCB"/>
                </a:solidFill>
                <a:ln w="12700">
                  <a:solidFill>
                    <a:schemeClr val="bg1">
                      <a:alpha val="81175"/>
                    </a:schemeClr>
                  </a:solidFill>
                  <a:round/>
                  <a:headEnd/>
                  <a:tailEnd/>
                </a:ln>
              </p:spPr>
              <p:txBody>
                <a:bodyPr/>
                <a:lstStyle/>
                <a:p>
                  <a:endParaRPr lang="fr-CH" dirty="0"/>
                </a:p>
              </p:txBody>
            </p:sp>
            <p:sp>
              <p:nvSpPr>
                <p:cNvPr id="88" name="Freeform 101"/>
                <p:cNvSpPr>
                  <a:spLocks/>
                </p:cNvSpPr>
                <p:nvPr/>
              </p:nvSpPr>
              <p:spPr bwMode="auto">
                <a:xfrm>
                  <a:off x="2414" y="1841"/>
                  <a:ext cx="671" cy="822"/>
                </a:xfrm>
                <a:custGeom>
                  <a:avLst/>
                  <a:gdLst>
                    <a:gd name="T0" fmla="*/ 52678 w 513"/>
                    <a:gd name="T1" fmla="*/ 65584 h 625"/>
                    <a:gd name="T2" fmla="*/ 51216 w 513"/>
                    <a:gd name="T3" fmla="*/ 69962 h 625"/>
                    <a:gd name="T4" fmla="*/ 48533 w 513"/>
                    <a:gd name="T5" fmla="*/ 69962 h 625"/>
                    <a:gd name="T6" fmla="*/ 42678 w 513"/>
                    <a:gd name="T7" fmla="*/ 71539 h 625"/>
                    <a:gd name="T8" fmla="*/ 44145 w 513"/>
                    <a:gd name="T9" fmla="*/ 74443 h 625"/>
                    <a:gd name="T10" fmla="*/ 38413 w 513"/>
                    <a:gd name="T11" fmla="*/ 83182 h 625"/>
                    <a:gd name="T12" fmla="*/ 37156 w 513"/>
                    <a:gd name="T13" fmla="*/ 83182 h 625"/>
                    <a:gd name="T14" fmla="*/ 35553 w 513"/>
                    <a:gd name="T15" fmla="*/ 80288 h 625"/>
                    <a:gd name="T16" fmla="*/ 31401 w 513"/>
                    <a:gd name="T17" fmla="*/ 81608 h 625"/>
                    <a:gd name="T18" fmla="*/ 29850 w 513"/>
                    <a:gd name="T19" fmla="*/ 91971 h 625"/>
                    <a:gd name="T20" fmla="*/ 29850 w 513"/>
                    <a:gd name="T21" fmla="*/ 112313 h 625"/>
                    <a:gd name="T22" fmla="*/ 17126 w 513"/>
                    <a:gd name="T23" fmla="*/ 113799 h 625"/>
                    <a:gd name="T24" fmla="*/ 5712 w 513"/>
                    <a:gd name="T25" fmla="*/ 102137 h 625"/>
                    <a:gd name="T26" fmla="*/ 0 w 513"/>
                    <a:gd name="T27" fmla="*/ 90406 h 625"/>
                    <a:gd name="T28" fmla="*/ 2793 w 513"/>
                    <a:gd name="T29" fmla="*/ 81608 h 625"/>
                    <a:gd name="T30" fmla="*/ 8523 w 513"/>
                    <a:gd name="T31" fmla="*/ 80288 h 625"/>
                    <a:gd name="T32" fmla="*/ 14330 w 513"/>
                    <a:gd name="T33" fmla="*/ 67144 h 625"/>
                    <a:gd name="T34" fmla="*/ 8523 w 513"/>
                    <a:gd name="T35" fmla="*/ 65584 h 625"/>
                    <a:gd name="T36" fmla="*/ 1492 w 513"/>
                    <a:gd name="T37" fmla="*/ 53944 h 625"/>
                    <a:gd name="T38" fmla="*/ 5712 w 513"/>
                    <a:gd name="T39" fmla="*/ 43820 h 625"/>
                    <a:gd name="T40" fmla="*/ 6938 w 513"/>
                    <a:gd name="T41" fmla="*/ 35109 h 625"/>
                    <a:gd name="T42" fmla="*/ 0 w 513"/>
                    <a:gd name="T43" fmla="*/ 23371 h 625"/>
                    <a:gd name="T44" fmla="*/ 0 w 513"/>
                    <a:gd name="T45" fmla="*/ 18977 h 625"/>
                    <a:gd name="T46" fmla="*/ 6938 w 513"/>
                    <a:gd name="T47" fmla="*/ 16072 h 625"/>
                    <a:gd name="T48" fmla="*/ 14330 w 513"/>
                    <a:gd name="T49" fmla="*/ 8703 h 625"/>
                    <a:gd name="T50" fmla="*/ 11288 w 513"/>
                    <a:gd name="T51" fmla="*/ 5791 h 625"/>
                    <a:gd name="T52" fmla="*/ 14330 w 513"/>
                    <a:gd name="T53" fmla="*/ 1472 h 625"/>
                    <a:gd name="T54" fmla="*/ 17126 w 513"/>
                    <a:gd name="T55" fmla="*/ 2954 h 625"/>
                    <a:gd name="T56" fmla="*/ 19880 w 513"/>
                    <a:gd name="T57" fmla="*/ 0 h 625"/>
                    <a:gd name="T58" fmla="*/ 22821 w 513"/>
                    <a:gd name="T59" fmla="*/ 4403 h 625"/>
                    <a:gd name="T60" fmla="*/ 24368 w 513"/>
                    <a:gd name="T61" fmla="*/ 11625 h 625"/>
                    <a:gd name="T62" fmla="*/ 31401 w 513"/>
                    <a:gd name="T63" fmla="*/ 4403 h 625"/>
                    <a:gd name="T64" fmla="*/ 34260 w 513"/>
                    <a:gd name="T65" fmla="*/ 5791 h 625"/>
                    <a:gd name="T66" fmla="*/ 37156 w 513"/>
                    <a:gd name="T67" fmla="*/ 10273 h 625"/>
                    <a:gd name="T68" fmla="*/ 41509 w 513"/>
                    <a:gd name="T69" fmla="*/ 8703 h 625"/>
                    <a:gd name="T70" fmla="*/ 45701 w 513"/>
                    <a:gd name="T71" fmla="*/ 8703 h 625"/>
                    <a:gd name="T72" fmla="*/ 48533 w 513"/>
                    <a:gd name="T73" fmla="*/ 10273 h 625"/>
                    <a:gd name="T74" fmla="*/ 52678 w 513"/>
                    <a:gd name="T75" fmla="*/ 1472 h 625"/>
                    <a:gd name="T76" fmla="*/ 61243 w 513"/>
                    <a:gd name="T77" fmla="*/ 0 h 625"/>
                    <a:gd name="T78" fmla="*/ 69781 w 513"/>
                    <a:gd name="T79" fmla="*/ 27711 h 625"/>
                    <a:gd name="T80" fmla="*/ 79857 w 513"/>
                    <a:gd name="T81" fmla="*/ 32047 h 625"/>
                    <a:gd name="T82" fmla="*/ 84123 w 513"/>
                    <a:gd name="T83" fmla="*/ 37915 h 625"/>
                    <a:gd name="T84" fmla="*/ 75525 w 513"/>
                    <a:gd name="T85" fmla="*/ 43820 h 625"/>
                    <a:gd name="T86" fmla="*/ 78324 w 513"/>
                    <a:gd name="T87" fmla="*/ 48089 h 625"/>
                    <a:gd name="T88" fmla="*/ 64119 w 513"/>
                    <a:gd name="T89" fmla="*/ 64169 h 625"/>
                    <a:gd name="T90" fmla="*/ 52678 w 513"/>
                    <a:gd name="T91" fmla="*/ 65584 h 6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13"/>
                    <a:gd name="T139" fmla="*/ 0 h 625"/>
                    <a:gd name="T140" fmla="*/ 513 w 513"/>
                    <a:gd name="T141" fmla="*/ 625 h 62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13" h="625">
                      <a:moveTo>
                        <a:pt x="321" y="360"/>
                      </a:moveTo>
                      <a:lnTo>
                        <a:pt x="312" y="384"/>
                      </a:lnTo>
                      <a:lnTo>
                        <a:pt x="295" y="384"/>
                      </a:lnTo>
                      <a:lnTo>
                        <a:pt x="260" y="392"/>
                      </a:lnTo>
                      <a:lnTo>
                        <a:pt x="269" y="408"/>
                      </a:lnTo>
                      <a:lnTo>
                        <a:pt x="234" y="456"/>
                      </a:lnTo>
                      <a:lnTo>
                        <a:pt x="226" y="456"/>
                      </a:lnTo>
                      <a:lnTo>
                        <a:pt x="217" y="440"/>
                      </a:lnTo>
                      <a:lnTo>
                        <a:pt x="191" y="448"/>
                      </a:lnTo>
                      <a:lnTo>
                        <a:pt x="182" y="504"/>
                      </a:lnTo>
                      <a:lnTo>
                        <a:pt x="182" y="616"/>
                      </a:lnTo>
                      <a:lnTo>
                        <a:pt x="104" y="624"/>
                      </a:lnTo>
                      <a:lnTo>
                        <a:pt x="35" y="560"/>
                      </a:lnTo>
                      <a:lnTo>
                        <a:pt x="0" y="496"/>
                      </a:lnTo>
                      <a:lnTo>
                        <a:pt x="17" y="448"/>
                      </a:lnTo>
                      <a:lnTo>
                        <a:pt x="52" y="440"/>
                      </a:lnTo>
                      <a:lnTo>
                        <a:pt x="87" y="368"/>
                      </a:lnTo>
                      <a:lnTo>
                        <a:pt x="52" y="360"/>
                      </a:lnTo>
                      <a:lnTo>
                        <a:pt x="9" y="296"/>
                      </a:lnTo>
                      <a:lnTo>
                        <a:pt x="35" y="240"/>
                      </a:lnTo>
                      <a:lnTo>
                        <a:pt x="43" y="192"/>
                      </a:lnTo>
                      <a:lnTo>
                        <a:pt x="0" y="128"/>
                      </a:lnTo>
                      <a:lnTo>
                        <a:pt x="0" y="104"/>
                      </a:lnTo>
                      <a:lnTo>
                        <a:pt x="43" y="88"/>
                      </a:lnTo>
                      <a:lnTo>
                        <a:pt x="87" y="48"/>
                      </a:lnTo>
                      <a:lnTo>
                        <a:pt x="69" y="32"/>
                      </a:lnTo>
                      <a:lnTo>
                        <a:pt x="87" y="8"/>
                      </a:lnTo>
                      <a:lnTo>
                        <a:pt x="104" y="16"/>
                      </a:lnTo>
                      <a:lnTo>
                        <a:pt x="121" y="0"/>
                      </a:lnTo>
                      <a:lnTo>
                        <a:pt x="139" y="24"/>
                      </a:lnTo>
                      <a:lnTo>
                        <a:pt x="148" y="64"/>
                      </a:lnTo>
                      <a:lnTo>
                        <a:pt x="191" y="24"/>
                      </a:lnTo>
                      <a:lnTo>
                        <a:pt x="208" y="32"/>
                      </a:lnTo>
                      <a:lnTo>
                        <a:pt x="226" y="56"/>
                      </a:lnTo>
                      <a:lnTo>
                        <a:pt x="252" y="48"/>
                      </a:lnTo>
                      <a:lnTo>
                        <a:pt x="278" y="48"/>
                      </a:lnTo>
                      <a:lnTo>
                        <a:pt x="295" y="56"/>
                      </a:lnTo>
                      <a:lnTo>
                        <a:pt x="321" y="8"/>
                      </a:lnTo>
                      <a:lnTo>
                        <a:pt x="373" y="0"/>
                      </a:lnTo>
                      <a:lnTo>
                        <a:pt x="425" y="152"/>
                      </a:lnTo>
                      <a:lnTo>
                        <a:pt x="486" y="176"/>
                      </a:lnTo>
                      <a:lnTo>
                        <a:pt x="512" y="208"/>
                      </a:lnTo>
                      <a:lnTo>
                        <a:pt x="460" y="240"/>
                      </a:lnTo>
                      <a:lnTo>
                        <a:pt x="477" y="264"/>
                      </a:lnTo>
                      <a:lnTo>
                        <a:pt x="391" y="352"/>
                      </a:lnTo>
                      <a:lnTo>
                        <a:pt x="321" y="360"/>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89" name="Freeform 102"/>
                <p:cNvSpPr>
                  <a:spLocks/>
                </p:cNvSpPr>
                <p:nvPr/>
              </p:nvSpPr>
              <p:spPr bwMode="auto">
                <a:xfrm>
                  <a:off x="1292" y="1514"/>
                  <a:ext cx="783" cy="539"/>
                </a:xfrm>
                <a:custGeom>
                  <a:avLst/>
                  <a:gdLst>
                    <a:gd name="T0" fmla="*/ 64793 w 599"/>
                    <a:gd name="T1" fmla="*/ 19780 h 409"/>
                    <a:gd name="T2" fmla="*/ 56329 w 599"/>
                    <a:gd name="T3" fmla="*/ 19780 h 409"/>
                    <a:gd name="T4" fmla="*/ 44902 w 599"/>
                    <a:gd name="T5" fmla="*/ 10681 h 409"/>
                    <a:gd name="T6" fmla="*/ 49177 w 599"/>
                    <a:gd name="T7" fmla="*/ 3092 h 409"/>
                    <a:gd name="T8" fmla="*/ 39495 w 599"/>
                    <a:gd name="T9" fmla="*/ 1498 h 409"/>
                    <a:gd name="T10" fmla="*/ 29558 w 599"/>
                    <a:gd name="T11" fmla="*/ 1498 h 409"/>
                    <a:gd name="T12" fmla="*/ 23842 w 599"/>
                    <a:gd name="T13" fmla="*/ 0 h 409"/>
                    <a:gd name="T14" fmla="*/ 18290 w 599"/>
                    <a:gd name="T15" fmla="*/ 5954 h 409"/>
                    <a:gd name="T16" fmla="*/ 21064 w 599"/>
                    <a:gd name="T17" fmla="*/ 9043 h 409"/>
                    <a:gd name="T18" fmla="*/ 0 w 599"/>
                    <a:gd name="T19" fmla="*/ 30278 h 409"/>
                    <a:gd name="T20" fmla="*/ 4210 w 599"/>
                    <a:gd name="T21" fmla="*/ 36375 h 409"/>
                    <a:gd name="T22" fmla="*/ 12623 w 599"/>
                    <a:gd name="T23" fmla="*/ 34738 h 409"/>
                    <a:gd name="T24" fmla="*/ 19697 w 599"/>
                    <a:gd name="T25" fmla="*/ 30278 h 409"/>
                    <a:gd name="T26" fmla="*/ 25342 w 599"/>
                    <a:gd name="T27" fmla="*/ 33340 h 409"/>
                    <a:gd name="T28" fmla="*/ 26815 w 599"/>
                    <a:gd name="T29" fmla="*/ 39379 h 409"/>
                    <a:gd name="T30" fmla="*/ 16976 w 599"/>
                    <a:gd name="T31" fmla="*/ 45309 h 409"/>
                    <a:gd name="T32" fmla="*/ 11205 w 599"/>
                    <a:gd name="T33" fmla="*/ 51537 h 409"/>
                    <a:gd name="T34" fmla="*/ 12623 w 599"/>
                    <a:gd name="T35" fmla="*/ 60679 h 409"/>
                    <a:gd name="T36" fmla="*/ 1481 w 599"/>
                    <a:gd name="T37" fmla="*/ 75858 h 409"/>
                    <a:gd name="T38" fmla="*/ 5652 w 599"/>
                    <a:gd name="T39" fmla="*/ 77331 h 409"/>
                    <a:gd name="T40" fmla="*/ 9962 w 599"/>
                    <a:gd name="T41" fmla="*/ 75858 h 409"/>
                    <a:gd name="T42" fmla="*/ 12623 w 599"/>
                    <a:gd name="T43" fmla="*/ 75858 h 409"/>
                    <a:gd name="T44" fmla="*/ 28069 w 599"/>
                    <a:gd name="T45" fmla="*/ 69731 h 409"/>
                    <a:gd name="T46" fmla="*/ 31015 w 599"/>
                    <a:gd name="T47" fmla="*/ 60679 h 409"/>
                    <a:gd name="T48" fmla="*/ 33798 w 599"/>
                    <a:gd name="T49" fmla="*/ 57568 h 409"/>
                    <a:gd name="T50" fmla="*/ 39495 w 599"/>
                    <a:gd name="T51" fmla="*/ 59073 h 409"/>
                    <a:gd name="T52" fmla="*/ 47962 w 599"/>
                    <a:gd name="T53" fmla="*/ 60679 h 409"/>
                    <a:gd name="T54" fmla="*/ 59130 w 599"/>
                    <a:gd name="T55" fmla="*/ 43937 h 409"/>
                    <a:gd name="T56" fmla="*/ 70233 w 599"/>
                    <a:gd name="T57" fmla="*/ 45309 h 409"/>
                    <a:gd name="T58" fmla="*/ 84450 w 599"/>
                    <a:gd name="T59" fmla="*/ 45309 h 409"/>
                    <a:gd name="T60" fmla="*/ 94258 w 599"/>
                    <a:gd name="T61" fmla="*/ 45309 h 409"/>
                    <a:gd name="T62" fmla="*/ 97063 w 599"/>
                    <a:gd name="T63" fmla="*/ 43937 h 409"/>
                    <a:gd name="T64" fmla="*/ 97063 w 599"/>
                    <a:gd name="T65" fmla="*/ 42456 h 409"/>
                    <a:gd name="T66" fmla="*/ 91384 w 599"/>
                    <a:gd name="T67" fmla="*/ 42456 h 409"/>
                    <a:gd name="T68" fmla="*/ 87244 w 599"/>
                    <a:gd name="T69" fmla="*/ 39379 h 409"/>
                    <a:gd name="T70" fmla="*/ 91384 w 599"/>
                    <a:gd name="T71" fmla="*/ 36375 h 409"/>
                    <a:gd name="T72" fmla="*/ 87244 w 599"/>
                    <a:gd name="T73" fmla="*/ 36375 h 409"/>
                    <a:gd name="T74" fmla="*/ 82895 w 599"/>
                    <a:gd name="T75" fmla="*/ 28823 h 409"/>
                    <a:gd name="T76" fmla="*/ 78768 w 599"/>
                    <a:gd name="T77" fmla="*/ 30278 h 409"/>
                    <a:gd name="T78" fmla="*/ 77550 w 599"/>
                    <a:gd name="T79" fmla="*/ 24322 h 409"/>
                    <a:gd name="T80" fmla="*/ 73266 w 599"/>
                    <a:gd name="T81" fmla="*/ 19780 h 409"/>
                    <a:gd name="T82" fmla="*/ 64793 w 599"/>
                    <a:gd name="T83" fmla="*/ 19780 h 4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9"/>
                    <a:gd name="T127" fmla="*/ 0 h 409"/>
                    <a:gd name="T128" fmla="*/ 599 w 599"/>
                    <a:gd name="T129" fmla="*/ 409 h 4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9" h="409">
                      <a:moveTo>
                        <a:pt x="399" y="104"/>
                      </a:moveTo>
                      <a:lnTo>
                        <a:pt x="347" y="104"/>
                      </a:lnTo>
                      <a:lnTo>
                        <a:pt x="277" y="56"/>
                      </a:lnTo>
                      <a:lnTo>
                        <a:pt x="303" y="16"/>
                      </a:lnTo>
                      <a:lnTo>
                        <a:pt x="243" y="8"/>
                      </a:lnTo>
                      <a:lnTo>
                        <a:pt x="182" y="8"/>
                      </a:lnTo>
                      <a:lnTo>
                        <a:pt x="147" y="0"/>
                      </a:lnTo>
                      <a:lnTo>
                        <a:pt x="113" y="32"/>
                      </a:lnTo>
                      <a:lnTo>
                        <a:pt x="130" y="48"/>
                      </a:lnTo>
                      <a:lnTo>
                        <a:pt x="0" y="160"/>
                      </a:lnTo>
                      <a:lnTo>
                        <a:pt x="26" y="192"/>
                      </a:lnTo>
                      <a:lnTo>
                        <a:pt x="78" y="184"/>
                      </a:lnTo>
                      <a:lnTo>
                        <a:pt x="121" y="160"/>
                      </a:lnTo>
                      <a:lnTo>
                        <a:pt x="156" y="176"/>
                      </a:lnTo>
                      <a:lnTo>
                        <a:pt x="165" y="208"/>
                      </a:lnTo>
                      <a:lnTo>
                        <a:pt x="104" y="240"/>
                      </a:lnTo>
                      <a:lnTo>
                        <a:pt x="69" y="272"/>
                      </a:lnTo>
                      <a:lnTo>
                        <a:pt x="78" y="320"/>
                      </a:lnTo>
                      <a:lnTo>
                        <a:pt x="9" y="400"/>
                      </a:lnTo>
                      <a:lnTo>
                        <a:pt x="35" y="408"/>
                      </a:lnTo>
                      <a:lnTo>
                        <a:pt x="61" y="400"/>
                      </a:lnTo>
                      <a:lnTo>
                        <a:pt x="78" y="400"/>
                      </a:lnTo>
                      <a:lnTo>
                        <a:pt x="173" y="368"/>
                      </a:lnTo>
                      <a:lnTo>
                        <a:pt x="191" y="320"/>
                      </a:lnTo>
                      <a:lnTo>
                        <a:pt x="208" y="304"/>
                      </a:lnTo>
                      <a:lnTo>
                        <a:pt x="243" y="312"/>
                      </a:lnTo>
                      <a:lnTo>
                        <a:pt x="295" y="320"/>
                      </a:lnTo>
                      <a:lnTo>
                        <a:pt x="364" y="232"/>
                      </a:lnTo>
                      <a:lnTo>
                        <a:pt x="433" y="240"/>
                      </a:lnTo>
                      <a:lnTo>
                        <a:pt x="520" y="240"/>
                      </a:lnTo>
                      <a:lnTo>
                        <a:pt x="581" y="240"/>
                      </a:lnTo>
                      <a:lnTo>
                        <a:pt x="598" y="232"/>
                      </a:lnTo>
                      <a:lnTo>
                        <a:pt x="598" y="224"/>
                      </a:lnTo>
                      <a:lnTo>
                        <a:pt x="563" y="224"/>
                      </a:lnTo>
                      <a:lnTo>
                        <a:pt x="537" y="208"/>
                      </a:lnTo>
                      <a:lnTo>
                        <a:pt x="563" y="192"/>
                      </a:lnTo>
                      <a:lnTo>
                        <a:pt x="537" y="192"/>
                      </a:lnTo>
                      <a:lnTo>
                        <a:pt x="511" y="152"/>
                      </a:lnTo>
                      <a:lnTo>
                        <a:pt x="485" y="160"/>
                      </a:lnTo>
                      <a:lnTo>
                        <a:pt x="477" y="128"/>
                      </a:lnTo>
                      <a:lnTo>
                        <a:pt x="451" y="104"/>
                      </a:lnTo>
                      <a:lnTo>
                        <a:pt x="399" y="104"/>
                      </a:lnTo>
                    </a:path>
                  </a:pathLst>
                </a:custGeom>
                <a:solidFill>
                  <a:srgbClr val="CBCBCB"/>
                </a:solidFill>
                <a:ln w="12700">
                  <a:solidFill>
                    <a:schemeClr val="bg1">
                      <a:alpha val="81175"/>
                    </a:schemeClr>
                  </a:solidFill>
                  <a:round/>
                  <a:headEnd/>
                  <a:tailEnd/>
                </a:ln>
              </p:spPr>
              <p:txBody>
                <a:bodyPr/>
                <a:lstStyle/>
                <a:p>
                  <a:endParaRPr lang="fr-CH" dirty="0"/>
                </a:p>
              </p:txBody>
            </p:sp>
            <p:sp>
              <p:nvSpPr>
                <p:cNvPr id="90" name="Freeform 103"/>
                <p:cNvSpPr>
                  <a:spLocks/>
                </p:cNvSpPr>
                <p:nvPr/>
              </p:nvSpPr>
              <p:spPr bwMode="auto">
                <a:xfrm>
                  <a:off x="3332" y="2188"/>
                  <a:ext cx="2088" cy="1391"/>
                </a:xfrm>
                <a:custGeom>
                  <a:avLst/>
                  <a:gdLst>
                    <a:gd name="T0" fmla="*/ 94354 w 1596"/>
                    <a:gd name="T1" fmla="*/ 154758 h 1057"/>
                    <a:gd name="T2" fmla="*/ 88663 w 1596"/>
                    <a:gd name="T3" fmla="*/ 125420 h 1057"/>
                    <a:gd name="T4" fmla="*/ 105770 w 1596"/>
                    <a:gd name="T5" fmla="*/ 128318 h 1057"/>
                    <a:gd name="T6" fmla="*/ 118518 w 1596"/>
                    <a:gd name="T7" fmla="*/ 119621 h 1057"/>
                    <a:gd name="T8" fmla="*/ 132852 w 1596"/>
                    <a:gd name="T9" fmla="*/ 163822 h 1057"/>
                    <a:gd name="T10" fmla="*/ 154419 w 1596"/>
                    <a:gd name="T11" fmla="*/ 163822 h 1057"/>
                    <a:gd name="T12" fmla="*/ 158698 w 1596"/>
                    <a:gd name="T13" fmla="*/ 151951 h 1057"/>
                    <a:gd name="T14" fmla="*/ 180098 w 1596"/>
                    <a:gd name="T15" fmla="*/ 148998 h 1057"/>
                    <a:gd name="T16" fmla="*/ 208702 w 1596"/>
                    <a:gd name="T17" fmla="*/ 178582 h 1057"/>
                    <a:gd name="T18" fmla="*/ 210073 w 1596"/>
                    <a:gd name="T19" fmla="*/ 151951 h 1057"/>
                    <a:gd name="T20" fmla="*/ 217240 w 1596"/>
                    <a:gd name="T21" fmla="*/ 143168 h 1057"/>
                    <a:gd name="T22" fmla="*/ 200274 w 1596"/>
                    <a:gd name="T23" fmla="*/ 129805 h 1057"/>
                    <a:gd name="T24" fmla="*/ 208702 w 1596"/>
                    <a:gd name="T25" fmla="*/ 94452 h 1057"/>
                    <a:gd name="T26" fmla="*/ 230137 w 1596"/>
                    <a:gd name="T27" fmla="*/ 89920 h 1057"/>
                    <a:gd name="T28" fmla="*/ 230137 w 1596"/>
                    <a:gd name="T29" fmla="*/ 101711 h 1057"/>
                    <a:gd name="T30" fmla="*/ 263100 w 1596"/>
                    <a:gd name="T31" fmla="*/ 97428 h 1057"/>
                    <a:gd name="T32" fmla="*/ 254444 w 1596"/>
                    <a:gd name="T33" fmla="*/ 85625 h 1057"/>
                    <a:gd name="T34" fmla="*/ 253055 w 1596"/>
                    <a:gd name="T35" fmla="*/ 57623 h 1057"/>
                    <a:gd name="T36" fmla="*/ 263100 w 1596"/>
                    <a:gd name="T37" fmla="*/ 22180 h 1057"/>
                    <a:gd name="T38" fmla="*/ 244429 w 1596"/>
                    <a:gd name="T39" fmla="*/ 10337 h 1057"/>
                    <a:gd name="T40" fmla="*/ 233130 w 1596"/>
                    <a:gd name="T41" fmla="*/ 26626 h 1057"/>
                    <a:gd name="T42" fmla="*/ 225857 w 1596"/>
                    <a:gd name="T43" fmla="*/ 26626 h 1057"/>
                    <a:gd name="T44" fmla="*/ 208702 w 1596"/>
                    <a:gd name="T45" fmla="*/ 44316 h 1057"/>
                    <a:gd name="T46" fmla="*/ 172951 w 1596"/>
                    <a:gd name="T47" fmla="*/ 26626 h 1057"/>
                    <a:gd name="T48" fmla="*/ 177194 w 1596"/>
                    <a:gd name="T49" fmla="*/ 11815 h 1057"/>
                    <a:gd name="T50" fmla="*/ 145893 w 1596"/>
                    <a:gd name="T51" fmla="*/ 0 h 1057"/>
                    <a:gd name="T52" fmla="*/ 118518 w 1596"/>
                    <a:gd name="T53" fmla="*/ 2993 h 1057"/>
                    <a:gd name="T54" fmla="*/ 118518 w 1596"/>
                    <a:gd name="T55" fmla="*/ 27990 h 1057"/>
                    <a:gd name="T56" fmla="*/ 84326 w 1596"/>
                    <a:gd name="T57" fmla="*/ 32484 h 1057"/>
                    <a:gd name="T58" fmla="*/ 62822 w 1596"/>
                    <a:gd name="T59" fmla="*/ 41271 h 1057"/>
                    <a:gd name="T60" fmla="*/ 51469 w 1596"/>
                    <a:gd name="T61" fmla="*/ 56047 h 1057"/>
                    <a:gd name="T62" fmla="*/ 34347 w 1596"/>
                    <a:gd name="T63" fmla="*/ 58977 h 1057"/>
                    <a:gd name="T64" fmla="*/ 24128 w 1596"/>
                    <a:gd name="T65" fmla="*/ 60642 h 1057"/>
                    <a:gd name="T66" fmla="*/ 18683 w 1596"/>
                    <a:gd name="T67" fmla="*/ 73757 h 1057"/>
                    <a:gd name="T68" fmla="*/ 2794 w 1596"/>
                    <a:gd name="T69" fmla="*/ 82669 h 1057"/>
                    <a:gd name="T70" fmla="*/ 5729 w 1596"/>
                    <a:gd name="T71" fmla="*/ 106275 h 1057"/>
                    <a:gd name="T72" fmla="*/ 35852 w 1596"/>
                    <a:gd name="T73" fmla="*/ 104704 h 1057"/>
                    <a:gd name="T74" fmla="*/ 42876 w 1596"/>
                    <a:gd name="T75" fmla="*/ 94452 h 1057"/>
                    <a:gd name="T76" fmla="*/ 42876 w 1596"/>
                    <a:gd name="T77" fmla="*/ 101711 h 1057"/>
                    <a:gd name="T78" fmla="*/ 55687 w 1596"/>
                    <a:gd name="T79" fmla="*/ 100355 h 1057"/>
                    <a:gd name="T80" fmla="*/ 52844 w 1596"/>
                    <a:gd name="T81" fmla="*/ 117988 h 1057"/>
                    <a:gd name="T82" fmla="*/ 64316 w 1596"/>
                    <a:gd name="T83" fmla="*/ 128318 h 1057"/>
                    <a:gd name="T84" fmla="*/ 64316 w 1596"/>
                    <a:gd name="T85" fmla="*/ 156422 h 1057"/>
                    <a:gd name="T86" fmla="*/ 62822 w 1596"/>
                    <a:gd name="T87" fmla="*/ 184392 h 1057"/>
                    <a:gd name="T88" fmla="*/ 85710 w 1596"/>
                    <a:gd name="T89" fmla="*/ 181387 h 10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6"/>
                    <a:gd name="T136" fmla="*/ 0 h 1057"/>
                    <a:gd name="T137" fmla="*/ 1596 w 1596"/>
                    <a:gd name="T138" fmla="*/ 1057 h 105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6" h="1057">
                      <a:moveTo>
                        <a:pt x="520" y="984"/>
                      </a:moveTo>
                      <a:lnTo>
                        <a:pt x="572" y="840"/>
                      </a:lnTo>
                      <a:lnTo>
                        <a:pt x="546" y="736"/>
                      </a:lnTo>
                      <a:lnTo>
                        <a:pt x="537" y="680"/>
                      </a:lnTo>
                      <a:lnTo>
                        <a:pt x="555" y="656"/>
                      </a:lnTo>
                      <a:lnTo>
                        <a:pt x="641" y="696"/>
                      </a:lnTo>
                      <a:lnTo>
                        <a:pt x="667" y="640"/>
                      </a:lnTo>
                      <a:lnTo>
                        <a:pt x="719" y="648"/>
                      </a:lnTo>
                      <a:lnTo>
                        <a:pt x="711" y="808"/>
                      </a:lnTo>
                      <a:lnTo>
                        <a:pt x="806" y="888"/>
                      </a:lnTo>
                      <a:lnTo>
                        <a:pt x="867" y="896"/>
                      </a:lnTo>
                      <a:lnTo>
                        <a:pt x="936" y="888"/>
                      </a:lnTo>
                      <a:lnTo>
                        <a:pt x="945" y="840"/>
                      </a:lnTo>
                      <a:lnTo>
                        <a:pt x="962" y="824"/>
                      </a:lnTo>
                      <a:lnTo>
                        <a:pt x="997" y="848"/>
                      </a:lnTo>
                      <a:lnTo>
                        <a:pt x="1092" y="808"/>
                      </a:lnTo>
                      <a:lnTo>
                        <a:pt x="1136" y="800"/>
                      </a:lnTo>
                      <a:lnTo>
                        <a:pt x="1266" y="968"/>
                      </a:lnTo>
                      <a:lnTo>
                        <a:pt x="1361" y="920"/>
                      </a:lnTo>
                      <a:lnTo>
                        <a:pt x="1274" y="824"/>
                      </a:lnTo>
                      <a:lnTo>
                        <a:pt x="1300" y="784"/>
                      </a:lnTo>
                      <a:lnTo>
                        <a:pt x="1318" y="776"/>
                      </a:lnTo>
                      <a:lnTo>
                        <a:pt x="1361" y="728"/>
                      </a:lnTo>
                      <a:lnTo>
                        <a:pt x="1214" y="704"/>
                      </a:lnTo>
                      <a:lnTo>
                        <a:pt x="1214" y="584"/>
                      </a:lnTo>
                      <a:lnTo>
                        <a:pt x="1266" y="512"/>
                      </a:lnTo>
                      <a:lnTo>
                        <a:pt x="1361" y="480"/>
                      </a:lnTo>
                      <a:lnTo>
                        <a:pt x="1396" y="488"/>
                      </a:lnTo>
                      <a:lnTo>
                        <a:pt x="1387" y="512"/>
                      </a:lnTo>
                      <a:lnTo>
                        <a:pt x="1396" y="552"/>
                      </a:lnTo>
                      <a:lnTo>
                        <a:pt x="1586" y="592"/>
                      </a:lnTo>
                      <a:lnTo>
                        <a:pt x="1595" y="528"/>
                      </a:lnTo>
                      <a:lnTo>
                        <a:pt x="1595" y="496"/>
                      </a:lnTo>
                      <a:lnTo>
                        <a:pt x="1543" y="464"/>
                      </a:lnTo>
                      <a:lnTo>
                        <a:pt x="1500" y="432"/>
                      </a:lnTo>
                      <a:lnTo>
                        <a:pt x="1534" y="312"/>
                      </a:lnTo>
                      <a:lnTo>
                        <a:pt x="1578" y="184"/>
                      </a:lnTo>
                      <a:lnTo>
                        <a:pt x="1595" y="120"/>
                      </a:lnTo>
                      <a:lnTo>
                        <a:pt x="1552" y="80"/>
                      </a:lnTo>
                      <a:lnTo>
                        <a:pt x="1482" y="56"/>
                      </a:lnTo>
                      <a:lnTo>
                        <a:pt x="1439" y="112"/>
                      </a:lnTo>
                      <a:lnTo>
                        <a:pt x="1413" y="144"/>
                      </a:lnTo>
                      <a:lnTo>
                        <a:pt x="1378" y="136"/>
                      </a:lnTo>
                      <a:lnTo>
                        <a:pt x="1370" y="144"/>
                      </a:lnTo>
                      <a:lnTo>
                        <a:pt x="1370" y="192"/>
                      </a:lnTo>
                      <a:lnTo>
                        <a:pt x="1266" y="240"/>
                      </a:lnTo>
                      <a:lnTo>
                        <a:pt x="1170" y="184"/>
                      </a:lnTo>
                      <a:lnTo>
                        <a:pt x="1049" y="144"/>
                      </a:lnTo>
                      <a:lnTo>
                        <a:pt x="1049" y="96"/>
                      </a:lnTo>
                      <a:lnTo>
                        <a:pt x="1075" y="64"/>
                      </a:lnTo>
                      <a:lnTo>
                        <a:pt x="971" y="24"/>
                      </a:lnTo>
                      <a:lnTo>
                        <a:pt x="884" y="0"/>
                      </a:lnTo>
                      <a:lnTo>
                        <a:pt x="806" y="8"/>
                      </a:lnTo>
                      <a:lnTo>
                        <a:pt x="719" y="16"/>
                      </a:lnTo>
                      <a:lnTo>
                        <a:pt x="754" y="88"/>
                      </a:lnTo>
                      <a:lnTo>
                        <a:pt x="719" y="152"/>
                      </a:lnTo>
                      <a:lnTo>
                        <a:pt x="693" y="224"/>
                      </a:lnTo>
                      <a:lnTo>
                        <a:pt x="511" y="176"/>
                      </a:lnTo>
                      <a:lnTo>
                        <a:pt x="416" y="248"/>
                      </a:lnTo>
                      <a:lnTo>
                        <a:pt x="381" y="224"/>
                      </a:lnTo>
                      <a:lnTo>
                        <a:pt x="347" y="232"/>
                      </a:lnTo>
                      <a:lnTo>
                        <a:pt x="312" y="304"/>
                      </a:lnTo>
                      <a:lnTo>
                        <a:pt x="243" y="320"/>
                      </a:lnTo>
                      <a:lnTo>
                        <a:pt x="208" y="320"/>
                      </a:lnTo>
                      <a:lnTo>
                        <a:pt x="199" y="288"/>
                      </a:lnTo>
                      <a:lnTo>
                        <a:pt x="147" y="328"/>
                      </a:lnTo>
                      <a:lnTo>
                        <a:pt x="147" y="368"/>
                      </a:lnTo>
                      <a:lnTo>
                        <a:pt x="113" y="400"/>
                      </a:lnTo>
                      <a:lnTo>
                        <a:pt x="78" y="392"/>
                      </a:lnTo>
                      <a:lnTo>
                        <a:pt x="17" y="448"/>
                      </a:lnTo>
                      <a:lnTo>
                        <a:pt x="0" y="512"/>
                      </a:lnTo>
                      <a:lnTo>
                        <a:pt x="35" y="576"/>
                      </a:lnTo>
                      <a:lnTo>
                        <a:pt x="173" y="600"/>
                      </a:lnTo>
                      <a:lnTo>
                        <a:pt x="217" y="568"/>
                      </a:lnTo>
                      <a:lnTo>
                        <a:pt x="217" y="528"/>
                      </a:lnTo>
                      <a:lnTo>
                        <a:pt x="260" y="512"/>
                      </a:lnTo>
                      <a:lnTo>
                        <a:pt x="286" y="528"/>
                      </a:lnTo>
                      <a:lnTo>
                        <a:pt x="260" y="552"/>
                      </a:lnTo>
                      <a:lnTo>
                        <a:pt x="295" y="544"/>
                      </a:lnTo>
                      <a:lnTo>
                        <a:pt x="338" y="544"/>
                      </a:lnTo>
                      <a:lnTo>
                        <a:pt x="347" y="568"/>
                      </a:lnTo>
                      <a:lnTo>
                        <a:pt x="321" y="640"/>
                      </a:lnTo>
                      <a:lnTo>
                        <a:pt x="355" y="696"/>
                      </a:lnTo>
                      <a:lnTo>
                        <a:pt x="390" y="696"/>
                      </a:lnTo>
                      <a:lnTo>
                        <a:pt x="399" y="776"/>
                      </a:lnTo>
                      <a:lnTo>
                        <a:pt x="390" y="848"/>
                      </a:lnTo>
                      <a:lnTo>
                        <a:pt x="355" y="880"/>
                      </a:lnTo>
                      <a:lnTo>
                        <a:pt x="381" y="1000"/>
                      </a:lnTo>
                      <a:lnTo>
                        <a:pt x="451" y="1056"/>
                      </a:lnTo>
                      <a:lnTo>
                        <a:pt x="520" y="984"/>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91" name="Freeform 104"/>
                <p:cNvSpPr>
                  <a:spLocks/>
                </p:cNvSpPr>
                <p:nvPr/>
              </p:nvSpPr>
              <p:spPr bwMode="auto">
                <a:xfrm>
                  <a:off x="3570" y="2030"/>
                  <a:ext cx="433" cy="581"/>
                </a:xfrm>
                <a:custGeom>
                  <a:avLst/>
                  <a:gdLst>
                    <a:gd name="T0" fmla="*/ 38479 w 331"/>
                    <a:gd name="T1" fmla="*/ 69339 h 441"/>
                    <a:gd name="T2" fmla="*/ 33015 w 331"/>
                    <a:gd name="T3" fmla="*/ 64848 h 441"/>
                    <a:gd name="T4" fmla="*/ 27201 w 331"/>
                    <a:gd name="T5" fmla="*/ 66360 h 441"/>
                    <a:gd name="T6" fmla="*/ 21323 w 331"/>
                    <a:gd name="T7" fmla="*/ 79933 h 441"/>
                    <a:gd name="T8" fmla="*/ 10045 w 331"/>
                    <a:gd name="T9" fmla="*/ 82967 h 441"/>
                    <a:gd name="T10" fmla="*/ 4255 w 331"/>
                    <a:gd name="T11" fmla="*/ 82967 h 441"/>
                    <a:gd name="T12" fmla="*/ 2794 w 331"/>
                    <a:gd name="T13" fmla="*/ 76966 h 441"/>
                    <a:gd name="T14" fmla="*/ 0 w 331"/>
                    <a:gd name="T15" fmla="*/ 72418 h 441"/>
                    <a:gd name="T16" fmla="*/ 12809 w 331"/>
                    <a:gd name="T17" fmla="*/ 63363 h 441"/>
                    <a:gd name="T18" fmla="*/ 10045 w 331"/>
                    <a:gd name="T19" fmla="*/ 54140 h 441"/>
                    <a:gd name="T20" fmla="*/ 12809 w 331"/>
                    <a:gd name="T21" fmla="*/ 42186 h 441"/>
                    <a:gd name="T22" fmla="*/ 2794 w 331"/>
                    <a:gd name="T23" fmla="*/ 30159 h 441"/>
                    <a:gd name="T24" fmla="*/ 8542 w 331"/>
                    <a:gd name="T25" fmla="*/ 27046 h 441"/>
                    <a:gd name="T26" fmla="*/ 15895 w 331"/>
                    <a:gd name="T27" fmla="*/ 14982 h 441"/>
                    <a:gd name="T28" fmla="*/ 11319 w 331"/>
                    <a:gd name="T29" fmla="*/ 7511 h 441"/>
                    <a:gd name="T30" fmla="*/ 12809 w 331"/>
                    <a:gd name="T31" fmla="*/ 0 h 441"/>
                    <a:gd name="T32" fmla="*/ 25679 w 331"/>
                    <a:gd name="T33" fmla="*/ 5948 h 441"/>
                    <a:gd name="T34" fmla="*/ 41568 w 331"/>
                    <a:gd name="T35" fmla="*/ 10588 h 441"/>
                    <a:gd name="T36" fmla="*/ 44333 w 331"/>
                    <a:gd name="T37" fmla="*/ 11986 h 441"/>
                    <a:gd name="T38" fmla="*/ 48653 w 331"/>
                    <a:gd name="T39" fmla="*/ 19491 h 441"/>
                    <a:gd name="T40" fmla="*/ 40007 w 331"/>
                    <a:gd name="T41" fmla="*/ 28516 h 441"/>
                    <a:gd name="T42" fmla="*/ 44333 w 331"/>
                    <a:gd name="T43" fmla="*/ 34591 h 441"/>
                    <a:gd name="T44" fmla="*/ 50198 w 331"/>
                    <a:gd name="T45" fmla="*/ 31557 h 441"/>
                    <a:gd name="T46" fmla="*/ 54377 w 331"/>
                    <a:gd name="T47" fmla="*/ 36109 h 441"/>
                    <a:gd name="T48" fmla="*/ 54377 w 331"/>
                    <a:gd name="T49" fmla="*/ 55746 h 441"/>
                    <a:gd name="T50" fmla="*/ 38479 w 331"/>
                    <a:gd name="T51" fmla="*/ 69339 h 4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31"/>
                    <a:gd name="T79" fmla="*/ 0 h 441"/>
                    <a:gd name="T80" fmla="*/ 331 w 331"/>
                    <a:gd name="T81" fmla="*/ 441 h 4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31" h="441">
                      <a:moveTo>
                        <a:pt x="234" y="368"/>
                      </a:moveTo>
                      <a:lnTo>
                        <a:pt x="200" y="344"/>
                      </a:lnTo>
                      <a:lnTo>
                        <a:pt x="165" y="352"/>
                      </a:lnTo>
                      <a:lnTo>
                        <a:pt x="130" y="424"/>
                      </a:lnTo>
                      <a:lnTo>
                        <a:pt x="61" y="440"/>
                      </a:lnTo>
                      <a:lnTo>
                        <a:pt x="26" y="440"/>
                      </a:lnTo>
                      <a:lnTo>
                        <a:pt x="17" y="408"/>
                      </a:lnTo>
                      <a:lnTo>
                        <a:pt x="0" y="384"/>
                      </a:lnTo>
                      <a:lnTo>
                        <a:pt x="78" y="336"/>
                      </a:lnTo>
                      <a:lnTo>
                        <a:pt x="61" y="288"/>
                      </a:lnTo>
                      <a:lnTo>
                        <a:pt x="78" y="224"/>
                      </a:lnTo>
                      <a:lnTo>
                        <a:pt x="17" y="160"/>
                      </a:lnTo>
                      <a:lnTo>
                        <a:pt x="52" y="144"/>
                      </a:lnTo>
                      <a:lnTo>
                        <a:pt x="96" y="80"/>
                      </a:lnTo>
                      <a:lnTo>
                        <a:pt x="69" y="40"/>
                      </a:lnTo>
                      <a:lnTo>
                        <a:pt x="78" y="0"/>
                      </a:lnTo>
                      <a:lnTo>
                        <a:pt x="156" y="32"/>
                      </a:lnTo>
                      <a:lnTo>
                        <a:pt x="252" y="56"/>
                      </a:lnTo>
                      <a:lnTo>
                        <a:pt x="269" y="64"/>
                      </a:lnTo>
                      <a:lnTo>
                        <a:pt x="295" y="104"/>
                      </a:lnTo>
                      <a:lnTo>
                        <a:pt x="243" y="152"/>
                      </a:lnTo>
                      <a:lnTo>
                        <a:pt x="269" y="184"/>
                      </a:lnTo>
                      <a:lnTo>
                        <a:pt x="304" y="168"/>
                      </a:lnTo>
                      <a:lnTo>
                        <a:pt x="330" y="192"/>
                      </a:lnTo>
                      <a:lnTo>
                        <a:pt x="330" y="296"/>
                      </a:lnTo>
                      <a:lnTo>
                        <a:pt x="234" y="368"/>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92" name="Freeform 105"/>
                <p:cNvSpPr>
                  <a:spLocks/>
                </p:cNvSpPr>
                <p:nvPr/>
              </p:nvSpPr>
              <p:spPr bwMode="auto">
                <a:xfrm>
                  <a:off x="499" y="3283"/>
                  <a:ext cx="69" cy="54"/>
                </a:xfrm>
                <a:custGeom>
                  <a:avLst/>
                  <a:gdLst>
                    <a:gd name="T0" fmla="*/ 0 w 53"/>
                    <a:gd name="T1" fmla="*/ 4508 h 41"/>
                    <a:gd name="T2" fmla="*/ 2578 w 53"/>
                    <a:gd name="T3" fmla="*/ 0 h 41"/>
                    <a:gd name="T4" fmla="*/ 7901 w 53"/>
                    <a:gd name="T5" fmla="*/ 4508 h 41"/>
                    <a:gd name="T6" fmla="*/ 5330 w 53"/>
                    <a:gd name="T7" fmla="*/ 7486 h 41"/>
                    <a:gd name="T8" fmla="*/ 0 w 53"/>
                    <a:gd name="T9" fmla="*/ 4508 h 41"/>
                    <a:gd name="T10" fmla="*/ 0 60000 65536"/>
                    <a:gd name="T11" fmla="*/ 0 60000 65536"/>
                    <a:gd name="T12" fmla="*/ 0 60000 65536"/>
                    <a:gd name="T13" fmla="*/ 0 60000 65536"/>
                    <a:gd name="T14" fmla="*/ 0 60000 65536"/>
                    <a:gd name="T15" fmla="*/ 0 w 53"/>
                    <a:gd name="T16" fmla="*/ 0 h 41"/>
                    <a:gd name="T17" fmla="*/ 53 w 53"/>
                    <a:gd name="T18" fmla="*/ 41 h 41"/>
                  </a:gdLst>
                  <a:ahLst/>
                  <a:cxnLst>
                    <a:cxn ang="T10">
                      <a:pos x="T0" y="T1"/>
                    </a:cxn>
                    <a:cxn ang="T11">
                      <a:pos x="T2" y="T3"/>
                    </a:cxn>
                    <a:cxn ang="T12">
                      <a:pos x="T4" y="T5"/>
                    </a:cxn>
                    <a:cxn ang="T13">
                      <a:pos x="T6" y="T7"/>
                    </a:cxn>
                    <a:cxn ang="T14">
                      <a:pos x="T8" y="T9"/>
                    </a:cxn>
                  </a:cxnLst>
                  <a:rect l="T15" t="T16" r="T17" b="T18"/>
                  <a:pathLst>
                    <a:path w="53" h="41">
                      <a:moveTo>
                        <a:pt x="0" y="24"/>
                      </a:moveTo>
                      <a:lnTo>
                        <a:pt x="17" y="0"/>
                      </a:lnTo>
                      <a:lnTo>
                        <a:pt x="52" y="24"/>
                      </a:lnTo>
                      <a:lnTo>
                        <a:pt x="35" y="40"/>
                      </a:lnTo>
                      <a:lnTo>
                        <a:pt x="0" y="24"/>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93" name="Freeform 106"/>
                <p:cNvSpPr>
                  <a:spLocks/>
                </p:cNvSpPr>
                <p:nvPr/>
              </p:nvSpPr>
              <p:spPr bwMode="auto">
                <a:xfrm>
                  <a:off x="249" y="3336"/>
                  <a:ext cx="421" cy="286"/>
                </a:xfrm>
                <a:custGeom>
                  <a:avLst/>
                  <a:gdLst>
                    <a:gd name="T0" fmla="*/ 42445 w 322"/>
                    <a:gd name="T1" fmla="*/ 13646 h 217"/>
                    <a:gd name="T2" fmla="*/ 52404 w 322"/>
                    <a:gd name="T3" fmla="*/ 18212 h 217"/>
                    <a:gd name="T4" fmla="*/ 45308 w 322"/>
                    <a:gd name="T5" fmla="*/ 24334 h 217"/>
                    <a:gd name="T6" fmla="*/ 29695 w 322"/>
                    <a:gd name="T7" fmla="*/ 39407 h 217"/>
                    <a:gd name="T8" fmla="*/ 22712 w 322"/>
                    <a:gd name="T9" fmla="*/ 39407 h 217"/>
                    <a:gd name="T10" fmla="*/ 9980 w 322"/>
                    <a:gd name="T11" fmla="*/ 39407 h 217"/>
                    <a:gd name="T12" fmla="*/ 1483 w 322"/>
                    <a:gd name="T13" fmla="*/ 39407 h 217"/>
                    <a:gd name="T14" fmla="*/ 1483 w 322"/>
                    <a:gd name="T15" fmla="*/ 41125 h 217"/>
                    <a:gd name="T16" fmla="*/ 1483 w 322"/>
                    <a:gd name="T17" fmla="*/ 39407 h 217"/>
                    <a:gd name="T18" fmla="*/ 1483 w 322"/>
                    <a:gd name="T19" fmla="*/ 34979 h 217"/>
                    <a:gd name="T20" fmla="*/ 0 w 322"/>
                    <a:gd name="T21" fmla="*/ 30299 h 217"/>
                    <a:gd name="T22" fmla="*/ 0 w 322"/>
                    <a:gd name="T23" fmla="*/ 27311 h 217"/>
                    <a:gd name="T24" fmla="*/ 1483 w 322"/>
                    <a:gd name="T25" fmla="*/ 25764 h 217"/>
                    <a:gd name="T26" fmla="*/ 1483 w 322"/>
                    <a:gd name="T27" fmla="*/ 24334 h 217"/>
                    <a:gd name="T28" fmla="*/ 5665 w 322"/>
                    <a:gd name="T29" fmla="*/ 22686 h 217"/>
                    <a:gd name="T30" fmla="*/ 22712 w 322"/>
                    <a:gd name="T31" fmla="*/ 15060 h 217"/>
                    <a:gd name="T32" fmla="*/ 18499 w 322"/>
                    <a:gd name="T33" fmla="*/ 5961 h 217"/>
                    <a:gd name="T34" fmla="*/ 22712 w 322"/>
                    <a:gd name="T35" fmla="*/ 0 h 217"/>
                    <a:gd name="T36" fmla="*/ 31225 w 322"/>
                    <a:gd name="T37" fmla="*/ 7611 h 217"/>
                    <a:gd name="T38" fmla="*/ 40972 w 322"/>
                    <a:gd name="T39" fmla="*/ 7611 h 217"/>
                    <a:gd name="T40" fmla="*/ 42445 w 322"/>
                    <a:gd name="T41" fmla="*/ 13646 h 21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2"/>
                    <a:gd name="T64" fmla="*/ 0 h 217"/>
                    <a:gd name="T65" fmla="*/ 322 w 322"/>
                    <a:gd name="T66" fmla="*/ 217 h 21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2" h="217">
                      <a:moveTo>
                        <a:pt x="260" y="72"/>
                      </a:moveTo>
                      <a:lnTo>
                        <a:pt x="321" y="96"/>
                      </a:lnTo>
                      <a:lnTo>
                        <a:pt x="278" y="128"/>
                      </a:lnTo>
                      <a:lnTo>
                        <a:pt x="182" y="208"/>
                      </a:lnTo>
                      <a:lnTo>
                        <a:pt x="139" y="208"/>
                      </a:lnTo>
                      <a:lnTo>
                        <a:pt x="61" y="208"/>
                      </a:lnTo>
                      <a:lnTo>
                        <a:pt x="9" y="208"/>
                      </a:lnTo>
                      <a:lnTo>
                        <a:pt x="9" y="216"/>
                      </a:lnTo>
                      <a:lnTo>
                        <a:pt x="9" y="208"/>
                      </a:lnTo>
                      <a:lnTo>
                        <a:pt x="9" y="184"/>
                      </a:lnTo>
                      <a:lnTo>
                        <a:pt x="0" y="160"/>
                      </a:lnTo>
                      <a:lnTo>
                        <a:pt x="0" y="144"/>
                      </a:lnTo>
                      <a:lnTo>
                        <a:pt x="9" y="136"/>
                      </a:lnTo>
                      <a:lnTo>
                        <a:pt x="9" y="128"/>
                      </a:lnTo>
                      <a:lnTo>
                        <a:pt x="35" y="120"/>
                      </a:lnTo>
                      <a:lnTo>
                        <a:pt x="139" y="80"/>
                      </a:lnTo>
                      <a:lnTo>
                        <a:pt x="113" y="32"/>
                      </a:lnTo>
                      <a:lnTo>
                        <a:pt x="139" y="0"/>
                      </a:lnTo>
                      <a:lnTo>
                        <a:pt x="191" y="40"/>
                      </a:lnTo>
                      <a:lnTo>
                        <a:pt x="252" y="40"/>
                      </a:lnTo>
                      <a:lnTo>
                        <a:pt x="260" y="72"/>
                      </a:lnTo>
                    </a:path>
                  </a:pathLst>
                </a:custGeom>
                <a:solidFill>
                  <a:srgbClr val="CBCBCB"/>
                </a:solidFill>
                <a:ln w="12700">
                  <a:solidFill>
                    <a:schemeClr val="bg1">
                      <a:alpha val="81175"/>
                    </a:schemeClr>
                  </a:solidFill>
                  <a:round/>
                  <a:headEnd/>
                  <a:tailEnd/>
                </a:ln>
              </p:spPr>
              <p:txBody>
                <a:bodyPr/>
                <a:lstStyle/>
                <a:p>
                  <a:endParaRPr lang="fr-CH" dirty="0"/>
                </a:p>
              </p:txBody>
            </p:sp>
            <p:sp>
              <p:nvSpPr>
                <p:cNvPr id="94" name="Freeform 107"/>
                <p:cNvSpPr>
                  <a:spLocks/>
                </p:cNvSpPr>
                <p:nvPr/>
              </p:nvSpPr>
              <p:spPr bwMode="auto">
                <a:xfrm>
                  <a:off x="1213" y="2652"/>
                  <a:ext cx="80" cy="64"/>
                </a:xfrm>
                <a:custGeom>
                  <a:avLst/>
                  <a:gdLst>
                    <a:gd name="T0" fmla="*/ 10391 w 61"/>
                    <a:gd name="T1" fmla="*/ 2509 h 49"/>
                    <a:gd name="T2" fmla="*/ 7334 w 61"/>
                    <a:gd name="T3" fmla="*/ 7694 h 49"/>
                    <a:gd name="T4" fmla="*/ 0 w 61"/>
                    <a:gd name="T5" fmla="*/ 3763 h 49"/>
                    <a:gd name="T6" fmla="*/ 5892 w 61"/>
                    <a:gd name="T7" fmla="*/ 0 h 49"/>
                    <a:gd name="T8" fmla="*/ 10391 w 61"/>
                    <a:gd name="T9" fmla="*/ 2509 h 49"/>
                    <a:gd name="T10" fmla="*/ 0 60000 65536"/>
                    <a:gd name="T11" fmla="*/ 0 60000 65536"/>
                    <a:gd name="T12" fmla="*/ 0 60000 65536"/>
                    <a:gd name="T13" fmla="*/ 0 60000 65536"/>
                    <a:gd name="T14" fmla="*/ 0 60000 65536"/>
                    <a:gd name="T15" fmla="*/ 0 w 61"/>
                    <a:gd name="T16" fmla="*/ 0 h 49"/>
                    <a:gd name="T17" fmla="*/ 61 w 61"/>
                    <a:gd name="T18" fmla="*/ 49 h 49"/>
                  </a:gdLst>
                  <a:ahLst/>
                  <a:cxnLst>
                    <a:cxn ang="T10">
                      <a:pos x="T0" y="T1"/>
                    </a:cxn>
                    <a:cxn ang="T11">
                      <a:pos x="T2" y="T3"/>
                    </a:cxn>
                    <a:cxn ang="T12">
                      <a:pos x="T4" y="T5"/>
                    </a:cxn>
                    <a:cxn ang="T13">
                      <a:pos x="T6" y="T7"/>
                    </a:cxn>
                    <a:cxn ang="T14">
                      <a:pos x="T8" y="T9"/>
                    </a:cxn>
                  </a:cxnLst>
                  <a:rect l="T15" t="T16" r="T17" b="T18"/>
                  <a:pathLst>
                    <a:path w="61" h="49">
                      <a:moveTo>
                        <a:pt x="60" y="16"/>
                      </a:moveTo>
                      <a:lnTo>
                        <a:pt x="43" y="48"/>
                      </a:lnTo>
                      <a:lnTo>
                        <a:pt x="0" y="24"/>
                      </a:lnTo>
                      <a:lnTo>
                        <a:pt x="34" y="0"/>
                      </a:lnTo>
                      <a:lnTo>
                        <a:pt x="60" y="16"/>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95" name="Freeform 108"/>
                <p:cNvSpPr>
                  <a:spLocks/>
                </p:cNvSpPr>
                <p:nvPr/>
              </p:nvSpPr>
              <p:spPr bwMode="auto">
                <a:xfrm>
                  <a:off x="1145" y="2652"/>
                  <a:ext cx="58" cy="53"/>
                </a:xfrm>
                <a:custGeom>
                  <a:avLst/>
                  <a:gdLst>
                    <a:gd name="T0" fmla="*/ 4926 w 44"/>
                    <a:gd name="T1" fmla="*/ 0 h 41"/>
                    <a:gd name="T2" fmla="*/ 0 w 44"/>
                    <a:gd name="T3" fmla="*/ 1033 h 41"/>
                    <a:gd name="T4" fmla="*/ 3177 w 44"/>
                    <a:gd name="T5" fmla="*/ 5277 h 41"/>
                    <a:gd name="T6" fmla="*/ 8195 w 44"/>
                    <a:gd name="T7" fmla="*/ 1033 h 41"/>
                    <a:gd name="T8" fmla="*/ 4926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8"/>
                      </a:lnTo>
                      <a:lnTo>
                        <a:pt x="17" y="40"/>
                      </a:lnTo>
                      <a:lnTo>
                        <a:pt x="43" y="8"/>
                      </a:lnTo>
                      <a:lnTo>
                        <a:pt x="26" y="0"/>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96" name="Freeform 109"/>
                <p:cNvSpPr>
                  <a:spLocks/>
                </p:cNvSpPr>
                <p:nvPr/>
              </p:nvSpPr>
              <p:spPr bwMode="auto">
                <a:xfrm>
                  <a:off x="1156" y="2462"/>
                  <a:ext cx="205" cy="159"/>
                </a:xfrm>
                <a:custGeom>
                  <a:avLst/>
                  <a:gdLst>
                    <a:gd name="T0" fmla="*/ 4086 w 157"/>
                    <a:gd name="T1" fmla="*/ 20097 h 121"/>
                    <a:gd name="T2" fmla="*/ 10990 w 157"/>
                    <a:gd name="T3" fmla="*/ 21604 h 121"/>
                    <a:gd name="T4" fmla="*/ 22011 w 157"/>
                    <a:gd name="T5" fmla="*/ 21604 h 121"/>
                    <a:gd name="T6" fmla="*/ 24748 w 157"/>
                    <a:gd name="T7" fmla="*/ 18715 h 121"/>
                    <a:gd name="T8" fmla="*/ 24748 w 157"/>
                    <a:gd name="T9" fmla="*/ 11495 h 121"/>
                    <a:gd name="T10" fmla="*/ 22011 w 157"/>
                    <a:gd name="T11" fmla="*/ 10018 h 121"/>
                    <a:gd name="T12" fmla="*/ 22011 w 157"/>
                    <a:gd name="T13" fmla="*/ 5724 h 121"/>
                    <a:gd name="T14" fmla="*/ 24748 w 157"/>
                    <a:gd name="T15" fmla="*/ 4356 h 121"/>
                    <a:gd name="T16" fmla="*/ 23401 w 157"/>
                    <a:gd name="T17" fmla="*/ 0 h 121"/>
                    <a:gd name="T18" fmla="*/ 0 w 157"/>
                    <a:gd name="T19" fmla="*/ 14324 h 121"/>
                    <a:gd name="T20" fmla="*/ 4086 w 157"/>
                    <a:gd name="T21" fmla="*/ 20097 h 1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
                    <a:gd name="T34" fmla="*/ 0 h 121"/>
                    <a:gd name="T35" fmla="*/ 157 w 157"/>
                    <a:gd name="T36" fmla="*/ 121 h 1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 h="121">
                      <a:moveTo>
                        <a:pt x="26" y="112"/>
                      </a:moveTo>
                      <a:lnTo>
                        <a:pt x="69" y="120"/>
                      </a:lnTo>
                      <a:lnTo>
                        <a:pt x="139" y="120"/>
                      </a:lnTo>
                      <a:lnTo>
                        <a:pt x="156" y="104"/>
                      </a:lnTo>
                      <a:lnTo>
                        <a:pt x="156" y="64"/>
                      </a:lnTo>
                      <a:lnTo>
                        <a:pt x="139" y="56"/>
                      </a:lnTo>
                      <a:lnTo>
                        <a:pt x="139" y="32"/>
                      </a:lnTo>
                      <a:lnTo>
                        <a:pt x="156" y="24"/>
                      </a:lnTo>
                      <a:lnTo>
                        <a:pt x="147" y="0"/>
                      </a:lnTo>
                      <a:lnTo>
                        <a:pt x="0" y="80"/>
                      </a:lnTo>
                      <a:lnTo>
                        <a:pt x="26" y="112"/>
                      </a:lnTo>
                    </a:path>
                  </a:pathLst>
                </a:custGeom>
                <a:solidFill>
                  <a:srgbClr val="CBCBCB"/>
                </a:solidFill>
                <a:ln w="12700">
                  <a:solidFill>
                    <a:schemeClr val="bg1">
                      <a:alpha val="81175"/>
                    </a:schemeClr>
                  </a:solidFill>
                  <a:round/>
                  <a:headEnd/>
                  <a:tailEnd/>
                </a:ln>
              </p:spPr>
              <p:txBody>
                <a:bodyPr/>
                <a:lstStyle/>
                <a:p>
                  <a:endParaRPr lang="fr-CH" dirty="0"/>
                </a:p>
              </p:txBody>
            </p:sp>
            <p:sp>
              <p:nvSpPr>
                <p:cNvPr id="97" name="Freeform 110"/>
                <p:cNvSpPr>
                  <a:spLocks/>
                </p:cNvSpPr>
                <p:nvPr/>
              </p:nvSpPr>
              <p:spPr bwMode="auto">
                <a:xfrm>
                  <a:off x="1201" y="2294"/>
                  <a:ext cx="658" cy="885"/>
                </a:xfrm>
                <a:custGeom>
                  <a:avLst/>
                  <a:gdLst>
                    <a:gd name="T0" fmla="*/ 25679 w 503"/>
                    <a:gd name="T1" fmla="*/ 27649 h 673"/>
                    <a:gd name="T2" fmla="*/ 28463 w 503"/>
                    <a:gd name="T3" fmla="*/ 36359 h 673"/>
                    <a:gd name="T4" fmla="*/ 22819 w 503"/>
                    <a:gd name="T5" fmla="*/ 46668 h 673"/>
                    <a:gd name="T6" fmla="*/ 17143 w 503"/>
                    <a:gd name="T7" fmla="*/ 53829 h 673"/>
                    <a:gd name="T8" fmla="*/ 21323 w 503"/>
                    <a:gd name="T9" fmla="*/ 58305 h 673"/>
                    <a:gd name="T10" fmla="*/ 14356 w 503"/>
                    <a:gd name="T11" fmla="*/ 68341 h 673"/>
                    <a:gd name="T12" fmla="*/ 6958 w 503"/>
                    <a:gd name="T13" fmla="*/ 74165 h 673"/>
                    <a:gd name="T14" fmla="*/ 0 w 503"/>
                    <a:gd name="T15" fmla="*/ 77155 h 673"/>
                    <a:gd name="T16" fmla="*/ 0 w 503"/>
                    <a:gd name="T17" fmla="*/ 85849 h 673"/>
                    <a:gd name="T18" fmla="*/ 1494 w 503"/>
                    <a:gd name="T19" fmla="*/ 91713 h 673"/>
                    <a:gd name="T20" fmla="*/ 8542 w 503"/>
                    <a:gd name="T21" fmla="*/ 93084 h 673"/>
                    <a:gd name="T22" fmla="*/ 14356 w 503"/>
                    <a:gd name="T23" fmla="*/ 97455 h 673"/>
                    <a:gd name="T24" fmla="*/ 6958 w 503"/>
                    <a:gd name="T25" fmla="*/ 103222 h 673"/>
                    <a:gd name="T26" fmla="*/ 2794 w 503"/>
                    <a:gd name="T27" fmla="*/ 103222 h 673"/>
                    <a:gd name="T28" fmla="*/ 0 w 503"/>
                    <a:gd name="T29" fmla="*/ 104593 h 673"/>
                    <a:gd name="T30" fmla="*/ 6958 w 503"/>
                    <a:gd name="T31" fmla="*/ 111949 h 673"/>
                    <a:gd name="T32" fmla="*/ 14356 w 503"/>
                    <a:gd name="T33" fmla="*/ 106166 h 673"/>
                    <a:gd name="T34" fmla="*/ 21323 w 503"/>
                    <a:gd name="T35" fmla="*/ 109081 h 673"/>
                    <a:gd name="T36" fmla="*/ 24103 w 503"/>
                    <a:gd name="T37" fmla="*/ 114903 h 673"/>
                    <a:gd name="T38" fmla="*/ 24103 w 503"/>
                    <a:gd name="T39" fmla="*/ 120785 h 673"/>
                    <a:gd name="T40" fmla="*/ 28463 w 503"/>
                    <a:gd name="T41" fmla="*/ 122135 h 673"/>
                    <a:gd name="T42" fmla="*/ 37063 w 503"/>
                    <a:gd name="T43" fmla="*/ 113485 h 673"/>
                    <a:gd name="T44" fmla="*/ 42804 w 503"/>
                    <a:gd name="T45" fmla="*/ 111949 h 673"/>
                    <a:gd name="T46" fmla="*/ 49814 w 503"/>
                    <a:gd name="T47" fmla="*/ 104593 h 673"/>
                    <a:gd name="T48" fmla="*/ 64039 w 503"/>
                    <a:gd name="T49" fmla="*/ 97455 h 673"/>
                    <a:gd name="T50" fmla="*/ 74202 w 503"/>
                    <a:gd name="T51" fmla="*/ 90117 h 673"/>
                    <a:gd name="T52" fmla="*/ 75493 w 503"/>
                    <a:gd name="T53" fmla="*/ 78495 h 673"/>
                    <a:gd name="T54" fmla="*/ 82649 w 503"/>
                    <a:gd name="T55" fmla="*/ 75595 h 673"/>
                    <a:gd name="T56" fmla="*/ 82649 w 503"/>
                    <a:gd name="T57" fmla="*/ 69848 h 673"/>
                    <a:gd name="T58" fmla="*/ 75493 w 503"/>
                    <a:gd name="T59" fmla="*/ 62488 h 673"/>
                    <a:gd name="T60" fmla="*/ 72626 w 503"/>
                    <a:gd name="T61" fmla="*/ 59621 h 673"/>
                    <a:gd name="T62" fmla="*/ 74202 w 503"/>
                    <a:gd name="T63" fmla="*/ 47969 h 673"/>
                    <a:gd name="T64" fmla="*/ 76854 w 503"/>
                    <a:gd name="T65" fmla="*/ 37839 h 673"/>
                    <a:gd name="T66" fmla="*/ 74202 w 503"/>
                    <a:gd name="T67" fmla="*/ 33441 h 673"/>
                    <a:gd name="T68" fmla="*/ 82649 w 503"/>
                    <a:gd name="T69" fmla="*/ 29016 h 673"/>
                    <a:gd name="T70" fmla="*/ 79731 w 503"/>
                    <a:gd name="T71" fmla="*/ 24675 h 673"/>
                    <a:gd name="T72" fmla="*/ 66921 w 503"/>
                    <a:gd name="T73" fmla="*/ 23323 h 673"/>
                    <a:gd name="T74" fmla="*/ 61279 w 503"/>
                    <a:gd name="T75" fmla="*/ 21882 h 673"/>
                    <a:gd name="T76" fmla="*/ 58419 w 503"/>
                    <a:gd name="T77" fmla="*/ 11617 h 673"/>
                    <a:gd name="T78" fmla="*/ 64039 w 503"/>
                    <a:gd name="T79" fmla="*/ 7356 h 673"/>
                    <a:gd name="T80" fmla="*/ 61279 w 503"/>
                    <a:gd name="T81" fmla="*/ 0 h 673"/>
                    <a:gd name="T82" fmla="*/ 58419 w 503"/>
                    <a:gd name="T83" fmla="*/ 1465 h 673"/>
                    <a:gd name="T84" fmla="*/ 52724 w 503"/>
                    <a:gd name="T85" fmla="*/ 4380 h 673"/>
                    <a:gd name="T86" fmla="*/ 45614 w 503"/>
                    <a:gd name="T87" fmla="*/ 5760 h 673"/>
                    <a:gd name="T88" fmla="*/ 41246 w 503"/>
                    <a:gd name="T89" fmla="*/ 5760 h 673"/>
                    <a:gd name="T90" fmla="*/ 41246 w 503"/>
                    <a:gd name="T91" fmla="*/ 13097 h 673"/>
                    <a:gd name="T92" fmla="*/ 42804 w 503"/>
                    <a:gd name="T93" fmla="*/ 20275 h 673"/>
                    <a:gd name="T94" fmla="*/ 41246 w 503"/>
                    <a:gd name="T95" fmla="*/ 26124 h 673"/>
                    <a:gd name="T96" fmla="*/ 37063 w 503"/>
                    <a:gd name="T97" fmla="*/ 29016 h 673"/>
                    <a:gd name="T98" fmla="*/ 34309 w 503"/>
                    <a:gd name="T99" fmla="*/ 21882 h 673"/>
                    <a:gd name="T100" fmla="*/ 27046 w 503"/>
                    <a:gd name="T101" fmla="*/ 14497 h 673"/>
                    <a:gd name="T102" fmla="*/ 22819 w 503"/>
                    <a:gd name="T103" fmla="*/ 18957 h 673"/>
                    <a:gd name="T104" fmla="*/ 25679 w 503"/>
                    <a:gd name="T105" fmla="*/ 27649 h 67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03"/>
                    <a:gd name="T160" fmla="*/ 0 h 673"/>
                    <a:gd name="T161" fmla="*/ 503 w 503"/>
                    <a:gd name="T162" fmla="*/ 673 h 67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03" h="673">
                      <a:moveTo>
                        <a:pt x="156" y="152"/>
                      </a:moveTo>
                      <a:lnTo>
                        <a:pt x="173" y="200"/>
                      </a:lnTo>
                      <a:lnTo>
                        <a:pt x="138" y="256"/>
                      </a:lnTo>
                      <a:lnTo>
                        <a:pt x="104" y="296"/>
                      </a:lnTo>
                      <a:lnTo>
                        <a:pt x="130" y="320"/>
                      </a:lnTo>
                      <a:lnTo>
                        <a:pt x="87" y="376"/>
                      </a:lnTo>
                      <a:lnTo>
                        <a:pt x="43" y="408"/>
                      </a:lnTo>
                      <a:lnTo>
                        <a:pt x="0" y="424"/>
                      </a:lnTo>
                      <a:lnTo>
                        <a:pt x="0" y="472"/>
                      </a:lnTo>
                      <a:lnTo>
                        <a:pt x="9" y="504"/>
                      </a:lnTo>
                      <a:lnTo>
                        <a:pt x="52" y="512"/>
                      </a:lnTo>
                      <a:lnTo>
                        <a:pt x="87" y="536"/>
                      </a:lnTo>
                      <a:lnTo>
                        <a:pt x="43" y="568"/>
                      </a:lnTo>
                      <a:lnTo>
                        <a:pt x="17" y="568"/>
                      </a:lnTo>
                      <a:lnTo>
                        <a:pt x="0" y="576"/>
                      </a:lnTo>
                      <a:lnTo>
                        <a:pt x="43" y="616"/>
                      </a:lnTo>
                      <a:lnTo>
                        <a:pt x="87" y="584"/>
                      </a:lnTo>
                      <a:lnTo>
                        <a:pt x="130" y="600"/>
                      </a:lnTo>
                      <a:lnTo>
                        <a:pt x="147" y="632"/>
                      </a:lnTo>
                      <a:lnTo>
                        <a:pt x="147" y="664"/>
                      </a:lnTo>
                      <a:lnTo>
                        <a:pt x="173" y="672"/>
                      </a:lnTo>
                      <a:lnTo>
                        <a:pt x="225" y="624"/>
                      </a:lnTo>
                      <a:lnTo>
                        <a:pt x="260" y="616"/>
                      </a:lnTo>
                      <a:lnTo>
                        <a:pt x="303" y="576"/>
                      </a:lnTo>
                      <a:lnTo>
                        <a:pt x="389" y="536"/>
                      </a:lnTo>
                      <a:lnTo>
                        <a:pt x="450" y="496"/>
                      </a:lnTo>
                      <a:lnTo>
                        <a:pt x="459" y="432"/>
                      </a:lnTo>
                      <a:lnTo>
                        <a:pt x="502" y="416"/>
                      </a:lnTo>
                      <a:lnTo>
                        <a:pt x="502" y="384"/>
                      </a:lnTo>
                      <a:lnTo>
                        <a:pt x="459" y="344"/>
                      </a:lnTo>
                      <a:lnTo>
                        <a:pt x="441" y="328"/>
                      </a:lnTo>
                      <a:lnTo>
                        <a:pt x="450" y="264"/>
                      </a:lnTo>
                      <a:lnTo>
                        <a:pt x="467" y="208"/>
                      </a:lnTo>
                      <a:lnTo>
                        <a:pt x="450" y="184"/>
                      </a:lnTo>
                      <a:lnTo>
                        <a:pt x="502" y="160"/>
                      </a:lnTo>
                      <a:lnTo>
                        <a:pt x="485" y="136"/>
                      </a:lnTo>
                      <a:lnTo>
                        <a:pt x="407" y="128"/>
                      </a:lnTo>
                      <a:lnTo>
                        <a:pt x="372" y="120"/>
                      </a:lnTo>
                      <a:lnTo>
                        <a:pt x="355" y="64"/>
                      </a:lnTo>
                      <a:lnTo>
                        <a:pt x="389" y="40"/>
                      </a:lnTo>
                      <a:lnTo>
                        <a:pt x="372" y="0"/>
                      </a:lnTo>
                      <a:lnTo>
                        <a:pt x="355" y="8"/>
                      </a:lnTo>
                      <a:lnTo>
                        <a:pt x="320" y="24"/>
                      </a:lnTo>
                      <a:lnTo>
                        <a:pt x="277" y="32"/>
                      </a:lnTo>
                      <a:lnTo>
                        <a:pt x="251" y="32"/>
                      </a:lnTo>
                      <a:lnTo>
                        <a:pt x="251" y="72"/>
                      </a:lnTo>
                      <a:lnTo>
                        <a:pt x="260" y="112"/>
                      </a:lnTo>
                      <a:lnTo>
                        <a:pt x="251" y="144"/>
                      </a:lnTo>
                      <a:lnTo>
                        <a:pt x="225" y="160"/>
                      </a:lnTo>
                      <a:lnTo>
                        <a:pt x="208" y="120"/>
                      </a:lnTo>
                      <a:lnTo>
                        <a:pt x="164" y="80"/>
                      </a:lnTo>
                      <a:lnTo>
                        <a:pt x="138" y="104"/>
                      </a:lnTo>
                      <a:lnTo>
                        <a:pt x="156" y="152"/>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98" name="Freeform 111"/>
                <p:cNvSpPr>
                  <a:spLocks/>
                </p:cNvSpPr>
                <p:nvPr/>
              </p:nvSpPr>
              <p:spPr bwMode="auto">
                <a:xfrm>
                  <a:off x="1995" y="1767"/>
                  <a:ext cx="92" cy="43"/>
                </a:xfrm>
                <a:custGeom>
                  <a:avLst/>
                  <a:gdLst>
                    <a:gd name="T0" fmla="*/ 12541 w 70"/>
                    <a:gd name="T1" fmla="*/ 1205 h 33"/>
                    <a:gd name="T2" fmla="*/ 4701 w 70"/>
                    <a:gd name="T3" fmla="*/ 0 h 33"/>
                    <a:gd name="T4" fmla="*/ 0 w 70"/>
                    <a:gd name="T5" fmla="*/ 2438 h 33"/>
                    <a:gd name="T6" fmla="*/ 4701 w 70"/>
                    <a:gd name="T7" fmla="*/ 4970 h 33"/>
                    <a:gd name="T8" fmla="*/ 10870 w 70"/>
                    <a:gd name="T9" fmla="*/ 4970 h 33"/>
                    <a:gd name="T10" fmla="*/ 12541 w 70"/>
                    <a:gd name="T11" fmla="*/ 1205 h 33"/>
                    <a:gd name="T12" fmla="*/ 0 60000 65536"/>
                    <a:gd name="T13" fmla="*/ 0 60000 65536"/>
                    <a:gd name="T14" fmla="*/ 0 60000 65536"/>
                    <a:gd name="T15" fmla="*/ 0 60000 65536"/>
                    <a:gd name="T16" fmla="*/ 0 60000 65536"/>
                    <a:gd name="T17" fmla="*/ 0 60000 65536"/>
                    <a:gd name="T18" fmla="*/ 0 w 70"/>
                    <a:gd name="T19" fmla="*/ 0 h 33"/>
                    <a:gd name="T20" fmla="*/ 70 w 70"/>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70" h="33">
                      <a:moveTo>
                        <a:pt x="69" y="8"/>
                      </a:moveTo>
                      <a:lnTo>
                        <a:pt x="26" y="0"/>
                      </a:lnTo>
                      <a:lnTo>
                        <a:pt x="0" y="16"/>
                      </a:lnTo>
                      <a:lnTo>
                        <a:pt x="26" y="32"/>
                      </a:lnTo>
                      <a:lnTo>
                        <a:pt x="60" y="32"/>
                      </a:lnTo>
                      <a:lnTo>
                        <a:pt x="69" y="8"/>
                      </a:lnTo>
                    </a:path>
                  </a:pathLst>
                </a:custGeom>
                <a:solidFill>
                  <a:srgbClr val="CBCBCB"/>
                </a:solidFill>
                <a:ln w="12700" cap="rnd">
                  <a:solidFill>
                    <a:schemeClr val="bg1">
                      <a:alpha val="81175"/>
                    </a:schemeClr>
                  </a:solidFill>
                  <a:round/>
                  <a:headEnd/>
                  <a:tailEnd/>
                </a:ln>
              </p:spPr>
              <p:txBody>
                <a:bodyPr/>
                <a:lstStyle/>
                <a:p>
                  <a:endParaRPr lang="fr-CH" dirty="0"/>
                </a:p>
              </p:txBody>
            </p:sp>
            <p:sp>
              <p:nvSpPr>
                <p:cNvPr id="99" name="Freeform 112"/>
                <p:cNvSpPr>
                  <a:spLocks/>
                </p:cNvSpPr>
                <p:nvPr/>
              </p:nvSpPr>
              <p:spPr bwMode="auto">
                <a:xfrm>
                  <a:off x="1916" y="1420"/>
                  <a:ext cx="613" cy="348"/>
                </a:xfrm>
                <a:custGeom>
                  <a:avLst/>
                  <a:gdLst>
                    <a:gd name="T0" fmla="*/ 2320 w 469"/>
                    <a:gd name="T1" fmla="*/ 20730 h 265"/>
                    <a:gd name="T2" fmla="*/ 2758 w 469"/>
                    <a:gd name="T3" fmla="*/ 25475 h 265"/>
                    <a:gd name="T4" fmla="*/ 1481 w 469"/>
                    <a:gd name="T5" fmla="*/ 26985 h 265"/>
                    <a:gd name="T6" fmla="*/ 2758 w 469"/>
                    <a:gd name="T7" fmla="*/ 31157 h 265"/>
                    <a:gd name="T8" fmla="*/ 5649 w 469"/>
                    <a:gd name="T9" fmla="*/ 31157 h 265"/>
                    <a:gd name="T10" fmla="*/ 1481 w 469"/>
                    <a:gd name="T11" fmla="*/ 34032 h 265"/>
                    <a:gd name="T12" fmla="*/ 0 w 469"/>
                    <a:gd name="T13" fmla="*/ 35437 h 265"/>
                    <a:gd name="T14" fmla="*/ 1481 w 469"/>
                    <a:gd name="T15" fmla="*/ 41240 h 265"/>
                    <a:gd name="T16" fmla="*/ 4210 w 469"/>
                    <a:gd name="T17" fmla="*/ 41240 h 265"/>
                    <a:gd name="T18" fmla="*/ 5649 w 469"/>
                    <a:gd name="T19" fmla="*/ 36900 h 265"/>
                    <a:gd name="T20" fmla="*/ 9950 w 469"/>
                    <a:gd name="T21" fmla="*/ 36900 h 265"/>
                    <a:gd name="T22" fmla="*/ 9950 w 469"/>
                    <a:gd name="T23" fmla="*/ 39702 h 265"/>
                    <a:gd name="T24" fmla="*/ 12613 w 469"/>
                    <a:gd name="T25" fmla="*/ 39702 h 265"/>
                    <a:gd name="T26" fmla="*/ 16957 w 469"/>
                    <a:gd name="T27" fmla="*/ 38281 h 265"/>
                    <a:gd name="T28" fmla="*/ 16957 w 469"/>
                    <a:gd name="T29" fmla="*/ 39702 h 265"/>
                    <a:gd name="T30" fmla="*/ 18278 w 469"/>
                    <a:gd name="T31" fmla="*/ 39702 h 265"/>
                    <a:gd name="T32" fmla="*/ 18278 w 469"/>
                    <a:gd name="T33" fmla="*/ 36900 h 265"/>
                    <a:gd name="T34" fmla="*/ 22545 w 469"/>
                    <a:gd name="T35" fmla="*/ 35437 h 265"/>
                    <a:gd name="T36" fmla="*/ 22545 w 469"/>
                    <a:gd name="T37" fmla="*/ 36900 h 265"/>
                    <a:gd name="T38" fmla="*/ 23793 w 469"/>
                    <a:gd name="T39" fmla="*/ 38281 h 265"/>
                    <a:gd name="T40" fmla="*/ 23793 w 469"/>
                    <a:gd name="T41" fmla="*/ 34032 h 265"/>
                    <a:gd name="T42" fmla="*/ 28041 w 469"/>
                    <a:gd name="T43" fmla="*/ 31157 h 265"/>
                    <a:gd name="T44" fmla="*/ 28041 w 469"/>
                    <a:gd name="T45" fmla="*/ 26985 h 265"/>
                    <a:gd name="T46" fmla="*/ 26746 w 469"/>
                    <a:gd name="T47" fmla="*/ 21286 h 265"/>
                    <a:gd name="T48" fmla="*/ 26746 w 469"/>
                    <a:gd name="T49" fmla="*/ 15648 h 265"/>
                    <a:gd name="T50" fmla="*/ 32200 w 469"/>
                    <a:gd name="T51" fmla="*/ 14206 h 265"/>
                    <a:gd name="T52" fmla="*/ 43611 w 469"/>
                    <a:gd name="T53" fmla="*/ 18440 h 265"/>
                    <a:gd name="T54" fmla="*/ 43611 w 469"/>
                    <a:gd name="T55" fmla="*/ 24170 h 265"/>
                    <a:gd name="T56" fmla="*/ 39444 w 469"/>
                    <a:gd name="T57" fmla="*/ 31157 h 265"/>
                    <a:gd name="T58" fmla="*/ 33753 w 469"/>
                    <a:gd name="T59" fmla="*/ 32732 h 265"/>
                    <a:gd name="T60" fmla="*/ 32200 w 469"/>
                    <a:gd name="T61" fmla="*/ 36900 h 265"/>
                    <a:gd name="T62" fmla="*/ 32200 w 469"/>
                    <a:gd name="T63" fmla="*/ 42560 h 265"/>
                    <a:gd name="T64" fmla="*/ 39444 w 469"/>
                    <a:gd name="T65" fmla="*/ 41240 h 265"/>
                    <a:gd name="T66" fmla="*/ 43611 w 469"/>
                    <a:gd name="T67" fmla="*/ 39702 h 265"/>
                    <a:gd name="T68" fmla="*/ 52041 w 469"/>
                    <a:gd name="T69" fmla="*/ 46868 h 265"/>
                    <a:gd name="T70" fmla="*/ 54790 w 469"/>
                    <a:gd name="T71" fmla="*/ 46868 h 265"/>
                    <a:gd name="T72" fmla="*/ 64681 w 469"/>
                    <a:gd name="T73" fmla="*/ 36900 h 265"/>
                    <a:gd name="T74" fmla="*/ 75880 w 469"/>
                    <a:gd name="T75" fmla="*/ 32732 h 265"/>
                    <a:gd name="T76" fmla="*/ 75880 w 469"/>
                    <a:gd name="T77" fmla="*/ 19777 h 265"/>
                    <a:gd name="T78" fmla="*/ 70129 w 469"/>
                    <a:gd name="T79" fmla="*/ 15648 h 265"/>
                    <a:gd name="T80" fmla="*/ 67384 w 469"/>
                    <a:gd name="T81" fmla="*/ 12781 h 265"/>
                    <a:gd name="T82" fmla="*/ 60526 w 469"/>
                    <a:gd name="T83" fmla="*/ 7220 h 265"/>
                    <a:gd name="T84" fmla="*/ 58958 w 469"/>
                    <a:gd name="T85" fmla="*/ 7220 h 265"/>
                    <a:gd name="T86" fmla="*/ 56239 w 469"/>
                    <a:gd name="T87" fmla="*/ 12781 h 265"/>
                    <a:gd name="T88" fmla="*/ 54790 w 469"/>
                    <a:gd name="T89" fmla="*/ 15648 h 265"/>
                    <a:gd name="T90" fmla="*/ 52041 w 469"/>
                    <a:gd name="T91" fmla="*/ 9934 h 265"/>
                    <a:gd name="T92" fmla="*/ 49132 w 469"/>
                    <a:gd name="T93" fmla="*/ 8517 h 265"/>
                    <a:gd name="T94" fmla="*/ 44847 w 469"/>
                    <a:gd name="T95" fmla="*/ 4298 h 265"/>
                    <a:gd name="T96" fmla="*/ 36404 w 469"/>
                    <a:gd name="T97" fmla="*/ 4298 h 265"/>
                    <a:gd name="T98" fmla="*/ 30981 w 469"/>
                    <a:gd name="T99" fmla="*/ 1445 h 265"/>
                    <a:gd name="T100" fmla="*/ 28041 w 469"/>
                    <a:gd name="T101" fmla="*/ 5644 h 265"/>
                    <a:gd name="T102" fmla="*/ 23793 w 469"/>
                    <a:gd name="T103" fmla="*/ 8517 h 265"/>
                    <a:gd name="T104" fmla="*/ 21033 w 469"/>
                    <a:gd name="T105" fmla="*/ 4298 h 265"/>
                    <a:gd name="T106" fmla="*/ 18278 w 469"/>
                    <a:gd name="T107" fmla="*/ 0 h 265"/>
                    <a:gd name="T108" fmla="*/ 12613 w 469"/>
                    <a:gd name="T109" fmla="*/ 7220 h 265"/>
                    <a:gd name="T110" fmla="*/ 14140 w 469"/>
                    <a:gd name="T111" fmla="*/ 12781 h 265"/>
                    <a:gd name="T112" fmla="*/ 11190 w 469"/>
                    <a:gd name="T113" fmla="*/ 16948 h 265"/>
                    <a:gd name="T114" fmla="*/ 9950 w 469"/>
                    <a:gd name="T115" fmla="*/ 16948 h 265"/>
                    <a:gd name="T116" fmla="*/ 7383 w 469"/>
                    <a:gd name="T117" fmla="*/ 18986 h 265"/>
                    <a:gd name="T118" fmla="*/ 2320 w 469"/>
                    <a:gd name="T119" fmla="*/ 20730 h 2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69"/>
                    <a:gd name="T181" fmla="*/ 0 h 265"/>
                    <a:gd name="T182" fmla="*/ 469 w 469"/>
                    <a:gd name="T183" fmla="*/ 265 h 2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69" h="265">
                      <a:moveTo>
                        <a:pt x="14" y="117"/>
                      </a:moveTo>
                      <a:lnTo>
                        <a:pt x="17" y="144"/>
                      </a:lnTo>
                      <a:lnTo>
                        <a:pt x="9" y="152"/>
                      </a:lnTo>
                      <a:lnTo>
                        <a:pt x="17" y="176"/>
                      </a:lnTo>
                      <a:lnTo>
                        <a:pt x="35" y="176"/>
                      </a:lnTo>
                      <a:lnTo>
                        <a:pt x="9" y="192"/>
                      </a:lnTo>
                      <a:lnTo>
                        <a:pt x="0" y="200"/>
                      </a:lnTo>
                      <a:lnTo>
                        <a:pt x="9" y="232"/>
                      </a:lnTo>
                      <a:lnTo>
                        <a:pt x="26" y="232"/>
                      </a:lnTo>
                      <a:lnTo>
                        <a:pt x="35" y="208"/>
                      </a:lnTo>
                      <a:lnTo>
                        <a:pt x="61" y="208"/>
                      </a:lnTo>
                      <a:lnTo>
                        <a:pt x="61" y="224"/>
                      </a:lnTo>
                      <a:lnTo>
                        <a:pt x="78" y="224"/>
                      </a:lnTo>
                      <a:lnTo>
                        <a:pt x="104" y="216"/>
                      </a:lnTo>
                      <a:lnTo>
                        <a:pt x="104" y="224"/>
                      </a:lnTo>
                      <a:lnTo>
                        <a:pt x="113" y="224"/>
                      </a:lnTo>
                      <a:lnTo>
                        <a:pt x="113" y="208"/>
                      </a:lnTo>
                      <a:lnTo>
                        <a:pt x="139" y="200"/>
                      </a:lnTo>
                      <a:lnTo>
                        <a:pt x="139" y="208"/>
                      </a:lnTo>
                      <a:lnTo>
                        <a:pt x="147" y="216"/>
                      </a:lnTo>
                      <a:lnTo>
                        <a:pt x="147" y="192"/>
                      </a:lnTo>
                      <a:lnTo>
                        <a:pt x="173" y="176"/>
                      </a:lnTo>
                      <a:lnTo>
                        <a:pt x="173" y="152"/>
                      </a:lnTo>
                      <a:lnTo>
                        <a:pt x="165" y="120"/>
                      </a:lnTo>
                      <a:lnTo>
                        <a:pt x="165" y="88"/>
                      </a:lnTo>
                      <a:lnTo>
                        <a:pt x="199" y="80"/>
                      </a:lnTo>
                      <a:lnTo>
                        <a:pt x="269" y="104"/>
                      </a:lnTo>
                      <a:lnTo>
                        <a:pt x="269" y="136"/>
                      </a:lnTo>
                      <a:lnTo>
                        <a:pt x="243" y="176"/>
                      </a:lnTo>
                      <a:lnTo>
                        <a:pt x="208" y="184"/>
                      </a:lnTo>
                      <a:lnTo>
                        <a:pt x="199" y="208"/>
                      </a:lnTo>
                      <a:lnTo>
                        <a:pt x="199" y="240"/>
                      </a:lnTo>
                      <a:lnTo>
                        <a:pt x="243" y="232"/>
                      </a:lnTo>
                      <a:lnTo>
                        <a:pt x="269" y="224"/>
                      </a:lnTo>
                      <a:lnTo>
                        <a:pt x="321" y="264"/>
                      </a:lnTo>
                      <a:lnTo>
                        <a:pt x="338" y="264"/>
                      </a:lnTo>
                      <a:lnTo>
                        <a:pt x="399" y="208"/>
                      </a:lnTo>
                      <a:lnTo>
                        <a:pt x="468" y="184"/>
                      </a:lnTo>
                      <a:lnTo>
                        <a:pt x="468" y="112"/>
                      </a:lnTo>
                      <a:lnTo>
                        <a:pt x="433" y="88"/>
                      </a:lnTo>
                      <a:lnTo>
                        <a:pt x="416" y="72"/>
                      </a:lnTo>
                      <a:lnTo>
                        <a:pt x="373" y="40"/>
                      </a:lnTo>
                      <a:lnTo>
                        <a:pt x="364" y="40"/>
                      </a:lnTo>
                      <a:lnTo>
                        <a:pt x="347" y="72"/>
                      </a:lnTo>
                      <a:lnTo>
                        <a:pt x="338" y="88"/>
                      </a:lnTo>
                      <a:lnTo>
                        <a:pt x="321" y="56"/>
                      </a:lnTo>
                      <a:lnTo>
                        <a:pt x="303" y="48"/>
                      </a:lnTo>
                      <a:lnTo>
                        <a:pt x="277" y="24"/>
                      </a:lnTo>
                      <a:lnTo>
                        <a:pt x="225" y="24"/>
                      </a:lnTo>
                      <a:lnTo>
                        <a:pt x="191" y="8"/>
                      </a:lnTo>
                      <a:lnTo>
                        <a:pt x="173" y="32"/>
                      </a:lnTo>
                      <a:lnTo>
                        <a:pt x="147" y="48"/>
                      </a:lnTo>
                      <a:lnTo>
                        <a:pt x="130" y="24"/>
                      </a:lnTo>
                      <a:lnTo>
                        <a:pt x="113" y="0"/>
                      </a:lnTo>
                      <a:lnTo>
                        <a:pt x="78" y="40"/>
                      </a:lnTo>
                      <a:lnTo>
                        <a:pt x="87" y="72"/>
                      </a:lnTo>
                      <a:lnTo>
                        <a:pt x="69" y="96"/>
                      </a:lnTo>
                      <a:lnTo>
                        <a:pt x="61" y="96"/>
                      </a:lnTo>
                      <a:lnTo>
                        <a:pt x="46" y="107"/>
                      </a:lnTo>
                      <a:lnTo>
                        <a:pt x="14" y="117"/>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100" name="Freeform 113"/>
                <p:cNvSpPr>
                  <a:spLocks/>
                </p:cNvSpPr>
                <p:nvPr/>
              </p:nvSpPr>
              <p:spPr bwMode="auto">
                <a:xfrm>
                  <a:off x="2278" y="1314"/>
                  <a:ext cx="807" cy="760"/>
                </a:xfrm>
                <a:custGeom>
                  <a:avLst/>
                  <a:gdLst>
                    <a:gd name="T0" fmla="*/ 85462 w 617"/>
                    <a:gd name="T1" fmla="*/ 13572 h 577"/>
                    <a:gd name="T2" fmla="*/ 81214 w 617"/>
                    <a:gd name="T3" fmla="*/ 1498 h 577"/>
                    <a:gd name="T4" fmla="*/ 72540 w 617"/>
                    <a:gd name="T5" fmla="*/ 1498 h 577"/>
                    <a:gd name="T6" fmla="*/ 66978 w 617"/>
                    <a:gd name="T7" fmla="*/ 0 h 577"/>
                    <a:gd name="T8" fmla="*/ 49957 w 617"/>
                    <a:gd name="T9" fmla="*/ 13572 h 577"/>
                    <a:gd name="T10" fmla="*/ 39935 w 617"/>
                    <a:gd name="T11" fmla="*/ 14948 h 577"/>
                    <a:gd name="T12" fmla="*/ 24075 w 617"/>
                    <a:gd name="T13" fmla="*/ 14948 h 577"/>
                    <a:gd name="T14" fmla="*/ 25561 w 617"/>
                    <a:gd name="T15" fmla="*/ 7488 h 577"/>
                    <a:gd name="T16" fmla="*/ 15512 w 617"/>
                    <a:gd name="T17" fmla="*/ 4509 h 577"/>
                    <a:gd name="T18" fmla="*/ 10033 w 617"/>
                    <a:gd name="T19" fmla="*/ 11965 h 577"/>
                    <a:gd name="T20" fmla="*/ 6933 w 617"/>
                    <a:gd name="T21" fmla="*/ 17909 h 577"/>
                    <a:gd name="T22" fmla="*/ 0 w 617"/>
                    <a:gd name="T23" fmla="*/ 19447 h 577"/>
                    <a:gd name="T24" fmla="*/ 4229 w 617"/>
                    <a:gd name="T25" fmla="*/ 24140 h 577"/>
                    <a:gd name="T26" fmla="*/ 6933 w 617"/>
                    <a:gd name="T27" fmla="*/ 25520 h 577"/>
                    <a:gd name="T28" fmla="*/ 10033 w 617"/>
                    <a:gd name="T29" fmla="*/ 31450 h 577"/>
                    <a:gd name="T30" fmla="*/ 11284 w 617"/>
                    <a:gd name="T31" fmla="*/ 28451 h 577"/>
                    <a:gd name="T32" fmla="*/ 14329 w 617"/>
                    <a:gd name="T33" fmla="*/ 22509 h 577"/>
                    <a:gd name="T34" fmla="*/ 15512 w 617"/>
                    <a:gd name="T35" fmla="*/ 22509 h 577"/>
                    <a:gd name="T36" fmla="*/ 22799 w 617"/>
                    <a:gd name="T37" fmla="*/ 28451 h 577"/>
                    <a:gd name="T38" fmla="*/ 25561 w 617"/>
                    <a:gd name="T39" fmla="*/ 31450 h 577"/>
                    <a:gd name="T40" fmla="*/ 31389 w 617"/>
                    <a:gd name="T41" fmla="*/ 36014 h 577"/>
                    <a:gd name="T42" fmla="*/ 42639 w 617"/>
                    <a:gd name="T43" fmla="*/ 53903 h 577"/>
                    <a:gd name="T44" fmla="*/ 39935 w 617"/>
                    <a:gd name="T45" fmla="*/ 61489 h 577"/>
                    <a:gd name="T46" fmla="*/ 34209 w 617"/>
                    <a:gd name="T47" fmla="*/ 71938 h 577"/>
                    <a:gd name="T48" fmla="*/ 29820 w 617"/>
                    <a:gd name="T49" fmla="*/ 70503 h 577"/>
                    <a:gd name="T50" fmla="*/ 25561 w 617"/>
                    <a:gd name="T51" fmla="*/ 64476 h 577"/>
                    <a:gd name="T52" fmla="*/ 24075 w 617"/>
                    <a:gd name="T53" fmla="*/ 66041 h 577"/>
                    <a:gd name="T54" fmla="*/ 12776 w 617"/>
                    <a:gd name="T55" fmla="*/ 83933 h 577"/>
                    <a:gd name="T56" fmla="*/ 15512 w 617"/>
                    <a:gd name="T57" fmla="*/ 91578 h 577"/>
                    <a:gd name="T58" fmla="*/ 17120 w 617"/>
                    <a:gd name="T59" fmla="*/ 94661 h 577"/>
                    <a:gd name="T60" fmla="*/ 24075 w 617"/>
                    <a:gd name="T61" fmla="*/ 91578 h 577"/>
                    <a:gd name="T62" fmla="*/ 31389 w 617"/>
                    <a:gd name="T63" fmla="*/ 83933 h 577"/>
                    <a:gd name="T64" fmla="*/ 28586 w 617"/>
                    <a:gd name="T65" fmla="*/ 80991 h 577"/>
                    <a:gd name="T66" fmla="*/ 31389 w 617"/>
                    <a:gd name="T67" fmla="*/ 76416 h 577"/>
                    <a:gd name="T68" fmla="*/ 34209 w 617"/>
                    <a:gd name="T69" fmla="*/ 78059 h 577"/>
                    <a:gd name="T70" fmla="*/ 37149 w 617"/>
                    <a:gd name="T71" fmla="*/ 75049 h 577"/>
                    <a:gd name="T72" fmla="*/ 39935 w 617"/>
                    <a:gd name="T73" fmla="*/ 79444 h 577"/>
                    <a:gd name="T74" fmla="*/ 41492 w 617"/>
                    <a:gd name="T75" fmla="*/ 86986 h 577"/>
                    <a:gd name="T76" fmla="*/ 48480 w 617"/>
                    <a:gd name="T77" fmla="*/ 79444 h 577"/>
                    <a:gd name="T78" fmla="*/ 51209 w 617"/>
                    <a:gd name="T79" fmla="*/ 80991 h 577"/>
                    <a:gd name="T80" fmla="*/ 54269 w 617"/>
                    <a:gd name="T81" fmla="*/ 85634 h 577"/>
                    <a:gd name="T82" fmla="*/ 58521 w 617"/>
                    <a:gd name="T83" fmla="*/ 83933 h 577"/>
                    <a:gd name="T84" fmla="*/ 62679 w 617"/>
                    <a:gd name="T85" fmla="*/ 83933 h 577"/>
                    <a:gd name="T86" fmla="*/ 65530 w 617"/>
                    <a:gd name="T87" fmla="*/ 85634 h 577"/>
                    <a:gd name="T88" fmla="*/ 69759 w 617"/>
                    <a:gd name="T89" fmla="*/ 76416 h 577"/>
                    <a:gd name="T90" fmla="*/ 78282 w 617"/>
                    <a:gd name="T91" fmla="*/ 75049 h 577"/>
                    <a:gd name="T92" fmla="*/ 86864 w 617"/>
                    <a:gd name="T93" fmla="*/ 103529 h 577"/>
                    <a:gd name="T94" fmla="*/ 96907 w 617"/>
                    <a:gd name="T95" fmla="*/ 108139 h 577"/>
                    <a:gd name="T96" fmla="*/ 96907 w 617"/>
                    <a:gd name="T97" fmla="*/ 86986 h 577"/>
                    <a:gd name="T98" fmla="*/ 94024 w 617"/>
                    <a:gd name="T99" fmla="*/ 79444 h 577"/>
                    <a:gd name="T100" fmla="*/ 95388 w 617"/>
                    <a:gd name="T101" fmla="*/ 75049 h 577"/>
                    <a:gd name="T102" fmla="*/ 101202 w 617"/>
                    <a:gd name="T103" fmla="*/ 69117 h 577"/>
                    <a:gd name="T104" fmla="*/ 99644 w 617"/>
                    <a:gd name="T105" fmla="*/ 66041 h 577"/>
                    <a:gd name="T106" fmla="*/ 96907 w 617"/>
                    <a:gd name="T107" fmla="*/ 66041 h 577"/>
                    <a:gd name="T108" fmla="*/ 88391 w 617"/>
                    <a:gd name="T109" fmla="*/ 28451 h 577"/>
                    <a:gd name="T110" fmla="*/ 98181 w 617"/>
                    <a:gd name="T111" fmla="*/ 19447 h 577"/>
                    <a:gd name="T112" fmla="*/ 95388 w 617"/>
                    <a:gd name="T113" fmla="*/ 11965 h 577"/>
                    <a:gd name="T114" fmla="*/ 85462 w 617"/>
                    <a:gd name="T115" fmla="*/ 13572 h 5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17"/>
                    <a:gd name="T175" fmla="*/ 0 h 577"/>
                    <a:gd name="T176" fmla="*/ 617 w 617"/>
                    <a:gd name="T177" fmla="*/ 577 h 57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17" h="577">
                      <a:moveTo>
                        <a:pt x="521" y="72"/>
                      </a:moveTo>
                      <a:lnTo>
                        <a:pt x="495" y="8"/>
                      </a:lnTo>
                      <a:lnTo>
                        <a:pt x="442" y="8"/>
                      </a:lnTo>
                      <a:lnTo>
                        <a:pt x="408" y="0"/>
                      </a:lnTo>
                      <a:lnTo>
                        <a:pt x="304" y="72"/>
                      </a:lnTo>
                      <a:lnTo>
                        <a:pt x="243" y="80"/>
                      </a:lnTo>
                      <a:lnTo>
                        <a:pt x="147" y="80"/>
                      </a:lnTo>
                      <a:lnTo>
                        <a:pt x="156" y="40"/>
                      </a:lnTo>
                      <a:lnTo>
                        <a:pt x="95" y="24"/>
                      </a:lnTo>
                      <a:lnTo>
                        <a:pt x="61" y="64"/>
                      </a:lnTo>
                      <a:lnTo>
                        <a:pt x="43" y="96"/>
                      </a:lnTo>
                      <a:lnTo>
                        <a:pt x="0" y="104"/>
                      </a:lnTo>
                      <a:lnTo>
                        <a:pt x="26" y="128"/>
                      </a:lnTo>
                      <a:lnTo>
                        <a:pt x="43" y="136"/>
                      </a:lnTo>
                      <a:lnTo>
                        <a:pt x="61" y="168"/>
                      </a:lnTo>
                      <a:lnTo>
                        <a:pt x="69" y="152"/>
                      </a:lnTo>
                      <a:lnTo>
                        <a:pt x="87" y="120"/>
                      </a:lnTo>
                      <a:lnTo>
                        <a:pt x="95" y="120"/>
                      </a:lnTo>
                      <a:lnTo>
                        <a:pt x="139" y="152"/>
                      </a:lnTo>
                      <a:lnTo>
                        <a:pt x="156" y="168"/>
                      </a:lnTo>
                      <a:lnTo>
                        <a:pt x="191" y="192"/>
                      </a:lnTo>
                      <a:lnTo>
                        <a:pt x="260" y="288"/>
                      </a:lnTo>
                      <a:lnTo>
                        <a:pt x="243" y="328"/>
                      </a:lnTo>
                      <a:lnTo>
                        <a:pt x="208" y="384"/>
                      </a:lnTo>
                      <a:lnTo>
                        <a:pt x="182" y="376"/>
                      </a:lnTo>
                      <a:lnTo>
                        <a:pt x="156" y="344"/>
                      </a:lnTo>
                      <a:lnTo>
                        <a:pt x="147" y="352"/>
                      </a:lnTo>
                      <a:lnTo>
                        <a:pt x="78" y="448"/>
                      </a:lnTo>
                      <a:lnTo>
                        <a:pt x="95" y="488"/>
                      </a:lnTo>
                      <a:lnTo>
                        <a:pt x="104" y="504"/>
                      </a:lnTo>
                      <a:lnTo>
                        <a:pt x="147" y="488"/>
                      </a:lnTo>
                      <a:lnTo>
                        <a:pt x="191" y="448"/>
                      </a:lnTo>
                      <a:lnTo>
                        <a:pt x="174" y="432"/>
                      </a:lnTo>
                      <a:lnTo>
                        <a:pt x="191" y="408"/>
                      </a:lnTo>
                      <a:lnTo>
                        <a:pt x="208" y="416"/>
                      </a:lnTo>
                      <a:lnTo>
                        <a:pt x="226" y="400"/>
                      </a:lnTo>
                      <a:lnTo>
                        <a:pt x="243" y="424"/>
                      </a:lnTo>
                      <a:lnTo>
                        <a:pt x="252" y="464"/>
                      </a:lnTo>
                      <a:lnTo>
                        <a:pt x="295" y="424"/>
                      </a:lnTo>
                      <a:lnTo>
                        <a:pt x="312" y="432"/>
                      </a:lnTo>
                      <a:lnTo>
                        <a:pt x="330" y="456"/>
                      </a:lnTo>
                      <a:lnTo>
                        <a:pt x="356" y="448"/>
                      </a:lnTo>
                      <a:lnTo>
                        <a:pt x="382" y="448"/>
                      </a:lnTo>
                      <a:lnTo>
                        <a:pt x="399" y="456"/>
                      </a:lnTo>
                      <a:lnTo>
                        <a:pt x="425" y="408"/>
                      </a:lnTo>
                      <a:lnTo>
                        <a:pt x="477" y="400"/>
                      </a:lnTo>
                      <a:lnTo>
                        <a:pt x="529" y="552"/>
                      </a:lnTo>
                      <a:lnTo>
                        <a:pt x="590" y="576"/>
                      </a:lnTo>
                      <a:lnTo>
                        <a:pt x="590" y="464"/>
                      </a:lnTo>
                      <a:lnTo>
                        <a:pt x="573" y="424"/>
                      </a:lnTo>
                      <a:lnTo>
                        <a:pt x="581" y="400"/>
                      </a:lnTo>
                      <a:lnTo>
                        <a:pt x="616" y="368"/>
                      </a:lnTo>
                      <a:lnTo>
                        <a:pt x="607" y="352"/>
                      </a:lnTo>
                      <a:lnTo>
                        <a:pt x="590" y="352"/>
                      </a:lnTo>
                      <a:lnTo>
                        <a:pt x="538" y="152"/>
                      </a:lnTo>
                      <a:lnTo>
                        <a:pt x="599" y="104"/>
                      </a:lnTo>
                      <a:lnTo>
                        <a:pt x="581" y="64"/>
                      </a:lnTo>
                      <a:lnTo>
                        <a:pt x="521" y="72"/>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101" name="Freeform 114"/>
                <p:cNvSpPr>
                  <a:spLocks/>
                </p:cNvSpPr>
                <p:nvPr/>
              </p:nvSpPr>
              <p:spPr bwMode="auto">
                <a:xfrm>
                  <a:off x="3978" y="1672"/>
                  <a:ext cx="184" cy="191"/>
                </a:xfrm>
                <a:custGeom>
                  <a:avLst/>
                  <a:gdLst>
                    <a:gd name="T0" fmla="*/ 6293 w 140"/>
                    <a:gd name="T1" fmla="*/ 0 h 145"/>
                    <a:gd name="T2" fmla="*/ 1699 w 140"/>
                    <a:gd name="T3" fmla="*/ 1498 h 145"/>
                    <a:gd name="T4" fmla="*/ 6293 w 140"/>
                    <a:gd name="T5" fmla="*/ 5941 h 145"/>
                    <a:gd name="T6" fmla="*/ 0 w 140"/>
                    <a:gd name="T7" fmla="*/ 10568 h 145"/>
                    <a:gd name="T8" fmla="*/ 0 w 140"/>
                    <a:gd name="T9" fmla="*/ 16568 h 145"/>
                    <a:gd name="T10" fmla="*/ 1699 w 140"/>
                    <a:gd name="T11" fmla="*/ 24154 h 145"/>
                    <a:gd name="T12" fmla="*/ 3022 w 140"/>
                    <a:gd name="T13" fmla="*/ 24154 h 145"/>
                    <a:gd name="T14" fmla="*/ 15576 w 140"/>
                    <a:gd name="T15" fmla="*/ 26982 h 145"/>
                    <a:gd name="T16" fmla="*/ 25129 w 140"/>
                    <a:gd name="T17" fmla="*/ 21165 h 145"/>
                    <a:gd name="T18" fmla="*/ 25129 w 140"/>
                    <a:gd name="T19" fmla="*/ 13579 h 145"/>
                    <a:gd name="T20" fmla="*/ 23468 w 140"/>
                    <a:gd name="T21" fmla="*/ 5941 h 145"/>
                    <a:gd name="T22" fmla="*/ 17307 w 140"/>
                    <a:gd name="T23" fmla="*/ 5941 h 145"/>
                    <a:gd name="T24" fmla="*/ 6293 w 140"/>
                    <a:gd name="T25" fmla="*/ 0 h 1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145"/>
                    <a:gd name="T41" fmla="*/ 140 w 140"/>
                    <a:gd name="T42" fmla="*/ 145 h 1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145">
                      <a:moveTo>
                        <a:pt x="35" y="0"/>
                      </a:moveTo>
                      <a:lnTo>
                        <a:pt x="9" y="8"/>
                      </a:lnTo>
                      <a:lnTo>
                        <a:pt x="35" y="32"/>
                      </a:lnTo>
                      <a:lnTo>
                        <a:pt x="0" y="56"/>
                      </a:lnTo>
                      <a:lnTo>
                        <a:pt x="0" y="88"/>
                      </a:lnTo>
                      <a:lnTo>
                        <a:pt x="9" y="128"/>
                      </a:lnTo>
                      <a:lnTo>
                        <a:pt x="17" y="128"/>
                      </a:lnTo>
                      <a:lnTo>
                        <a:pt x="87" y="144"/>
                      </a:lnTo>
                      <a:lnTo>
                        <a:pt x="139" y="112"/>
                      </a:lnTo>
                      <a:lnTo>
                        <a:pt x="139" y="72"/>
                      </a:lnTo>
                      <a:lnTo>
                        <a:pt x="130" y="32"/>
                      </a:lnTo>
                      <a:lnTo>
                        <a:pt x="96" y="32"/>
                      </a:lnTo>
                      <a:lnTo>
                        <a:pt x="35" y="0"/>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102" name="Freeform 116"/>
                <p:cNvSpPr>
                  <a:spLocks/>
                </p:cNvSpPr>
                <p:nvPr/>
              </p:nvSpPr>
              <p:spPr bwMode="auto">
                <a:xfrm>
                  <a:off x="3815" y="1552"/>
                  <a:ext cx="501" cy="307"/>
                </a:xfrm>
                <a:custGeom>
                  <a:avLst/>
                  <a:gdLst>
                    <a:gd name="T0" fmla="*/ 37203 w 383"/>
                    <a:gd name="T1" fmla="*/ 24223 h 233"/>
                    <a:gd name="T2" fmla="*/ 27187 w 383"/>
                    <a:gd name="T3" fmla="*/ 18108 h 233"/>
                    <a:gd name="T4" fmla="*/ 22847 w 383"/>
                    <a:gd name="T5" fmla="*/ 19647 h 233"/>
                    <a:gd name="T6" fmla="*/ 27187 w 383"/>
                    <a:gd name="T7" fmla="*/ 24223 h 233"/>
                    <a:gd name="T8" fmla="*/ 21317 w 383"/>
                    <a:gd name="T9" fmla="*/ 28743 h 233"/>
                    <a:gd name="T10" fmla="*/ 21317 w 383"/>
                    <a:gd name="T11" fmla="*/ 34663 h 233"/>
                    <a:gd name="T12" fmla="*/ 22847 w 383"/>
                    <a:gd name="T13" fmla="*/ 42352 h 233"/>
                    <a:gd name="T14" fmla="*/ 17140 w 383"/>
                    <a:gd name="T15" fmla="*/ 42352 h 233"/>
                    <a:gd name="T16" fmla="*/ 8531 w 383"/>
                    <a:gd name="T17" fmla="*/ 43825 h 233"/>
                    <a:gd name="T18" fmla="*/ 5719 w 383"/>
                    <a:gd name="T19" fmla="*/ 39241 h 233"/>
                    <a:gd name="T20" fmla="*/ 5719 w 383"/>
                    <a:gd name="T21" fmla="*/ 31599 h 233"/>
                    <a:gd name="T22" fmla="*/ 1493 w 383"/>
                    <a:gd name="T23" fmla="*/ 28743 h 233"/>
                    <a:gd name="T24" fmla="*/ 0 w 383"/>
                    <a:gd name="T25" fmla="*/ 22603 h 233"/>
                    <a:gd name="T26" fmla="*/ 8531 w 383"/>
                    <a:gd name="T27" fmla="*/ 14994 h 233"/>
                    <a:gd name="T28" fmla="*/ 14341 w 383"/>
                    <a:gd name="T29" fmla="*/ 12020 h 233"/>
                    <a:gd name="T30" fmla="*/ 21317 w 383"/>
                    <a:gd name="T31" fmla="*/ 14994 h 233"/>
                    <a:gd name="T32" fmla="*/ 34289 w 383"/>
                    <a:gd name="T33" fmla="*/ 7514 h 233"/>
                    <a:gd name="T34" fmla="*/ 50120 w 383"/>
                    <a:gd name="T35" fmla="*/ 0 h 233"/>
                    <a:gd name="T36" fmla="*/ 57045 w 383"/>
                    <a:gd name="T37" fmla="*/ 0 h 233"/>
                    <a:gd name="T38" fmla="*/ 62786 w 383"/>
                    <a:gd name="T39" fmla="*/ 4515 h 233"/>
                    <a:gd name="T40" fmla="*/ 59958 w 383"/>
                    <a:gd name="T41" fmla="*/ 9004 h 233"/>
                    <a:gd name="T42" fmla="*/ 57045 w 383"/>
                    <a:gd name="T43" fmla="*/ 5949 h 233"/>
                    <a:gd name="T44" fmla="*/ 51453 w 383"/>
                    <a:gd name="T45" fmla="*/ 5949 h 233"/>
                    <a:gd name="T46" fmla="*/ 50120 w 383"/>
                    <a:gd name="T47" fmla="*/ 7514 h 233"/>
                    <a:gd name="T48" fmla="*/ 54346 w 383"/>
                    <a:gd name="T49" fmla="*/ 13607 h 233"/>
                    <a:gd name="T50" fmla="*/ 52735 w 383"/>
                    <a:gd name="T51" fmla="*/ 14994 h 233"/>
                    <a:gd name="T52" fmla="*/ 48626 w 383"/>
                    <a:gd name="T53" fmla="*/ 14994 h 233"/>
                    <a:gd name="T54" fmla="*/ 45760 w 383"/>
                    <a:gd name="T55" fmla="*/ 12020 h 233"/>
                    <a:gd name="T56" fmla="*/ 41546 w 383"/>
                    <a:gd name="T57" fmla="*/ 12020 h 233"/>
                    <a:gd name="T58" fmla="*/ 42738 w 383"/>
                    <a:gd name="T59" fmla="*/ 19647 h 233"/>
                    <a:gd name="T60" fmla="*/ 42738 w 383"/>
                    <a:gd name="T61" fmla="*/ 24223 h 233"/>
                    <a:gd name="T62" fmla="*/ 37203 w 383"/>
                    <a:gd name="T63" fmla="*/ 24223 h 2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3"/>
                    <a:gd name="T97" fmla="*/ 0 h 233"/>
                    <a:gd name="T98" fmla="*/ 383 w 383"/>
                    <a:gd name="T99" fmla="*/ 233 h 23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3" h="233">
                      <a:moveTo>
                        <a:pt x="226" y="128"/>
                      </a:moveTo>
                      <a:lnTo>
                        <a:pt x="165" y="96"/>
                      </a:lnTo>
                      <a:lnTo>
                        <a:pt x="139" y="104"/>
                      </a:lnTo>
                      <a:lnTo>
                        <a:pt x="165" y="128"/>
                      </a:lnTo>
                      <a:lnTo>
                        <a:pt x="130" y="152"/>
                      </a:lnTo>
                      <a:lnTo>
                        <a:pt x="130" y="184"/>
                      </a:lnTo>
                      <a:lnTo>
                        <a:pt x="139" y="224"/>
                      </a:lnTo>
                      <a:lnTo>
                        <a:pt x="104" y="224"/>
                      </a:lnTo>
                      <a:lnTo>
                        <a:pt x="52" y="232"/>
                      </a:lnTo>
                      <a:lnTo>
                        <a:pt x="35" y="208"/>
                      </a:lnTo>
                      <a:lnTo>
                        <a:pt x="35" y="168"/>
                      </a:lnTo>
                      <a:lnTo>
                        <a:pt x="9" y="152"/>
                      </a:lnTo>
                      <a:lnTo>
                        <a:pt x="0" y="120"/>
                      </a:lnTo>
                      <a:lnTo>
                        <a:pt x="52" y="80"/>
                      </a:lnTo>
                      <a:lnTo>
                        <a:pt x="87" y="64"/>
                      </a:lnTo>
                      <a:lnTo>
                        <a:pt x="130" y="80"/>
                      </a:lnTo>
                      <a:lnTo>
                        <a:pt x="208" y="40"/>
                      </a:lnTo>
                      <a:lnTo>
                        <a:pt x="304" y="0"/>
                      </a:lnTo>
                      <a:lnTo>
                        <a:pt x="347" y="0"/>
                      </a:lnTo>
                      <a:lnTo>
                        <a:pt x="382" y="24"/>
                      </a:lnTo>
                      <a:lnTo>
                        <a:pt x="365" y="48"/>
                      </a:lnTo>
                      <a:lnTo>
                        <a:pt x="347" y="32"/>
                      </a:lnTo>
                      <a:lnTo>
                        <a:pt x="313" y="32"/>
                      </a:lnTo>
                      <a:lnTo>
                        <a:pt x="304" y="40"/>
                      </a:lnTo>
                      <a:lnTo>
                        <a:pt x="330" y="72"/>
                      </a:lnTo>
                      <a:lnTo>
                        <a:pt x="321" y="80"/>
                      </a:lnTo>
                      <a:lnTo>
                        <a:pt x="295" y="80"/>
                      </a:lnTo>
                      <a:lnTo>
                        <a:pt x="278" y="64"/>
                      </a:lnTo>
                      <a:lnTo>
                        <a:pt x="252" y="64"/>
                      </a:lnTo>
                      <a:lnTo>
                        <a:pt x="260" y="104"/>
                      </a:lnTo>
                      <a:lnTo>
                        <a:pt x="260" y="128"/>
                      </a:lnTo>
                      <a:lnTo>
                        <a:pt x="226" y="128"/>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103" name="Freeform 115"/>
                <p:cNvSpPr>
                  <a:spLocks/>
                </p:cNvSpPr>
                <p:nvPr/>
              </p:nvSpPr>
              <p:spPr bwMode="auto">
                <a:xfrm>
                  <a:off x="4138" y="1630"/>
                  <a:ext cx="58" cy="54"/>
                </a:xfrm>
                <a:custGeom>
                  <a:avLst/>
                  <a:gdLst>
                    <a:gd name="T0" fmla="*/ 4926 w 44"/>
                    <a:gd name="T1" fmla="*/ 0 h 41"/>
                    <a:gd name="T2" fmla="*/ 0 w 44"/>
                    <a:gd name="T3" fmla="*/ 0 h 41"/>
                    <a:gd name="T4" fmla="*/ 1785 w 44"/>
                    <a:gd name="T5" fmla="*/ 7486 h 41"/>
                    <a:gd name="T6" fmla="*/ 8195 w 44"/>
                    <a:gd name="T7" fmla="*/ 3077 h 41"/>
                    <a:gd name="T8" fmla="*/ 4926 w 44"/>
                    <a:gd name="T9" fmla="*/ 0 h 41"/>
                    <a:gd name="T10" fmla="*/ 0 60000 65536"/>
                    <a:gd name="T11" fmla="*/ 0 60000 65536"/>
                    <a:gd name="T12" fmla="*/ 0 60000 65536"/>
                    <a:gd name="T13" fmla="*/ 0 60000 65536"/>
                    <a:gd name="T14" fmla="*/ 0 60000 65536"/>
                    <a:gd name="T15" fmla="*/ 0 w 44"/>
                    <a:gd name="T16" fmla="*/ 0 h 41"/>
                    <a:gd name="T17" fmla="*/ 44 w 44"/>
                    <a:gd name="T18" fmla="*/ 41 h 41"/>
                  </a:gdLst>
                  <a:ahLst/>
                  <a:cxnLst>
                    <a:cxn ang="T10">
                      <a:pos x="T0" y="T1"/>
                    </a:cxn>
                    <a:cxn ang="T11">
                      <a:pos x="T2" y="T3"/>
                    </a:cxn>
                    <a:cxn ang="T12">
                      <a:pos x="T4" y="T5"/>
                    </a:cxn>
                    <a:cxn ang="T13">
                      <a:pos x="T6" y="T7"/>
                    </a:cxn>
                    <a:cxn ang="T14">
                      <a:pos x="T8" y="T9"/>
                    </a:cxn>
                  </a:cxnLst>
                  <a:rect l="T15" t="T16" r="T17" b="T18"/>
                  <a:pathLst>
                    <a:path w="44" h="41">
                      <a:moveTo>
                        <a:pt x="26" y="0"/>
                      </a:moveTo>
                      <a:lnTo>
                        <a:pt x="0" y="0"/>
                      </a:lnTo>
                      <a:lnTo>
                        <a:pt x="9" y="40"/>
                      </a:lnTo>
                      <a:lnTo>
                        <a:pt x="43" y="16"/>
                      </a:lnTo>
                      <a:lnTo>
                        <a:pt x="26" y="0"/>
                      </a:lnTo>
                    </a:path>
                  </a:pathLst>
                </a:custGeom>
                <a:solidFill>
                  <a:srgbClr val="808080"/>
                </a:solidFill>
                <a:ln w="12700" cap="rnd">
                  <a:solidFill>
                    <a:schemeClr val="bg1">
                      <a:alpha val="81175"/>
                    </a:schemeClr>
                  </a:solidFill>
                  <a:round/>
                  <a:headEnd/>
                  <a:tailEnd/>
                </a:ln>
              </p:spPr>
              <p:txBody>
                <a:bodyPr/>
                <a:lstStyle/>
                <a:p>
                  <a:endParaRPr lang="fr-CH" dirty="0"/>
                </a:p>
              </p:txBody>
            </p:sp>
            <p:sp>
              <p:nvSpPr>
                <p:cNvPr id="104" name="Freeform 117"/>
                <p:cNvSpPr>
                  <a:spLocks/>
                </p:cNvSpPr>
                <p:nvPr/>
              </p:nvSpPr>
              <p:spPr bwMode="auto">
                <a:xfrm>
                  <a:off x="1158" y="3249"/>
                  <a:ext cx="1112" cy="858"/>
                </a:xfrm>
                <a:custGeom>
                  <a:avLst/>
                  <a:gdLst>
                    <a:gd name="T0" fmla="*/ 1 w 1910"/>
                    <a:gd name="T1" fmla="*/ 0 h 1570"/>
                    <a:gd name="T2" fmla="*/ 1 w 1910"/>
                    <a:gd name="T3" fmla="*/ 0 h 1570"/>
                    <a:gd name="T4" fmla="*/ 1 w 1910"/>
                    <a:gd name="T5" fmla="*/ 0 h 1570"/>
                    <a:gd name="T6" fmla="*/ 1 w 1910"/>
                    <a:gd name="T7" fmla="*/ 0 h 1570"/>
                    <a:gd name="T8" fmla="*/ 1 w 1910"/>
                    <a:gd name="T9" fmla="*/ 0 h 1570"/>
                    <a:gd name="T10" fmla="*/ 1 w 1910"/>
                    <a:gd name="T11" fmla="*/ 0 h 1570"/>
                    <a:gd name="T12" fmla="*/ 1 w 1910"/>
                    <a:gd name="T13" fmla="*/ 0 h 1570"/>
                    <a:gd name="T14" fmla="*/ 1 w 1910"/>
                    <a:gd name="T15" fmla="*/ 0 h 1570"/>
                    <a:gd name="T16" fmla="*/ 1 w 1910"/>
                    <a:gd name="T17" fmla="*/ 0 h 1570"/>
                    <a:gd name="T18" fmla="*/ 1 w 1910"/>
                    <a:gd name="T19" fmla="*/ 0 h 1570"/>
                    <a:gd name="T20" fmla="*/ 1 w 1910"/>
                    <a:gd name="T21" fmla="*/ 0 h 1570"/>
                    <a:gd name="T22" fmla="*/ 0 w 1910"/>
                    <a:gd name="T23" fmla="*/ 0 h 1570"/>
                    <a:gd name="T24" fmla="*/ 0 w 1910"/>
                    <a:gd name="T25" fmla="*/ 0 h 1570"/>
                    <a:gd name="T26" fmla="*/ 0 w 1910"/>
                    <a:gd name="T27" fmla="*/ 0 h 1570"/>
                    <a:gd name="T28" fmla="*/ 0 w 1910"/>
                    <a:gd name="T29" fmla="*/ 0 h 1570"/>
                    <a:gd name="T30" fmla="*/ 0 w 1910"/>
                    <a:gd name="T31" fmla="*/ 0 h 1570"/>
                    <a:gd name="T32" fmla="*/ 0 w 1910"/>
                    <a:gd name="T33" fmla="*/ 0 h 1570"/>
                    <a:gd name="T34" fmla="*/ 0 w 1910"/>
                    <a:gd name="T35" fmla="*/ 0 h 1570"/>
                    <a:gd name="T36" fmla="*/ 0 w 1910"/>
                    <a:gd name="T37" fmla="*/ 0 h 1570"/>
                    <a:gd name="T38" fmla="*/ 0 w 1910"/>
                    <a:gd name="T39" fmla="*/ 0 h 1570"/>
                    <a:gd name="T40" fmla="*/ 0 w 1910"/>
                    <a:gd name="T41" fmla="*/ 0 h 1570"/>
                    <a:gd name="T42" fmla="*/ 0 w 1910"/>
                    <a:gd name="T43" fmla="*/ 0 h 1570"/>
                    <a:gd name="T44" fmla="*/ 0 w 1910"/>
                    <a:gd name="T45" fmla="*/ 0 h 1570"/>
                    <a:gd name="T46" fmla="*/ 0 w 1910"/>
                    <a:gd name="T47" fmla="*/ 0 h 1570"/>
                    <a:gd name="T48" fmla="*/ 0 w 1910"/>
                    <a:gd name="T49" fmla="*/ 0 h 1570"/>
                    <a:gd name="T50" fmla="*/ 0 w 1910"/>
                    <a:gd name="T51" fmla="*/ 0 h 1570"/>
                    <a:gd name="T52" fmla="*/ 0 w 1910"/>
                    <a:gd name="T53" fmla="*/ 0 h 1570"/>
                    <a:gd name="T54" fmla="*/ 0 w 1910"/>
                    <a:gd name="T55" fmla="*/ 0 h 1570"/>
                    <a:gd name="T56" fmla="*/ 1 w 1910"/>
                    <a:gd name="T57" fmla="*/ 0 h 1570"/>
                    <a:gd name="T58" fmla="*/ 1 w 1910"/>
                    <a:gd name="T59" fmla="*/ 0 h 1570"/>
                    <a:gd name="T60" fmla="*/ 1 w 1910"/>
                    <a:gd name="T61" fmla="*/ 0 h 1570"/>
                    <a:gd name="T62" fmla="*/ 1 w 1910"/>
                    <a:gd name="T63" fmla="*/ 0 h 1570"/>
                    <a:gd name="T64" fmla="*/ 1 w 1910"/>
                    <a:gd name="T65" fmla="*/ 0 h 1570"/>
                    <a:gd name="T66" fmla="*/ 1 w 1910"/>
                    <a:gd name="T67" fmla="*/ 0 h 1570"/>
                    <a:gd name="T68" fmla="*/ 1 w 1910"/>
                    <a:gd name="T69" fmla="*/ 0 h 157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10"/>
                    <a:gd name="T106" fmla="*/ 0 h 1570"/>
                    <a:gd name="T107" fmla="*/ 1910 w 1910"/>
                    <a:gd name="T108" fmla="*/ 1570 h 157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10" h="1570">
                      <a:moveTo>
                        <a:pt x="1610" y="20"/>
                      </a:moveTo>
                      <a:cubicBezTo>
                        <a:pt x="1666" y="31"/>
                        <a:pt x="1643" y="30"/>
                        <a:pt x="1680" y="30"/>
                      </a:cubicBezTo>
                      <a:lnTo>
                        <a:pt x="1650" y="250"/>
                      </a:lnTo>
                      <a:lnTo>
                        <a:pt x="1760" y="380"/>
                      </a:lnTo>
                      <a:lnTo>
                        <a:pt x="1780" y="640"/>
                      </a:lnTo>
                      <a:lnTo>
                        <a:pt x="1910" y="810"/>
                      </a:lnTo>
                      <a:lnTo>
                        <a:pt x="1810" y="1030"/>
                      </a:lnTo>
                      <a:lnTo>
                        <a:pt x="1680" y="1100"/>
                      </a:lnTo>
                      <a:lnTo>
                        <a:pt x="1590" y="1220"/>
                      </a:lnTo>
                      <a:lnTo>
                        <a:pt x="1250" y="1460"/>
                      </a:lnTo>
                      <a:lnTo>
                        <a:pt x="1090" y="1390"/>
                      </a:lnTo>
                      <a:lnTo>
                        <a:pt x="710" y="1570"/>
                      </a:lnTo>
                      <a:lnTo>
                        <a:pt x="350" y="950"/>
                      </a:lnTo>
                      <a:lnTo>
                        <a:pt x="240" y="1010"/>
                      </a:lnTo>
                      <a:lnTo>
                        <a:pt x="190" y="910"/>
                      </a:lnTo>
                      <a:lnTo>
                        <a:pt x="260" y="740"/>
                      </a:lnTo>
                      <a:lnTo>
                        <a:pt x="90" y="740"/>
                      </a:lnTo>
                      <a:lnTo>
                        <a:pt x="0" y="630"/>
                      </a:lnTo>
                      <a:lnTo>
                        <a:pt x="170" y="270"/>
                      </a:lnTo>
                      <a:lnTo>
                        <a:pt x="30" y="60"/>
                      </a:lnTo>
                      <a:lnTo>
                        <a:pt x="70" y="0"/>
                      </a:lnTo>
                      <a:lnTo>
                        <a:pt x="240" y="20"/>
                      </a:lnTo>
                      <a:lnTo>
                        <a:pt x="300" y="150"/>
                      </a:lnTo>
                      <a:lnTo>
                        <a:pt x="570" y="580"/>
                      </a:lnTo>
                      <a:lnTo>
                        <a:pt x="670" y="550"/>
                      </a:lnTo>
                      <a:lnTo>
                        <a:pt x="850" y="320"/>
                      </a:lnTo>
                      <a:lnTo>
                        <a:pt x="860" y="220"/>
                      </a:lnTo>
                      <a:lnTo>
                        <a:pt x="940" y="190"/>
                      </a:lnTo>
                      <a:lnTo>
                        <a:pt x="1020" y="170"/>
                      </a:lnTo>
                      <a:lnTo>
                        <a:pt x="1080" y="50"/>
                      </a:lnTo>
                      <a:lnTo>
                        <a:pt x="1150" y="80"/>
                      </a:lnTo>
                      <a:lnTo>
                        <a:pt x="1160" y="140"/>
                      </a:lnTo>
                      <a:lnTo>
                        <a:pt x="1450" y="30"/>
                      </a:lnTo>
                      <a:lnTo>
                        <a:pt x="1540" y="80"/>
                      </a:lnTo>
                      <a:lnTo>
                        <a:pt x="1610" y="20"/>
                      </a:lnTo>
                      <a:close/>
                    </a:path>
                  </a:pathLst>
                </a:custGeom>
                <a:solidFill>
                  <a:srgbClr val="CBCBCB"/>
                </a:solidFill>
                <a:ln w="12700">
                  <a:solidFill>
                    <a:schemeClr val="bg1">
                      <a:alpha val="81175"/>
                    </a:schemeClr>
                  </a:solidFill>
                  <a:round/>
                  <a:headEnd/>
                  <a:tailEnd/>
                </a:ln>
              </p:spPr>
              <p:txBody>
                <a:bodyPr/>
                <a:lstStyle/>
                <a:p>
                  <a:endParaRPr lang="fr-CH" dirty="0"/>
                </a:p>
              </p:txBody>
            </p:sp>
            <p:sp>
              <p:nvSpPr>
                <p:cNvPr id="105" name="Freeform 118"/>
                <p:cNvSpPr>
                  <a:spLocks/>
                </p:cNvSpPr>
                <p:nvPr/>
              </p:nvSpPr>
              <p:spPr bwMode="auto">
                <a:xfrm>
                  <a:off x="1286" y="1809"/>
                  <a:ext cx="763" cy="407"/>
                </a:xfrm>
                <a:custGeom>
                  <a:avLst/>
                  <a:gdLst>
                    <a:gd name="T0" fmla="*/ 0 w 1330"/>
                    <a:gd name="T1" fmla="*/ 0 h 720"/>
                    <a:gd name="T2" fmla="*/ 0 w 1330"/>
                    <a:gd name="T3" fmla="*/ 0 h 720"/>
                    <a:gd name="T4" fmla="*/ 0 w 1330"/>
                    <a:gd name="T5" fmla="*/ 0 h 720"/>
                    <a:gd name="T6" fmla="*/ 0 w 1330"/>
                    <a:gd name="T7" fmla="*/ 0 h 720"/>
                    <a:gd name="T8" fmla="*/ 0 w 1330"/>
                    <a:gd name="T9" fmla="*/ 0 h 720"/>
                    <a:gd name="T10" fmla="*/ 0 w 1330"/>
                    <a:gd name="T11" fmla="*/ 0 h 720"/>
                    <a:gd name="T12" fmla="*/ 0 w 1330"/>
                    <a:gd name="T13" fmla="*/ 0 h 720"/>
                    <a:gd name="T14" fmla="*/ 0 w 1330"/>
                    <a:gd name="T15" fmla="*/ 0 h 720"/>
                    <a:gd name="T16" fmla="*/ 0 w 1330"/>
                    <a:gd name="T17" fmla="*/ 0 h 720"/>
                    <a:gd name="T18" fmla="*/ 0 w 1330"/>
                    <a:gd name="T19" fmla="*/ 0 h 720"/>
                    <a:gd name="T20" fmla="*/ 0 w 1330"/>
                    <a:gd name="T21" fmla="*/ 0 h 720"/>
                    <a:gd name="T22" fmla="*/ 0 w 1330"/>
                    <a:gd name="T23" fmla="*/ 0 h 720"/>
                    <a:gd name="T24" fmla="*/ 0 w 1330"/>
                    <a:gd name="T25" fmla="*/ 0 h 720"/>
                    <a:gd name="T26" fmla="*/ 0 w 1330"/>
                    <a:gd name="T27" fmla="*/ 0 h 720"/>
                    <a:gd name="T28" fmla="*/ 0 w 1330"/>
                    <a:gd name="T29" fmla="*/ 0 h 720"/>
                    <a:gd name="T30" fmla="*/ 0 w 1330"/>
                    <a:gd name="T31" fmla="*/ 0 h 720"/>
                    <a:gd name="T32" fmla="*/ 0 w 1330"/>
                    <a:gd name="T33" fmla="*/ 0 h 720"/>
                    <a:gd name="T34" fmla="*/ 1 w 1330"/>
                    <a:gd name="T35" fmla="*/ 0 h 720"/>
                    <a:gd name="T36" fmla="*/ 1 w 1330"/>
                    <a:gd name="T37" fmla="*/ 0 h 720"/>
                    <a:gd name="T38" fmla="*/ 1 w 1330"/>
                    <a:gd name="T39" fmla="*/ 0 h 720"/>
                    <a:gd name="T40" fmla="*/ 0 w 1330"/>
                    <a:gd name="T41" fmla="*/ 0 h 720"/>
                    <a:gd name="T42" fmla="*/ 0 w 1330"/>
                    <a:gd name="T43" fmla="*/ 0 h 720"/>
                    <a:gd name="T44" fmla="*/ 0 w 1330"/>
                    <a:gd name="T45" fmla="*/ 0 h 72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30"/>
                    <a:gd name="T70" fmla="*/ 0 h 720"/>
                    <a:gd name="T71" fmla="*/ 1330 w 1330"/>
                    <a:gd name="T72" fmla="*/ 720 h 72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30" h="720">
                      <a:moveTo>
                        <a:pt x="1040" y="420"/>
                      </a:moveTo>
                      <a:cubicBezTo>
                        <a:pt x="1034" y="421"/>
                        <a:pt x="978" y="434"/>
                        <a:pt x="970" y="440"/>
                      </a:cubicBezTo>
                      <a:cubicBezTo>
                        <a:pt x="903" y="484"/>
                        <a:pt x="975" y="457"/>
                        <a:pt x="910" y="490"/>
                      </a:cubicBezTo>
                      <a:cubicBezTo>
                        <a:pt x="864" y="512"/>
                        <a:pt x="892" y="487"/>
                        <a:pt x="870" y="510"/>
                      </a:cubicBezTo>
                      <a:lnTo>
                        <a:pt x="530" y="610"/>
                      </a:lnTo>
                      <a:lnTo>
                        <a:pt x="520" y="700"/>
                      </a:lnTo>
                      <a:lnTo>
                        <a:pt x="440" y="720"/>
                      </a:lnTo>
                      <a:lnTo>
                        <a:pt x="350" y="520"/>
                      </a:lnTo>
                      <a:lnTo>
                        <a:pt x="40" y="700"/>
                      </a:lnTo>
                      <a:lnTo>
                        <a:pt x="0" y="620"/>
                      </a:lnTo>
                      <a:lnTo>
                        <a:pt x="100" y="510"/>
                      </a:lnTo>
                      <a:lnTo>
                        <a:pt x="10" y="420"/>
                      </a:lnTo>
                      <a:lnTo>
                        <a:pt x="160" y="420"/>
                      </a:lnTo>
                      <a:lnTo>
                        <a:pt x="400" y="340"/>
                      </a:lnTo>
                      <a:lnTo>
                        <a:pt x="470" y="160"/>
                      </a:lnTo>
                      <a:lnTo>
                        <a:pt x="690" y="210"/>
                      </a:lnTo>
                      <a:lnTo>
                        <a:pt x="820" y="0"/>
                      </a:lnTo>
                      <a:lnTo>
                        <a:pt x="1330" y="10"/>
                      </a:lnTo>
                      <a:lnTo>
                        <a:pt x="1250" y="60"/>
                      </a:lnTo>
                      <a:lnTo>
                        <a:pt x="1160" y="190"/>
                      </a:lnTo>
                      <a:lnTo>
                        <a:pt x="1060" y="210"/>
                      </a:lnTo>
                      <a:lnTo>
                        <a:pt x="1000" y="300"/>
                      </a:lnTo>
                      <a:lnTo>
                        <a:pt x="1040" y="420"/>
                      </a:lnTo>
                      <a:close/>
                    </a:path>
                  </a:pathLst>
                </a:custGeom>
                <a:solidFill>
                  <a:srgbClr val="CBCBCB"/>
                </a:solidFill>
                <a:ln w="12700">
                  <a:solidFill>
                    <a:schemeClr val="bg1">
                      <a:alpha val="81175"/>
                    </a:schemeClr>
                  </a:solidFill>
                  <a:round/>
                  <a:headEnd/>
                  <a:tailEnd/>
                </a:ln>
              </p:spPr>
              <p:txBody>
                <a:bodyPr/>
                <a:lstStyle/>
                <a:p>
                  <a:endParaRPr lang="fr-CH" dirty="0"/>
                </a:p>
              </p:txBody>
            </p:sp>
            <p:sp>
              <p:nvSpPr>
                <p:cNvPr id="106" name="Freeform 119"/>
                <p:cNvSpPr>
                  <a:spLocks/>
                </p:cNvSpPr>
                <p:nvPr/>
              </p:nvSpPr>
              <p:spPr bwMode="auto">
                <a:xfrm rot="-139736">
                  <a:off x="1152" y="2342"/>
                  <a:ext cx="622" cy="836"/>
                </a:xfrm>
                <a:custGeom>
                  <a:avLst/>
                  <a:gdLst>
                    <a:gd name="T0" fmla="*/ 1 w 970"/>
                    <a:gd name="T1" fmla="*/ 0 h 1590"/>
                    <a:gd name="T2" fmla="*/ 1 w 970"/>
                    <a:gd name="T3" fmla="*/ 0 h 1590"/>
                    <a:gd name="T4" fmla="*/ 1 w 970"/>
                    <a:gd name="T5" fmla="*/ 0 h 1590"/>
                    <a:gd name="T6" fmla="*/ 1 w 970"/>
                    <a:gd name="T7" fmla="*/ 0 h 1590"/>
                    <a:gd name="T8" fmla="*/ 1 w 970"/>
                    <a:gd name="T9" fmla="*/ 0 h 1590"/>
                    <a:gd name="T10" fmla="*/ 1 w 970"/>
                    <a:gd name="T11" fmla="*/ 0 h 1590"/>
                    <a:gd name="T12" fmla="*/ 1 w 970"/>
                    <a:gd name="T13" fmla="*/ 0 h 1590"/>
                    <a:gd name="T14" fmla="*/ 1 w 970"/>
                    <a:gd name="T15" fmla="*/ 0 h 1590"/>
                    <a:gd name="T16" fmla="*/ 1 w 970"/>
                    <a:gd name="T17" fmla="*/ 0 h 1590"/>
                    <a:gd name="T18" fmla="*/ 1 w 970"/>
                    <a:gd name="T19" fmla="*/ 0 h 1590"/>
                    <a:gd name="T20" fmla="*/ 1 w 970"/>
                    <a:gd name="T21" fmla="*/ 0 h 1590"/>
                    <a:gd name="T22" fmla="*/ 1 w 970"/>
                    <a:gd name="T23" fmla="*/ 0 h 1590"/>
                    <a:gd name="T24" fmla="*/ 1 w 970"/>
                    <a:gd name="T25" fmla="*/ 0 h 1590"/>
                    <a:gd name="T26" fmla="*/ 0 w 970"/>
                    <a:gd name="T27" fmla="*/ 0 h 1590"/>
                    <a:gd name="T28" fmla="*/ 0 w 970"/>
                    <a:gd name="T29" fmla="*/ 0 h 1590"/>
                    <a:gd name="T30" fmla="*/ 0 w 970"/>
                    <a:gd name="T31" fmla="*/ 0 h 1590"/>
                    <a:gd name="T32" fmla="*/ 0 w 970"/>
                    <a:gd name="T33" fmla="*/ 0 h 1590"/>
                    <a:gd name="T34" fmla="*/ 0 w 970"/>
                    <a:gd name="T35" fmla="*/ 0 h 1590"/>
                    <a:gd name="T36" fmla="*/ 0 w 970"/>
                    <a:gd name="T37" fmla="*/ 0 h 1590"/>
                    <a:gd name="T38" fmla="*/ 0 w 970"/>
                    <a:gd name="T39" fmla="*/ 0 h 1590"/>
                    <a:gd name="T40" fmla="*/ 0 w 970"/>
                    <a:gd name="T41" fmla="*/ 0 h 1590"/>
                    <a:gd name="T42" fmla="*/ 0 w 970"/>
                    <a:gd name="T43" fmla="*/ 0 h 1590"/>
                    <a:gd name="T44" fmla="*/ 0 w 970"/>
                    <a:gd name="T45" fmla="*/ 0 h 1590"/>
                    <a:gd name="T46" fmla="*/ 0 w 970"/>
                    <a:gd name="T47" fmla="*/ 0 h 1590"/>
                    <a:gd name="T48" fmla="*/ 0 w 970"/>
                    <a:gd name="T49" fmla="*/ 0 h 1590"/>
                    <a:gd name="T50" fmla="*/ 0 w 970"/>
                    <a:gd name="T51" fmla="*/ 0 h 1590"/>
                    <a:gd name="T52" fmla="*/ 0 w 970"/>
                    <a:gd name="T53" fmla="*/ 0 h 1590"/>
                    <a:gd name="T54" fmla="*/ 0 w 970"/>
                    <a:gd name="T55" fmla="*/ 0 h 1590"/>
                    <a:gd name="T56" fmla="*/ 0 w 970"/>
                    <a:gd name="T57" fmla="*/ 0 h 1590"/>
                    <a:gd name="T58" fmla="*/ 0 w 970"/>
                    <a:gd name="T59" fmla="*/ 0 h 1590"/>
                    <a:gd name="T60" fmla="*/ 0 w 970"/>
                    <a:gd name="T61" fmla="*/ 0 h 1590"/>
                    <a:gd name="T62" fmla="*/ 0 w 970"/>
                    <a:gd name="T63" fmla="*/ 0 h 1590"/>
                    <a:gd name="T64" fmla="*/ 1 w 970"/>
                    <a:gd name="T65" fmla="*/ 0 h 1590"/>
                    <a:gd name="T66" fmla="*/ 1 w 970"/>
                    <a:gd name="T67" fmla="*/ 0 h 15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70"/>
                    <a:gd name="T103" fmla="*/ 0 h 1590"/>
                    <a:gd name="T104" fmla="*/ 970 w 970"/>
                    <a:gd name="T105" fmla="*/ 1590 h 159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70" h="1590">
                      <a:moveTo>
                        <a:pt x="648" y="88"/>
                      </a:moveTo>
                      <a:lnTo>
                        <a:pt x="760" y="300"/>
                      </a:lnTo>
                      <a:lnTo>
                        <a:pt x="840" y="280"/>
                      </a:lnTo>
                      <a:lnTo>
                        <a:pt x="730" y="400"/>
                      </a:lnTo>
                      <a:lnTo>
                        <a:pt x="870" y="810"/>
                      </a:lnTo>
                      <a:lnTo>
                        <a:pt x="810" y="860"/>
                      </a:lnTo>
                      <a:lnTo>
                        <a:pt x="890" y="860"/>
                      </a:lnTo>
                      <a:lnTo>
                        <a:pt x="970" y="1040"/>
                      </a:lnTo>
                      <a:lnTo>
                        <a:pt x="850" y="1120"/>
                      </a:lnTo>
                      <a:lnTo>
                        <a:pt x="940" y="1250"/>
                      </a:lnTo>
                      <a:lnTo>
                        <a:pt x="680" y="1380"/>
                      </a:lnTo>
                      <a:lnTo>
                        <a:pt x="630" y="1460"/>
                      </a:lnTo>
                      <a:lnTo>
                        <a:pt x="560" y="1470"/>
                      </a:lnTo>
                      <a:lnTo>
                        <a:pt x="410" y="1590"/>
                      </a:lnTo>
                      <a:lnTo>
                        <a:pt x="350" y="1590"/>
                      </a:lnTo>
                      <a:lnTo>
                        <a:pt x="360" y="1480"/>
                      </a:lnTo>
                      <a:lnTo>
                        <a:pt x="310" y="1390"/>
                      </a:lnTo>
                      <a:lnTo>
                        <a:pt x="220" y="1380"/>
                      </a:lnTo>
                      <a:lnTo>
                        <a:pt x="120" y="1450"/>
                      </a:lnTo>
                      <a:lnTo>
                        <a:pt x="0" y="1340"/>
                      </a:lnTo>
                      <a:lnTo>
                        <a:pt x="140" y="1320"/>
                      </a:lnTo>
                      <a:lnTo>
                        <a:pt x="220" y="1270"/>
                      </a:lnTo>
                      <a:lnTo>
                        <a:pt x="120" y="1180"/>
                      </a:lnTo>
                      <a:lnTo>
                        <a:pt x="20" y="1150"/>
                      </a:lnTo>
                      <a:lnTo>
                        <a:pt x="0" y="970"/>
                      </a:lnTo>
                      <a:lnTo>
                        <a:pt x="190" y="910"/>
                      </a:lnTo>
                      <a:lnTo>
                        <a:pt x="310" y="710"/>
                      </a:lnTo>
                      <a:lnTo>
                        <a:pt x="260" y="650"/>
                      </a:lnTo>
                      <a:lnTo>
                        <a:pt x="410" y="400"/>
                      </a:lnTo>
                      <a:lnTo>
                        <a:pt x="330" y="170"/>
                      </a:lnTo>
                      <a:lnTo>
                        <a:pt x="420" y="100"/>
                      </a:lnTo>
                      <a:lnTo>
                        <a:pt x="530" y="20"/>
                      </a:lnTo>
                      <a:lnTo>
                        <a:pt x="630" y="0"/>
                      </a:lnTo>
                      <a:lnTo>
                        <a:pt x="648" y="88"/>
                      </a:lnTo>
                      <a:close/>
                    </a:path>
                  </a:pathLst>
                </a:custGeom>
                <a:solidFill>
                  <a:srgbClr val="CBCBCB"/>
                </a:solidFill>
                <a:ln w="12700">
                  <a:solidFill>
                    <a:schemeClr val="bg1">
                      <a:alpha val="81175"/>
                    </a:schemeClr>
                  </a:solidFill>
                  <a:round/>
                  <a:headEnd/>
                  <a:tailEnd/>
                </a:ln>
              </p:spPr>
              <p:txBody>
                <a:bodyPr/>
                <a:lstStyle/>
                <a:p>
                  <a:endParaRPr lang="fr-CH" dirty="0"/>
                </a:p>
              </p:txBody>
            </p:sp>
            <p:sp>
              <p:nvSpPr>
                <p:cNvPr id="107" name="Freeform 135"/>
                <p:cNvSpPr>
                  <a:spLocks/>
                </p:cNvSpPr>
                <p:nvPr/>
              </p:nvSpPr>
              <p:spPr bwMode="auto">
                <a:xfrm>
                  <a:off x="3026" y="2538"/>
                  <a:ext cx="152" cy="132"/>
                </a:xfrm>
                <a:custGeom>
                  <a:avLst/>
                  <a:gdLst>
                    <a:gd name="T0" fmla="*/ 14377 w 114"/>
                    <a:gd name="T1" fmla="*/ 5666 h 97"/>
                    <a:gd name="T2" fmla="*/ 10496 w 114"/>
                    <a:gd name="T3" fmla="*/ 0 h 97"/>
                    <a:gd name="T4" fmla="*/ 0 w 114"/>
                    <a:gd name="T5" fmla="*/ 11526 h 97"/>
                    <a:gd name="T6" fmla="*/ 10496 w 114"/>
                    <a:gd name="T7" fmla="*/ 28724 h 97"/>
                    <a:gd name="T8" fmla="*/ 6271 w 114"/>
                    <a:gd name="T9" fmla="*/ 39825 h 97"/>
                    <a:gd name="T10" fmla="*/ 14377 w 114"/>
                    <a:gd name="T11" fmla="*/ 43831 h 97"/>
                    <a:gd name="T12" fmla="*/ 27001 w 114"/>
                    <a:gd name="T13" fmla="*/ 39825 h 97"/>
                    <a:gd name="T14" fmla="*/ 31045 w 114"/>
                    <a:gd name="T15" fmla="*/ 14278 h 97"/>
                    <a:gd name="T16" fmla="*/ 27001 w 114"/>
                    <a:gd name="T17" fmla="*/ 2765 h 97"/>
                    <a:gd name="T18" fmla="*/ 14377 w 114"/>
                    <a:gd name="T19" fmla="*/ 5666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4"/>
                    <a:gd name="T31" fmla="*/ 0 h 97"/>
                    <a:gd name="T32" fmla="*/ 114 w 114"/>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4" h="97">
                      <a:moveTo>
                        <a:pt x="52" y="16"/>
                      </a:moveTo>
                      <a:lnTo>
                        <a:pt x="35" y="0"/>
                      </a:lnTo>
                      <a:lnTo>
                        <a:pt x="0" y="24"/>
                      </a:lnTo>
                      <a:lnTo>
                        <a:pt x="35" y="64"/>
                      </a:lnTo>
                      <a:lnTo>
                        <a:pt x="26" y="88"/>
                      </a:lnTo>
                      <a:lnTo>
                        <a:pt x="52" y="96"/>
                      </a:lnTo>
                      <a:lnTo>
                        <a:pt x="96" y="88"/>
                      </a:lnTo>
                      <a:lnTo>
                        <a:pt x="113" y="32"/>
                      </a:lnTo>
                      <a:lnTo>
                        <a:pt x="96" y="8"/>
                      </a:lnTo>
                      <a:lnTo>
                        <a:pt x="52" y="16"/>
                      </a:lnTo>
                    </a:path>
                  </a:pathLst>
                </a:custGeom>
                <a:solidFill>
                  <a:srgbClr val="808080"/>
                </a:solidFill>
                <a:ln w="12700" cap="rnd">
                  <a:solidFill>
                    <a:schemeClr val="bg1">
                      <a:alpha val="81175"/>
                    </a:schemeClr>
                  </a:solidFill>
                  <a:round/>
                  <a:headEnd/>
                  <a:tailEnd/>
                </a:ln>
              </p:spPr>
              <p:txBody>
                <a:bodyPr/>
                <a:lstStyle/>
                <a:p>
                  <a:endParaRPr lang="fr-CH" dirty="0"/>
                </a:p>
              </p:txBody>
            </p:sp>
          </p:grpSp>
          <p:grpSp>
            <p:nvGrpSpPr>
              <p:cNvPr id="18" name="Group 40"/>
              <p:cNvGrpSpPr>
                <a:grpSpLocks/>
              </p:cNvGrpSpPr>
              <p:nvPr/>
            </p:nvGrpSpPr>
            <p:grpSpPr bwMode="auto">
              <a:xfrm>
                <a:off x="462" y="528"/>
                <a:ext cx="4080" cy="3456"/>
                <a:chOff x="513" y="692"/>
                <a:chExt cx="3993" cy="3255"/>
              </a:xfrm>
            </p:grpSpPr>
            <p:sp>
              <p:nvSpPr>
                <p:cNvPr id="20" name="Freeform 121" descr="Blaues Seidenpapier"/>
                <p:cNvSpPr>
                  <a:spLocks/>
                </p:cNvSpPr>
                <p:nvPr/>
              </p:nvSpPr>
              <p:spPr bwMode="auto">
                <a:xfrm>
                  <a:off x="3608" y="692"/>
                  <a:ext cx="898" cy="486"/>
                </a:xfrm>
                <a:custGeom>
                  <a:avLst/>
                  <a:gdLst>
                    <a:gd name="T0" fmla="*/ 2813 w 686"/>
                    <a:gd name="T1" fmla="*/ 34390 h 369"/>
                    <a:gd name="T2" fmla="*/ 11467 w 686"/>
                    <a:gd name="T3" fmla="*/ 28433 h 369"/>
                    <a:gd name="T4" fmla="*/ 20171 w 686"/>
                    <a:gd name="T5" fmla="*/ 26954 h 369"/>
                    <a:gd name="T6" fmla="*/ 27534 w 686"/>
                    <a:gd name="T7" fmla="*/ 26954 h 369"/>
                    <a:gd name="T8" fmla="*/ 36232 w 686"/>
                    <a:gd name="T9" fmla="*/ 30010 h 369"/>
                    <a:gd name="T10" fmla="*/ 46229 w 686"/>
                    <a:gd name="T11" fmla="*/ 37448 h 369"/>
                    <a:gd name="T12" fmla="*/ 57837 w 686"/>
                    <a:gd name="T13" fmla="*/ 42001 h 369"/>
                    <a:gd name="T14" fmla="*/ 63728 w 686"/>
                    <a:gd name="T15" fmla="*/ 51013 h 369"/>
                    <a:gd name="T16" fmla="*/ 68025 w 686"/>
                    <a:gd name="T17" fmla="*/ 58458 h 369"/>
                    <a:gd name="T18" fmla="*/ 76772 w 686"/>
                    <a:gd name="T19" fmla="*/ 63014 h 369"/>
                    <a:gd name="T20" fmla="*/ 82465 w 686"/>
                    <a:gd name="T21" fmla="*/ 69044 h 369"/>
                    <a:gd name="T22" fmla="*/ 91118 w 686"/>
                    <a:gd name="T23" fmla="*/ 67371 h 369"/>
                    <a:gd name="T24" fmla="*/ 98379 w 686"/>
                    <a:gd name="T25" fmla="*/ 64419 h 369"/>
                    <a:gd name="T26" fmla="*/ 101322 w 686"/>
                    <a:gd name="T27" fmla="*/ 63014 h 369"/>
                    <a:gd name="T28" fmla="*/ 105595 w 686"/>
                    <a:gd name="T29" fmla="*/ 65984 h 369"/>
                    <a:gd name="T30" fmla="*/ 111347 w 686"/>
                    <a:gd name="T31" fmla="*/ 61422 h 369"/>
                    <a:gd name="T32" fmla="*/ 114279 w 686"/>
                    <a:gd name="T33" fmla="*/ 59829 h 369"/>
                    <a:gd name="T34" fmla="*/ 107083 w 686"/>
                    <a:gd name="T35" fmla="*/ 47955 h 369"/>
                    <a:gd name="T36" fmla="*/ 91118 w 686"/>
                    <a:gd name="T37" fmla="*/ 44948 h 369"/>
                    <a:gd name="T38" fmla="*/ 81039 w 686"/>
                    <a:gd name="T39" fmla="*/ 42001 h 369"/>
                    <a:gd name="T40" fmla="*/ 72423 w 686"/>
                    <a:gd name="T41" fmla="*/ 31394 h 369"/>
                    <a:gd name="T42" fmla="*/ 65123 w 686"/>
                    <a:gd name="T43" fmla="*/ 26954 h 369"/>
                    <a:gd name="T44" fmla="*/ 50576 w 686"/>
                    <a:gd name="T45" fmla="*/ 25501 h 369"/>
                    <a:gd name="T46" fmla="*/ 40460 w 686"/>
                    <a:gd name="T47" fmla="*/ 19427 h 369"/>
                    <a:gd name="T48" fmla="*/ 36232 w 686"/>
                    <a:gd name="T49" fmla="*/ 13563 h 369"/>
                    <a:gd name="T50" fmla="*/ 28817 w 686"/>
                    <a:gd name="T51" fmla="*/ 5937 h 369"/>
                    <a:gd name="T52" fmla="*/ 21703 w 686"/>
                    <a:gd name="T53" fmla="*/ 0 h 369"/>
                    <a:gd name="T54" fmla="*/ 18851 w 686"/>
                    <a:gd name="T55" fmla="*/ 3077 h 369"/>
                    <a:gd name="T56" fmla="*/ 20171 w 686"/>
                    <a:gd name="T57" fmla="*/ 5937 h 369"/>
                    <a:gd name="T58" fmla="*/ 24469 w 686"/>
                    <a:gd name="T59" fmla="*/ 8957 h 369"/>
                    <a:gd name="T60" fmla="*/ 30326 w 686"/>
                    <a:gd name="T61" fmla="*/ 14937 h 369"/>
                    <a:gd name="T62" fmla="*/ 36232 w 686"/>
                    <a:gd name="T63" fmla="*/ 19427 h 369"/>
                    <a:gd name="T64" fmla="*/ 31804 w 686"/>
                    <a:gd name="T65" fmla="*/ 24126 h 369"/>
                    <a:gd name="T66" fmla="*/ 27534 w 686"/>
                    <a:gd name="T67" fmla="*/ 22446 h 369"/>
                    <a:gd name="T68" fmla="*/ 21703 w 686"/>
                    <a:gd name="T69" fmla="*/ 17896 h 369"/>
                    <a:gd name="T70" fmla="*/ 13008 w 686"/>
                    <a:gd name="T71" fmla="*/ 13563 h 369"/>
                    <a:gd name="T72" fmla="*/ 7163 w 686"/>
                    <a:gd name="T73" fmla="*/ 13563 h 369"/>
                    <a:gd name="T74" fmla="*/ 4375 w 686"/>
                    <a:gd name="T75" fmla="*/ 14937 h 369"/>
                    <a:gd name="T76" fmla="*/ 7163 w 686"/>
                    <a:gd name="T77" fmla="*/ 16524 h 369"/>
                    <a:gd name="T78" fmla="*/ 11467 w 686"/>
                    <a:gd name="T79" fmla="*/ 17896 h 369"/>
                    <a:gd name="T80" fmla="*/ 14478 w 686"/>
                    <a:gd name="T81" fmla="*/ 24126 h 369"/>
                    <a:gd name="T82" fmla="*/ 7163 w 686"/>
                    <a:gd name="T83" fmla="*/ 26954 h 369"/>
                    <a:gd name="T84" fmla="*/ 2813 w 686"/>
                    <a:gd name="T85" fmla="*/ 30010 h 369"/>
                    <a:gd name="T86" fmla="*/ 0 w 686"/>
                    <a:gd name="T87" fmla="*/ 31394 h 369"/>
                    <a:gd name="T88" fmla="*/ 2813 w 686"/>
                    <a:gd name="T89" fmla="*/ 34390 h 3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86"/>
                    <a:gd name="T136" fmla="*/ 0 h 369"/>
                    <a:gd name="T137" fmla="*/ 686 w 686"/>
                    <a:gd name="T138" fmla="*/ 369 h 3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86" h="369">
                      <a:moveTo>
                        <a:pt x="17" y="184"/>
                      </a:moveTo>
                      <a:lnTo>
                        <a:pt x="69" y="152"/>
                      </a:lnTo>
                      <a:lnTo>
                        <a:pt x="121" y="144"/>
                      </a:lnTo>
                      <a:lnTo>
                        <a:pt x="165" y="144"/>
                      </a:lnTo>
                      <a:lnTo>
                        <a:pt x="217" y="160"/>
                      </a:lnTo>
                      <a:lnTo>
                        <a:pt x="277" y="200"/>
                      </a:lnTo>
                      <a:lnTo>
                        <a:pt x="347" y="224"/>
                      </a:lnTo>
                      <a:lnTo>
                        <a:pt x="382" y="272"/>
                      </a:lnTo>
                      <a:lnTo>
                        <a:pt x="408" y="312"/>
                      </a:lnTo>
                      <a:lnTo>
                        <a:pt x="460" y="336"/>
                      </a:lnTo>
                      <a:lnTo>
                        <a:pt x="494" y="368"/>
                      </a:lnTo>
                      <a:lnTo>
                        <a:pt x="546" y="360"/>
                      </a:lnTo>
                      <a:lnTo>
                        <a:pt x="590" y="344"/>
                      </a:lnTo>
                      <a:lnTo>
                        <a:pt x="607" y="336"/>
                      </a:lnTo>
                      <a:lnTo>
                        <a:pt x="633" y="352"/>
                      </a:lnTo>
                      <a:lnTo>
                        <a:pt x="668" y="328"/>
                      </a:lnTo>
                      <a:lnTo>
                        <a:pt x="685" y="320"/>
                      </a:lnTo>
                      <a:lnTo>
                        <a:pt x="642" y="256"/>
                      </a:lnTo>
                      <a:lnTo>
                        <a:pt x="546" y="240"/>
                      </a:lnTo>
                      <a:lnTo>
                        <a:pt x="486" y="224"/>
                      </a:lnTo>
                      <a:lnTo>
                        <a:pt x="434" y="168"/>
                      </a:lnTo>
                      <a:lnTo>
                        <a:pt x="390" y="144"/>
                      </a:lnTo>
                      <a:lnTo>
                        <a:pt x="303" y="136"/>
                      </a:lnTo>
                      <a:lnTo>
                        <a:pt x="243" y="104"/>
                      </a:lnTo>
                      <a:lnTo>
                        <a:pt x="217" y="72"/>
                      </a:lnTo>
                      <a:lnTo>
                        <a:pt x="173" y="32"/>
                      </a:lnTo>
                      <a:lnTo>
                        <a:pt x="130" y="0"/>
                      </a:lnTo>
                      <a:lnTo>
                        <a:pt x="113" y="16"/>
                      </a:lnTo>
                      <a:lnTo>
                        <a:pt x="121" y="32"/>
                      </a:lnTo>
                      <a:lnTo>
                        <a:pt x="147" y="48"/>
                      </a:lnTo>
                      <a:lnTo>
                        <a:pt x="182" y="80"/>
                      </a:lnTo>
                      <a:lnTo>
                        <a:pt x="217" y="104"/>
                      </a:lnTo>
                      <a:lnTo>
                        <a:pt x="191" y="128"/>
                      </a:lnTo>
                      <a:lnTo>
                        <a:pt x="165" y="120"/>
                      </a:lnTo>
                      <a:lnTo>
                        <a:pt x="130" y="96"/>
                      </a:lnTo>
                      <a:lnTo>
                        <a:pt x="78" y="72"/>
                      </a:lnTo>
                      <a:lnTo>
                        <a:pt x="43" y="72"/>
                      </a:lnTo>
                      <a:lnTo>
                        <a:pt x="26" y="80"/>
                      </a:lnTo>
                      <a:lnTo>
                        <a:pt x="43" y="88"/>
                      </a:lnTo>
                      <a:lnTo>
                        <a:pt x="69" y="96"/>
                      </a:lnTo>
                      <a:lnTo>
                        <a:pt x="87" y="128"/>
                      </a:lnTo>
                      <a:lnTo>
                        <a:pt x="43" y="144"/>
                      </a:lnTo>
                      <a:lnTo>
                        <a:pt x="17" y="160"/>
                      </a:lnTo>
                      <a:lnTo>
                        <a:pt x="0" y="168"/>
                      </a:lnTo>
                      <a:lnTo>
                        <a:pt x="17" y="184"/>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21" name="Freeform 122" descr="Blaues Seidenpapier"/>
                <p:cNvSpPr>
                  <a:spLocks/>
                </p:cNvSpPr>
                <p:nvPr/>
              </p:nvSpPr>
              <p:spPr bwMode="auto">
                <a:xfrm>
                  <a:off x="3212" y="3293"/>
                  <a:ext cx="454" cy="654"/>
                </a:xfrm>
                <a:custGeom>
                  <a:avLst/>
                  <a:gdLst>
                    <a:gd name="T0" fmla="*/ 48570 w 347"/>
                    <a:gd name="T1" fmla="*/ 7402 h 497"/>
                    <a:gd name="T2" fmla="*/ 54330 w 347"/>
                    <a:gd name="T3" fmla="*/ 5816 h 497"/>
                    <a:gd name="T4" fmla="*/ 57195 w 347"/>
                    <a:gd name="T5" fmla="*/ 2988 h 497"/>
                    <a:gd name="T6" fmla="*/ 51382 w 347"/>
                    <a:gd name="T7" fmla="*/ 0 h 497"/>
                    <a:gd name="T8" fmla="*/ 50001 w 347"/>
                    <a:gd name="T9" fmla="*/ 0 h 497"/>
                    <a:gd name="T10" fmla="*/ 45694 w 347"/>
                    <a:gd name="T11" fmla="*/ 2988 h 497"/>
                    <a:gd name="T12" fmla="*/ 44291 w 347"/>
                    <a:gd name="T13" fmla="*/ 1474 h 497"/>
                    <a:gd name="T14" fmla="*/ 41348 w 347"/>
                    <a:gd name="T15" fmla="*/ 1474 h 497"/>
                    <a:gd name="T16" fmla="*/ 37123 w 347"/>
                    <a:gd name="T17" fmla="*/ 4420 h 497"/>
                    <a:gd name="T18" fmla="*/ 32795 w 347"/>
                    <a:gd name="T19" fmla="*/ 7402 h 497"/>
                    <a:gd name="T20" fmla="*/ 30016 w 347"/>
                    <a:gd name="T21" fmla="*/ 11789 h 497"/>
                    <a:gd name="T22" fmla="*/ 30016 w 347"/>
                    <a:gd name="T23" fmla="*/ 23490 h 497"/>
                    <a:gd name="T24" fmla="*/ 21362 w 347"/>
                    <a:gd name="T25" fmla="*/ 32439 h 497"/>
                    <a:gd name="T26" fmla="*/ 12831 w 347"/>
                    <a:gd name="T27" fmla="*/ 42686 h 497"/>
                    <a:gd name="T28" fmla="*/ 8554 w 347"/>
                    <a:gd name="T29" fmla="*/ 42686 h 497"/>
                    <a:gd name="T30" fmla="*/ 4259 w 347"/>
                    <a:gd name="T31" fmla="*/ 36771 h 497"/>
                    <a:gd name="T32" fmla="*/ 0 w 347"/>
                    <a:gd name="T33" fmla="*/ 39735 h 497"/>
                    <a:gd name="T34" fmla="*/ 1527 w 347"/>
                    <a:gd name="T35" fmla="*/ 45659 h 497"/>
                    <a:gd name="T36" fmla="*/ 11337 w 347"/>
                    <a:gd name="T37" fmla="*/ 54552 h 497"/>
                    <a:gd name="T38" fmla="*/ 11337 w 347"/>
                    <a:gd name="T39" fmla="*/ 60415 h 497"/>
                    <a:gd name="T40" fmla="*/ 7110 w 347"/>
                    <a:gd name="T41" fmla="*/ 66333 h 497"/>
                    <a:gd name="T42" fmla="*/ 8554 w 347"/>
                    <a:gd name="T43" fmla="*/ 78072 h 497"/>
                    <a:gd name="T44" fmla="*/ 11337 w 347"/>
                    <a:gd name="T45" fmla="*/ 89848 h 497"/>
                    <a:gd name="T46" fmla="*/ 14395 w 347"/>
                    <a:gd name="T47" fmla="*/ 91317 h 497"/>
                    <a:gd name="T48" fmla="*/ 18462 w 347"/>
                    <a:gd name="T49" fmla="*/ 89848 h 497"/>
                    <a:gd name="T50" fmla="*/ 15594 w 347"/>
                    <a:gd name="T51" fmla="*/ 84069 h 497"/>
                    <a:gd name="T52" fmla="*/ 12831 w 347"/>
                    <a:gd name="T53" fmla="*/ 75199 h 497"/>
                    <a:gd name="T54" fmla="*/ 15594 w 347"/>
                    <a:gd name="T55" fmla="*/ 69274 h 497"/>
                    <a:gd name="T56" fmla="*/ 18462 w 347"/>
                    <a:gd name="T57" fmla="*/ 69274 h 497"/>
                    <a:gd name="T58" fmla="*/ 19968 w 347"/>
                    <a:gd name="T59" fmla="*/ 63410 h 497"/>
                    <a:gd name="T60" fmla="*/ 17198 w 347"/>
                    <a:gd name="T61" fmla="*/ 58939 h 497"/>
                    <a:gd name="T62" fmla="*/ 14395 w 347"/>
                    <a:gd name="T63" fmla="*/ 51457 h 497"/>
                    <a:gd name="T64" fmla="*/ 25734 w 347"/>
                    <a:gd name="T65" fmla="*/ 39735 h 497"/>
                    <a:gd name="T66" fmla="*/ 34364 w 347"/>
                    <a:gd name="T67" fmla="*/ 30910 h 497"/>
                    <a:gd name="T68" fmla="*/ 35662 w 347"/>
                    <a:gd name="T69" fmla="*/ 22172 h 497"/>
                    <a:gd name="T70" fmla="*/ 34364 w 347"/>
                    <a:gd name="T71" fmla="*/ 14647 h 497"/>
                    <a:gd name="T72" fmla="*/ 39996 w 347"/>
                    <a:gd name="T73" fmla="*/ 10309 h 497"/>
                    <a:gd name="T74" fmla="*/ 44291 w 347"/>
                    <a:gd name="T75" fmla="*/ 10309 h 497"/>
                    <a:gd name="T76" fmla="*/ 48570 w 347"/>
                    <a:gd name="T77" fmla="*/ 7402 h 4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47"/>
                    <a:gd name="T118" fmla="*/ 0 h 497"/>
                    <a:gd name="T119" fmla="*/ 347 w 347"/>
                    <a:gd name="T120" fmla="*/ 497 h 49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47" h="497">
                      <a:moveTo>
                        <a:pt x="294" y="40"/>
                      </a:moveTo>
                      <a:lnTo>
                        <a:pt x="329" y="32"/>
                      </a:lnTo>
                      <a:lnTo>
                        <a:pt x="346" y="16"/>
                      </a:lnTo>
                      <a:lnTo>
                        <a:pt x="311" y="0"/>
                      </a:lnTo>
                      <a:lnTo>
                        <a:pt x="303" y="0"/>
                      </a:lnTo>
                      <a:lnTo>
                        <a:pt x="277" y="16"/>
                      </a:lnTo>
                      <a:lnTo>
                        <a:pt x="268" y="8"/>
                      </a:lnTo>
                      <a:lnTo>
                        <a:pt x="251" y="8"/>
                      </a:lnTo>
                      <a:lnTo>
                        <a:pt x="225" y="24"/>
                      </a:lnTo>
                      <a:lnTo>
                        <a:pt x="199" y="40"/>
                      </a:lnTo>
                      <a:lnTo>
                        <a:pt x="182" y="64"/>
                      </a:lnTo>
                      <a:lnTo>
                        <a:pt x="182" y="128"/>
                      </a:lnTo>
                      <a:lnTo>
                        <a:pt x="130" y="176"/>
                      </a:lnTo>
                      <a:lnTo>
                        <a:pt x="78" y="232"/>
                      </a:lnTo>
                      <a:lnTo>
                        <a:pt x="52" y="232"/>
                      </a:lnTo>
                      <a:lnTo>
                        <a:pt x="26" y="200"/>
                      </a:lnTo>
                      <a:lnTo>
                        <a:pt x="0" y="216"/>
                      </a:lnTo>
                      <a:lnTo>
                        <a:pt x="9" y="248"/>
                      </a:lnTo>
                      <a:lnTo>
                        <a:pt x="69" y="296"/>
                      </a:lnTo>
                      <a:lnTo>
                        <a:pt x="69" y="328"/>
                      </a:lnTo>
                      <a:lnTo>
                        <a:pt x="43" y="360"/>
                      </a:lnTo>
                      <a:lnTo>
                        <a:pt x="52" y="424"/>
                      </a:lnTo>
                      <a:lnTo>
                        <a:pt x="69" y="488"/>
                      </a:lnTo>
                      <a:lnTo>
                        <a:pt x="87" y="496"/>
                      </a:lnTo>
                      <a:lnTo>
                        <a:pt x="112" y="488"/>
                      </a:lnTo>
                      <a:lnTo>
                        <a:pt x="95" y="456"/>
                      </a:lnTo>
                      <a:lnTo>
                        <a:pt x="78" y="408"/>
                      </a:lnTo>
                      <a:lnTo>
                        <a:pt x="95" y="376"/>
                      </a:lnTo>
                      <a:lnTo>
                        <a:pt x="112" y="376"/>
                      </a:lnTo>
                      <a:lnTo>
                        <a:pt x="121" y="344"/>
                      </a:lnTo>
                      <a:lnTo>
                        <a:pt x="104" y="320"/>
                      </a:lnTo>
                      <a:lnTo>
                        <a:pt x="87" y="280"/>
                      </a:lnTo>
                      <a:lnTo>
                        <a:pt x="156" y="216"/>
                      </a:lnTo>
                      <a:lnTo>
                        <a:pt x="208" y="168"/>
                      </a:lnTo>
                      <a:lnTo>
                        <a:pt x="216" y="120"/>
                      </a:lnTo>
                      <a:lnTo>
                        <a:pt x="208" y="80"/>
                      </a:lnTo>
                      <a:lnTo>
                        <a:pt x="242" y="56"/>
                      </a:lnTo>
                      <a:lnTo>
                        <a:pt x="268" y="56"/>
                      </a:lnTo>
                      <a:lnTo>
                        <a:pt x="294" y="40"/>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22" name="Freeform 123" descr="Blaues Seidenpapier"/>
                <p:cNvSpPr>
                  <a:spLocks/>
                </p:cNvSpPr>
                <p:nvPr/>
              </p:nvSpPr>
              <p:spPr bwMode="auto">
                <a:xfrm>
                  <a:off x="3643" y="3461"/>
                  <a:ext cx="295" cy="212"/>
                </a:xfrm>
                <a:custGeom>
                  <a:avLst/>
                  <a:gdLst>
                    <a:gd name="T0" fmla="*/ 1463 w 226"/>
                    <a:gd name="T1" fmla="*/ 11914 h 161"/>
                    <a:gd name="T2" fmla="*/ 0 w 226"/>
                    <a:gd name="T3" fmla="*/ 5902 h 161"/>
                    <a:gd name="T4" fmla="*/ 2709 w 226"/>
                    <a:gd name="T5" fmla="*/ 4482 h 161"/>
                    <a:gd name="T6" fmla="*/ 2709 w 226"/>
                    <a:gd name="T7" fmla="*/ 11914 h 161"/>
                    <a:gd name="T8" fmla="*/ 4061 w 226"/>
                    <a:gd name="T9" fmla="*/ 11914 h 161"/>
                    <a:gd name="T10" fmla="*/ 5544 w 226"/>
                    <a:gd name="T11" fmla="*/ 17854 h 161"/>
                    <a:gd name="T12" fmla="*/ 6734 w 226"/>
                    <a:gd name="T13" fmla="*/ 20822 h 161"/>
                    <a:gd name="T14" fmla="*/ 9689 w 226"/>
                    <a:gd name="T15" fmla="*/ 19350 h 161"/>
                    <a:gd name="T16" fmla="*/ 9689 w 226"/>
                    <a:gd name="T17" fmla="*/ 10532 h 161"/>
                    <a:gd name="T18" fmla="*/ 10876 w 226"/>
                    <a:gd name="T19" fmla="*/ 4482 h 161"/>
                    <a:gd name="T20" fmla="*/ 14977 w 226"/>
                    <a:gd name="T21" fmla="*/ 3076 h 161"/>
                    <a:gd name="T22" fmla="*/ 21808 w 226"/>
                    <a:gd name="T23" fmla="*/ 1491 h 161"/>
                    <a:gd name="T24" fmla="*/ 27406 w 226"/>
                    <a:gd name="T25" fmla="*/ 1491 h 161"/>
                    <a:gd name="T26" fmla="*/ 31418 w 226"/>
                    <a:gd name="T27" fmla="*/ 0 h 161"/>
                    <a:gd name="T28" fmla="*/ 35598 w 226"/>
                    <a:gd name="T29" fmla="*/ 1491 h 161"/>
                    <a:gd name="T30" fmla="*/ 32855 w 226"/>
                    <a:gd name="T31" fmla="*/ 4482 h 161"/>
                    <a:gd name="T32" fmla="*/ 28847 w 226"/>
                    <a:gd name="T33" fmla="*/ 4482 h 161"/>
                    <a:gd name="T34" fmla="*/ 23323 w 226"/>
                    <a:gd name="T35" fmla="*/ 5902 h 161"/>
                    <a:gd name="T36" fmla="*/ 17875 w 226"/>
                    <a:gd name="T37" fmla="*/ 7473 h 161"/>
                    <a:gd name="T38" fmla="*/ 13768 w 226"/>
                    <a:gd name="T39" fmla="*/ 8934 h 161"/>
                    <a:gd name="T40" fmla="*/ 12331 w 226"/>
                    <a:gd name="T41" fmla="*/ 13476 h 161"/>
                    <a:gd name="T42" fmla="*/ 13768 w 226"/>
                    <a:gd name="T43" fmla="*/ 19350 h 161"/>
                    <a:gd name="T44" fmla="*/ 16508 w 226"/>
                    <a:gd name="T45" fmla="*/ 24046 h 161"/>
                    <a:gd name="T46" fmla="*/ 16508 w 226"/>
                    <a:gd name="T47" fmla="*/ 28254 h 161"/>
                    <a:gd name="T48" fmla="*/ 13768 w 226"/>
                    <a:gd name="T49" fmla="*/ 28254 h 161"/>
                    <a:gd name="T50" fmla="*/ 12331 w 226"/>
                    <a:gd name="T51" fmla="*/ 25422 h 161"/>
                    <a:gd name="T52" fmla="*/ 10876 w 226"/>
                    <a:gd name="T53" fmla="*/ 22360 h 161"/>
                    <a:gd name="T54" fmla="*/ 9689 w 226"/>
                    <a:gd name="T55" fmla="*/ 25422 h 161"/>
                    <a:gd name="T56" fmla="*/ 9689 w 226"/>
                    <a:gd name="T57" fmla="*/ 28254 h 161"/>
                    <a:gd name="T58" fmla="*/ 6734 w 226"/>
                    <a:gd name="T59" fmla="*/ 29918 h 161"/>
                    <a:gd name="T60" fmla="*/ 2709 w 226"/>
                    <a:gd name="T61" fmla="*/ 22360 h 161"/>
                    <a:gd name="T62" fmla="*/ 2709 w 226"/>
                    <a:gd name="T63" fmla="*/ 17854 h 161"/>
                    <a:gd name="T64" fmla="*/ 1463 w 226"/>
                    <a:gd name="T65" fmla="*/ 11914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6"/>
                    <a:gd name="T100" fmla="*/ 0 h 161"/>
                    <a:gd name="T101" fmla="*/ 226 w 226"/>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6" h="161">
                      <a:moveTo>
                        <a:pt x="9" y="64"/>
                      </a:moveTo>
                      <a:lnTo>
                        <a:pt x="0" y="32"/>
                      </a:lnTo>
                      <a:lnTo>
                        <a:pt x="17" y="24"/>
                      </a:lnTo>
                      <a:lnTo>
                        <a:pt x="17" y="64"/>
                      </a:lnTo>
                      <a:lnTo>
                        <a:pt x="26" y="64"/>
                      </a:lnTo>
                      <a:lnTo>
                        <a:pt x="35" y="96"/>
                      </a:lnTo>
                      <a:lnTo>
                        <a:pt x="43" y="112"/>
                      </a:lnTo>
                      <a:lnTo>
                        <a:pt x="61" y="104"/>
                      </a:lnTo>
                      <a:lnTo>
                        <a:pt x="61" y="56"/>
                      </a:lnTo>
                      <a:lnTo>
                        <a:pt x="69" y="24"/>
                      </a:lnTo>
                      <a:lnTo>
                        <a:pt x="95" y="16"/>
                      </a:lnTo>
                      <a:lnTo>
                        <a:pt x="138" y="8"/>
                      </a:lnTo>
                      <a:lnTo>
                        <a:pt x="173" y="8"/>
                      </a:lnTo>
                      <a:lnTo>
                        <a:pt x="199" y="0"/>
                      </a:lnTo>
                      <a:lnTo>
                        <a:pt x="225" y="8"/>
                      </a:lnTo>
                      <a:lnTo>
                        <a:pt x="208" y="24"/>
                      </a:lnTo>
                      <a:lnTo>
                        <a:pt x="182" y="24"/>
                      </a:lnTo>
                      <a:lnTo>
                        <a:pt x="147" y="32"/>
                      </a:lnTo>
                      <a:lnTo>
                        <a:pt x="113" y="40"/>
                      </a:lnTo>
                      <a:lnTo>
                        <a:pt x="87" y="48"/>
                      </a:lnTo>
                      <a:lnTo>
                        <a:pt x="78" y="72"/>
                      </a:lnTo>
                      <a:lnTo>
                        <a:pt x="87" y="104"/>
                      </a:lnTo>
                      <a:lnTo>
                        <a:pt x="104" y="128"/>
                      </a:lnTo>
                      <a:lnTo>
                        <a:pt x="104" y="152"/>
                      </a:lnTo>
                      <a:lnTo>
                        <a:pt x="87" y="152"/>
                      </a:lnTo>
                      <a:lnTo>
                        <a:pt x="78" y="136"/>
                      </a:lnTo>
                      <a:lnTo>
                        <a:pt x="69" y="120"/>
                      </a:lnTo>
                      <a:lnTo>
                        <a:pt x="61" y="136"/>
                      </a:lnTo>
                      <a:lnTo>
                        <a:pt x="61" y="152"/>
                      </a:lnTo>
                      <a:lnTo>
                        <a:pt x="43" y="160"/>
                      </a:lnTo>
                      <a:lnTo>
                        <a:pt x="17" y="120"/>
                      </a:lnTo>
                      <a:lnTo>
                        <a:pt x="17" y="96"/>
                      </a:lnTo>
                      <a:lnTo>
                        <a:pt x="9" y="64"/>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23" name="Freeform 124" descr="Blaues Seidenpapier"/>
                <p:cNvSpPr>
                  <a:spLocks/>
                </p:cNvSpPr>
                <p:nvPr/>
              </p:nvSpPr>
              <p:spPr bwMode="auto">
                <a:xfrm>
                  <a:off x="513" y="2714"/>
                  <a:ext cx="898" cy="443"/>
                </a:xfrm>
                <a:custGeom>
                  <a:avLst/>
                  <a:gdLst>
                    <a:gd name="T0" fmla="*/ 15780 w 686"/>
                    <a:gd name="T1" fmla="*/ 44806 h 337"/>
                    <a:gd name="T2" fmla="*/ 21703 w 686"/>
                    <a:gd name="T3" fmla="*/ 36143 h 337"/>
                    <a:gd name="T4" fmla="*/ 26037 w 686"/>
                    <a:gd name="T5" fmla="*/ 30409 h 337"/>
                    <a:gd name="T6" fmla="*/ 39007 w 686"/>
                    <a:gd name="T7" fmla="*/ 36143 h 337"/>
                    <a:gd name="T8" fmla="*/ 41930 w 686"/>
                    <a:gd name="T9" fmla="*/ 34616 h 337"/>
                    <a:gd name="T10" fmla="*/ 47621 w 686"/>
                    <a:gd name="T11" fmla="*/ 30409 h 337"/>
                    <a:gd name="T12" fmla="*/ 56332 w 686"/>
                    <a:gd name="T13" fmla="*/ 23133 h 337"/>
                    <a:gd name="T14" fmla="*/ 66457 w 686"/>
                    <a:gd name="T15" fmla="*/ 24581 h 337"/>
                    <a:gd name="T16" fmla="*/ 72423 w 686"/>
                    <a:gd name="T17" fmla="*/ 24581 h 337"/>
                    <a:gd name="T18" fmla="*/ 92648 w 686"/>
                    <a:gd name="T19" fmla="*/ 24581 h 337"/>
                    <a:gd name="T20" fmla="*/ 95361 w 686"/>
                    <a:gd name="T21" fmla="*/ 27495 h 337"/>
                    <a:gd name="T22" fmla="*/ 98379 w 686"/>
                    <a:gd name="T23" fmla="*/ 27495 h 337"/>
                    <a:gd name="T24" fmla="*/ 102653 w 686"/>
                    <a:gd name="T25" fmla="*/ 28852 h 337"/>
                    <a:gd name="T26" fmla="*/ 107083 w 686"/>
                    <a:gd name="T27" fmla="*/ 28852 h 337"/>
                    <a:gd name="T28" fmla="*/ 111347 w 686"/>
                    <a:gd name="T29" fmla="*/ 25929 h 337"/>
                    <a:gd name="T30" fmla="*/ 114279 w 686"/>
                    <a:gd name="T31" fmla="*/ 21691 h 337"/>
                    <a:gd name="T32" fmla="*/ 111347 w 686"/>
                    <a:gd name="T33" fmla="*/ 20164 h 337"/>
                    <a:gd name="T34" fmla="*/ 109942 w 686"/>
                    <a:gd name="T35" fmla="*/ 15911 h 337"/>
                    <a:gd name="T36" fmla="*/ 99806 w 686"/>
                    <a:gd name="T37" fmla="*/ 11564 h 337"/>
                    <a:gd name="T38" fmla="*/ 86666 w 686"/>
                    <a:gd name="T39" fmla="*/ 5742 h 337"/>
                    <a:gd name="T40" fmla="*/ 79459 w 686"/>
                    <a:gd name="T41" fmla="*/ 1463 h 337"/>
                    <a:gd name="T42" fmla="*/ 66457 w 686"/>
                    <a:gd name="T43" fmla="*/ 0 h 337"/>
                    <a:gd name="T44" fmla="*/ 56332 w 686"/>
                    <a:gd name="T45" fmla="*/ 0 h 337"/>
                    <a:gd name="T46" fmla="*/ 50576 w 686"/>
                    <a:gd name="T47" fmla="*/ 0 h 337"/>
                    <a:gd name="T48" fmla="*/ 46229 w 686"/>
                    <a:gd name="T49" fmla="*/ 4368 h 337"/>
                    <a:gd name="T50" fmla="*/ 41930 w 686"/>
                    <a:gd name="T51" fmla="*/ 8646 h 337"/>
                    <a:gd name="T52" fmla="*/ 34661 w 686"/>
                    <a:gd name="T53" fmla="*/ 10184 h 337"/>
                    <a:gd name="T54" fmla="*/ 31804 w 686"/>
                    <a:gd name="T55" fmla="*/ 8646 h 337"/>
                    <a:gd name="T56" fmla="*/ 27534 w 686"/>
                    <a:gd name="T57" fmla="*/ 10184 h 337"/>
                    <a:gd name="T58" fmla="*/ 23167 w 686"/>
                    <a:gd name="T59" fmla="*/ 17356 h 337"/>
                    <a:gd name="T60" fmla="*/ 20171 w 686"/>
                    <a:gd name="T61" fmla="*/ 21691 h 337"/>
                    <a:gd name="T62" fmla="*/ 18851 w 686"/>
                    <a:gd name="T63" fmla="*/ 24581 h 337"/>
                    <a:gd name="T64" fmla="*/ 15780 w 686"/>
                    <a:gd name="T65" fmla="*/ 30409 h 337"/>
                    <a:gd name="T66" fmla="*/ 13008 w 686"/>
                    <a:gd name="T67" fmla="*/ 34616 h 337"/>
                    <a:gd name="T68" fmla="*/ 8695 w 686"/>
                    <a:gd name="T69" fmla="*/ 40259 h 337"/>
                    <a:gd name="T70" fmla="*/ 2813 w 686"/>
                    <a:gd name="T71" fmla="*/ 46284 h 337"/>
                    <a:gd name="T72" fmla="*/ 1530 w 686"/>
                    <a:gd name="T73" fmla="*/ 53399 h 337"/>
                    <a:gd name="T74" fmla="*/ 0 w 686"/>
                    <a:gd name="T75" fmla="*/ 59219 h 337"/>
                    <a:gd name="T76" fmla="*/ 1530 w 686"/>
                    <a:gd name="T77" fmla="*/ 60728 h 337"/>
                    <a:gd name="T78" fmla="*/ 5882 w 686"/>
                    <a:gd name="T79" fmla="*/ 59219 h 337"/>
                    <a:gd name="T80" fmla="*/ 8695 w 686"/>
                    <a:gd name="T81" fmla="*/ 52079 h 337"/>
                    <a:gd name="T82" fmla="*/ 11467 w 686"/>
                    <a:gd name="T83" fmla="*/ 47655 h 337"/>
                    <a:gd name="T84" fmla="*/ 14478 w 686"/>
                    <a:gd name="T85" fmla="*/ 44806 h 337"/>
                    <a:gd name="T86" fmla="*/ 15780 w 686"/>
                    <a:gd name="T87" fmla="*/ 44806 h 3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6"/>
                    <a:gd name="T133" fmla="*/ 0 h 337"/>
                    <a:gd name="T134" fmla="*/ 686 w 686"/>
                    <a:gd name="T135" fmla="*/ 337 h 33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6" h="337">
                      <a:moveTo>
                        <a:pt x="95" y="248"/>
                      </a:moveTo>
                      <a:lnTo>
                        <a:pt x="130" y="200"/>
                      </a:lnTo>
                      <a:lnTo>
                        <a:pt x="156" y="168"/>
                      </a:lnTo>
                      <a:lnTo>
                        <a:pt x="234" y="200"/>
                      </a:lnTo>
                      <a:lnTo>
                        <a:pt x="251" y="192"/>
                      </a:lnTo>
                      <a:lnTo>
                        <a:pt x="286" y="168"/>
                      </a:lnTo>
                      <a:lnTo>
                        <a:pt x="338" y="128"/>
                      </a:lnTo>
                      <a:lnTo>
                        <a:pt x="399" y="136"/>
                      </a:lnTo>
                      <a:lnTo>
                        <a:pt x="434" y="136"/>
                      </a:lnTo>
                      <a:lnTo>
                        <a:pt x="555" y="136"/>
                      </a:lnTo>
                      <a:lnTo>
                        <a:pt x="572" y="152"/>
                      </a:lnTo>
                      <a:lnTo>
                        <a:pt x="590" y="152"/>
                      </a:lnTo>
                      <a:lnTo>
                        <a:pt x="616" y="160"/>
                      </a:lnTo>
                      <a:lnTo>
                        <a:pt x="642" y="160"/>
                      </a:lnTo>
                      <a:lnTo>
                        <a:pt x="668" y="144"/>
                      </a:lnTo>
                      <a:lnTo>
                        <a:pt x="685" y="120"/>
                      </a:lnTo>
                      <a:lnTo>
                        <a:pt x="668" y="112"/>
                      </a:lnTo>
                      <a:lnTo>
                        <a:pt x="659" y="88"/>
                      </a:lnTo>
                      <a:lnTo>
                        <a:pt x="598" y="64"/>
                      </a:lnTo>
                      <a:lnTo>
                        <a:pt x="520" y="32"/>
                      </a:lnTo>
                      <a:lnTo>
                        <a:pt x="477" y="8"/>
                      </a:lnTo>
                      <a:lnTo>
                        <a:pt x="399" y="0"/>
                      </a:lnTo>
                      <a:lnTo>
                        <a:pt x="338" y="0"/>
                      </a:lnTo>
                      <a:lnTo>
                        <a:pt x="303" y="0"/>
                      </a:lnTo>
                      <a:lnTo>
                        <a:pt x="277" y="24"/>
                      </a:lnTo>
                      <a:lnTo>
                        <a:pt x="251" y="48"/>
                      </a:lnTo>
                      <a:lnTo>
                        <a:pt x="208" y="56"/>
                      </a:lnTo>
                      <a:lnTo>
                        <a:pt x="191" y="48"/>
                      </a:lnTo>
                      <a:lnTo>
                        <a:pt x="165" y="56"/>
                      </a:lnTo>
                      <a:lnTo>
                        <a:pt x="139" y="96"/>
                      </a:lnTo>
                      <a:lnTo>
                        <a:pt x="121" y="120"/>
                      </a:lnTo>
                      <a:lnTo>
                        <a:pt x="113" y="136"/>
                      </a:lnTo>
                      <a:lnTo>
                        <a:pt x="95" y="168"/>
                      </a:lnTo>
                      <a:lnTo>
                        <a:pt x="78" y="192"/>
                      </a:lnTo>
                      <a:lnTo>
                        <a:pt x="52" y="224"/>
                      </a:lnTo>
                      <a:lnTo>
                        <a:pt x="17" y="256"/>
                      </a:lnTo>
                      <a:lnTo>
                        <a:pt x="9" y="296"/>
                      </a:lnTo>
                      <a:lnTo>
                        <a:pt x="0" y="328"/>
                      </a:lnTo>
                      <a:lnTo>
                        <a:pt x="9" y="336"/>
                      </a:lnTo>
                      <a:lnTo>
                        <a:pt x="35" y="328"/>
                      </a:lnTo>
                      <a:lnTo>
                        <a:pt x="52" y="288"/>
                      </a:lnTo>
                      <a:lnTo>
                        <a:pt x="69" y="264"/>
                      </a:lnTo>
                      <a:lnTo>
                        <a:pt x="87" y="248"/>
                      </a:lnTo>
                      <a:lnTo>
                        <a:pt x="95" y="248"/>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24" name="Freeform 125" descr="Blaues Seidenpapier"/>
                <p:cNvSpPr>
                  <a:spLocks/>
                </p:cNvSpPr>
                <p:nvPr/>
              </p:nvSpPr>
              <p:spPr bwMode="auto">
                <a:xfrm>
                  <a:off x="1080" y="1945"/>
                  <a:ext cx="501" cy="317"/>
                </a:xfrm>
                <a:custGeom>
                  <a:avLst/>
                  <a:gdLst>
                    <a:gd name="T0" fmla="*/ 58672 w 383"/>
                    <a:gd name="T1" fmla="*/ 0 h 241"/>
                    <a:gd name="T2" fmla="*/ 52735 w 383"/>
                    <a:gd name="T3" fmla="*/ 1472 h 241"/>
                    <a:gd name="T4" fmla="*/ 44216 w 383"/>
                    <a:gd name="T5" fmla="*/ 4406 h 241"/>
                    <a:gd name="T6" fmla="*/ 38451 w 383"/>
                    <a:gd name="T7" fmla="*/ 5795 h 241"/>
                    <a:gd name="T8" fmla="*/ 35606 w 383"/>
                    <a:gd name="T9" fmla="*/ 13188 h 241"/>
                    <a:gd name="T10" fmla="*/ 29886 w 383"/>
                    <a:gd name="T11" fmla="*/ 17539 h 241"/>
                    <a:gd name="T12" fmla="*/ 25660 w 383"/>
                    <a:gd name="T13" fmla="*/ 21973 h 241"/>
                    <a:gd name="T14" fmla="*/ 22847 w 383"/>
                    <a:gd name="T15" fmla="*/ 27739 h 241"/>
                    <a:gd name="T16" fmla="*/ 14341 w 383"/>
                    <a:gd name="T17" fmla="*/ 32188 h 241"/>
                    <a:gd name="T18" fmla="*/ 8531 w 383"/>
                    <a:gd name="T19" fmla="*/ 35161 h 241"/>
                    <a:gd name="T20" fmla="*/ 0 w 383"/>
                    <a:gd name="T21" fmla="*/ 40975 h 241"/>
                    <a:gd name="T22" fmla="*/ 1493 w 383"/>
                    <a:gd name="T23" fmla="*/ 43896 h 241"/>
                    <a:gd name="T24" fmla="*/ 6954 w 383"/>
                    <a:gd name="T25" fmla="*/ 43896 h 241"/>
                    <a:gd name="T26" fmla="*/ 14341 w 383"/>
                    <a:gd name="T27" fmla="*/ 39476 h 241"/>
                    <a:gd name="T28" fmla="*/ 20053 w 383"/>
                    <a:gd name="T29" fmla="*/ 38016 h 241"/>
                    <a:gd name="T30" fmla="*/ 24393 w 383"/>
                    <a:gd name="T31" fmla="*/ 36487 h 241"/>
                    <a:gd name="T32" fmla="*/ 33006 w 383"/>
                    <a:gd name="T33" fmla="*/ 30771 h 241"/>
                    <a:gd name="T34" fmla="*/ 41546 w 383"/>
                    <a:gd name="T35" fmla="*/ 21973 h 241"/>
                    <a:gd name="T36" fmla="*/ 47220 w 383"/>
                    <a:gd name="T37" fmla="*/ 19016 h 241"/>
                    <a:gd name="T38" fmla="*/ 52735 w 383"/>
                    <a:gd name="T39" fmla="*/ 14554 h 241"/>
                    <a:gd name="T40" fmla="*/ 58672 w 383"/>
                    <a:gd name="T41" fmla="*/ 10279 h 241"/>
                    <a:gd name="T42" fmla="*/ 61333 w 383"/>
                    <a:gd name="T43" fmla="*/ 4406 h 241"/>
                    <a:gd name="T44" fmla="*/ 62786 w 383"/>
                    <a:gd name="T45" fmla="*/ 2958 h 241"/>
                    <a:gd name="T46" fmla="*/ 58672 w 383"/>
                    <a:gd name="T47" fmla="*/ 0 h 24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83"/>
                    <a:gd name="T73" fmla="*/ 0 h 241"/>
                    <a:gd name="T74" fmla="*/ 383 w 383"/>
                    <a:gd name="T75" fmla="*/ 241 h 24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83" h="241">
                      <a:moveTo>
                        <a:pt x="356" y="0"/>
                      </a:moveTo>
                      <a:lnTo>
                        <a:pt x="321" y="8"/>
                      </a:lnTo>
                      <a:lnTo>
                        <a:pt x="269" y="24"/>
                      </a:lnTo>
                      <a:lnTo>
                        <a:pt x="234" y="32"/>
                      </a:lnTo>
                      <a:lnTo>
                        <a:pt x="217" y="72"/>
                      </a:lnTo>
                      <a:lnTo>
                        <a:pt x="182" y="96"/>
                      </a:lnTo>
                      <a:lnTo>
                        <a:pt x="156" y="120"/>
                      </a:lnTo>
                      <a:lnTo>
                        <a:pt x="139" y="152"/>
                      </a:lnTo>
                      <a:lnTo>
                        <a:pt x="87" y="176"/>
                      </a:lnTo>
                      <a:lnTo>
                        <a:pt x="52" y="192"/>
                      </a:lnTo>
                      <a:lnTo>
                        <a:pt x="0" y="224"/>
                      </a:lnTo>
                      <a:lnTo>
                        <a:pt x="9" y="240"/>
                      </a:lnTo>
                      <a:lnTo>
                        <a:pt x="43" y="240"/>
                      </a:lnTo>
                      <a:lnTo>
                        <a:pt x="87" y="216"/>
                      </a:lnTo>
                      <a:lnTo>
                        <a:pt x="122" y="208"/>
                      </a:lnTo>
                      <a:lnTo>
                        <a:pt x="148" y="200"/>
                      </a:lnTo>
                      <a:lnTo>
                        <a:pt x="200" y="168"/>
                      </a:lnTo>
                      <a:lnTo>
                        <a:pt x="252" y="120"/>
                      </a:lnTo>
                      <a:lnTo>
                        <a:pt x="287" y="104"/>
                      </a:lnTo>
                      <a:lnTo>
                        <a:pt x="321" y="80"/>
                      </a:lnTo>
                      <a:lnTo>
                        <a:pt x="356" y="56"/>
                      </a:lnTo>
                      <a:lnTo>
                        <a:pt x="373" y="24"/>
                      </a:lnTo>
                      <a:lnTo>
                        <a:pt x="382" y="16"/>
                      </a:lnTo>
                      <a:lnTo>
                        <a:pt x="356" y="0"/>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25" name="Freeform 126" descr="Blaues Seidenpapier"/>
                <p:cNvSpPr>
                  <a:spLocks/>
                </p:cNvSpPr>
                <p:nvPr/>
              </p:nvSpPr>
              <p:spPr bwMode="auto">
                <a:xfrm>
                  <a:off x="1556" y="2008"/>
                  <a:ext cx="127" cy="86"/>
                </a:xfrm>
                <a:custGeom>
                  <a:avLst/>
                  <a:gdLst>
                    <a:gd name="T0" fmla="*/ 10165 w 97"/>
                    <a:gd name="T1" fmla="*/ 0 h 65"/>
                    <a:gd name="T2" fmla="*/ 5892 w 97"/>
                    <a:gd name="T3" fmla="*/ 3290 h 65"/>
                    <a:gd name="T4" fmla="*/ 1531 w 97"/>
                    <a:gd name="T5" fmla="*/ 6573 h 65"/>
                    <a:gd name="T6" fmla="*/ 0 w 97"/>
                    <a:gd name="T7" fmla="*/ 9879 h 65"/>
                    <a:gd name="T8" fmla="*/ 2815 w 97"/>
                    <a:gd name="T9" fmla="*/ 13071 h 65"/>
                    <a:gd name="T10" fmla="*/ 5892 w 97"/>
                    <a:gd name="T11" fmla="*/ 13071 h 65"/>
                    <a:gd name="T12" fmla="*/ 8703 w 97"/>
                    <a:gd name="T13" fmla="*/ 9879 h 65"/>
                    <a:gd name="T14" fmla="*/ 11732 w 97"/>
                    <a:gd name="T15" fmla="*/ 8222 h 65"/>
                    <a:gd name="T16" fmla="*/ 16145 w 97"/>
                    <a:gd name="T17" fmla="*/ 4968 h 65"/>
                    <a:gd name="T18" fmla="*/ 16145 w 97"/>
                    <a:gd name="T19" fmla="*/ 1728 h 65"/>
                    <a:gd name="T20" fmla="*/ 13224 w 97"/>
                    <a:gd name="T21" fmla="*/ 0 h 65"/>
                    <a:gd name="T22" fmla="*/ 10165 w 97"/>
                    <a:gd name="T23" fmla="*/ 0 h 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7"/>
                    <a:gd name="T37" fmla="*/ 0 h 65"/>
                    <a:gd name="T38" fmla="*/ 97 w 97"/>
                    <a:gd name="T39" fmla="*/ 65 h 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7" h="65">
                      <a:moveTo>
                        <a:pt x="61" y="0"/>
                      </a:moveTo>
                      <a:lnTo>
                        <a:pt x="35" y="16"/>
                      </a:lnTo>
                      <a:lnTo>
                        <a:pt x="9" y="32"/>
                      </a:lnTo>
                      <a:lnTo>
                        <a:pt x="0" y="48"/>
                      </a:lnTo>
                      <a:lnTo>
                        <a:pt x="17" y="64"/>
                      </a:lnTo>
                      <a:lnTo>
                        <a:pt x="35" y="64"/>
                      </a:lnTo>
                      <a:lnTo>
                        <a:pt x="52" y="48"/>
                      </a:lnTo>
                      <a:lnTo>
                        <a:pt x="70" y="40"/>
                      </a:lnTo>
                      <a:lnTo>
                        <a:pt x="96" y="24"/>
                      </a:lnTo>
                      <a:lnTo>
                        <a:pt x="96" y="8"/>
                      </a:lnTo>
                      <a:lnTo>
                        <a:pt x="79" y="0"/>
                      </a:lnTo>
                      <a:lnTo>
                        <a:pt x="61" y="0"/>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26" name="Freeform 127" descr="Blaues Seidenpapier"/>
                <p:cNvSpPr>
                  <a:spLocks/>
                </p:cNvSpPr>
                <p:nvPr/>
              </p:nvSpPr>
              <p:spPr bwMode="auto">
                <a:xfrm>
                  <a:off x="1579" y="1808"/>
                  <a:ext cx="160" cy="138"/>
                </a:xfrm>
                <a:custGeom>
                  <a:avLst/>
                  <a:gdLst>
                    <a:gd name="T0" fmla="*/ 20972 w 122"/>
                    <a:gd name="T1" fmla="*/ 0 h 105"/>
                    <a:gd name="T2" fmla="*/ 16468 w 122"/>
                    <a:gd name="T3" fmla="*/ 0 h 105"/>
                    <a:gd name="T4" fmla="*/ 13479 w 122"/>
                    <a:gd name="T5" fmla="*/ 2935 h 105"/>
                    <a:gd name="T6" fmla="*/ 10568 w 122"/>
                    <a:gd name="T7" fmla="*/ 4358 h 105"/>
                    <a:gd name="T8" fmla="*/ 7334 w 122"/>
                    <a:gd name="T9" fmla="*/ 7286 h 105"/>
                    <a:gd name="T10" fmla="*/ 4493 w 122"/>
                    <a:gd name="T11" fmla="*/ 7286 h 105"/>
                    <a:gd name="T12" fmla="*/ 0 w 122"/>
                    <a:gd name="T13" fmla="*/ 13004 h 105"/>
                    <a:gd name="T14" fmla="*/ 0 w 122"/>
                    <a:gd name="T15" fmla="*/ 15890 h 105"/>
                    <a:gd name="T16" fmla="*/ 2955 w 122"/>
                    <a:gd name="T17" fmla="*/ 14338 h 105"/>
                    <a:gd name="T18" fmla="*/ 6041 w 122"/>
                    <a:gd name="T19" fmla="*/ 11508 h 105"/>
                    <a:gd name="T20" fmla="*/ 7334 w 122"/>
                    <a:gd name="T21" fmla="*/ 13004 h 105"/>
                    <a:gd name="T22" fmla="*/ 4493 w 122"/>
                    <a:gd name="T23" fmla="*/ 15890 h 105"/>
                    <a:gd name="T24" fmla="*/ 6041 w 122"/>
                    <a:gd name="T25" fmla="*/ 17307 h 105"/>
                    <a:gd name="T26" fmla="*/ 7334 w 122"/>
                    <a:gd name="T27" fmla="*/ 18776 h 105"/>
                    <a:gd name="T28" fmla="*/ 11856 w 122"/>
                    <a:gd name="T29" fmla="*/ 15890 h 105"/>
                    <a:gd name="T30" fmla="*/ 11856 w 122"/>
                    <a:gd name="T31" fmla="*/ 13004 h 105"/>
                    <a:gd name="T32" fmla="*/ 16468 w 122"/>
                    <a:gd name="T33" fmla="*/ 7286 h 105"/>
                    <a:gd name="T34" fmla="*/ 19378 w 122"/>
                    <a:gd name="T35" fmla="*/ 5728 h 105"/>
                    <a:gd name="T36" fmla="*/ 20972 w 122"/>
                    <a:gd name="T37" fmla="*/ 1461 h 105"/>
                    <a:gd name="T38" fmla="*/ 20972 w 122"/>
                    <a:gd name="T39" fmla="*/ 0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2"/>
                    <a:gd name="T61" fmla="*/ 0 h 105"/>
                    <a:gd name="T62" fmla="*/ 122 w 122"/>
                    <a:gd name="T63" fmla="*/ 105 h 1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2" h="105">
                      <a:moveTo>
                        <a:pt x="121" y="0"/>
                      </a:moveTo>
                      <a:lnTo>
                        <a:pt x="95" y="0"/>
                      </a:lnTo>
                      <a:lnTo>
                        <a:pt x="78" y="16"/>
                      </a:lnTo>
                      <a:lnTo>
                        <a:pt x="61" y="24"/>
                      </a:lnTo>
                      <a:lnTo>
                        <a:pt x="43" y="40"/>
                      </a:lnTo>
                      <a:lnTo>
                        <a:pt x="26" y="40"/>
                      </a:lnTo>
                      <a:lnTo>
                        <a:pt x="0" y="72"/>
                      </a:lnTo>
                      <a:lnTo>
                        <a:pt x="0" y="88"/>
                      </a:lnTo>
                      <a:lnTo>
                        <a:pt x="17" y="80"/>
                      </a:lnTo>
                      <a:lnTo>
                        <a:pt x="35" y="64"/>
                      </a:lnTo>
                      <a:lnTo>
                        <a:pt x="43" y="72"/>
                      </a:lnTo>
                      <a:lnTo>
                        <a:pt x="26" y="88"/>
                      </a:lnTo>
                      <a:lnTo>
                        <a:pt x="35" y="96"/>
                      </a:lnTo>
                      <a:lnTo>
                        <a:pt x="43" y="104"/>
                      </a:lnTo>
                      <a:lnTo>
                        <a:pt x="69" y="88"/>
                      </a:lnTo>
                      <a:lnTo>
                        <a:pt x="69" y="72"/>
                      </a:lnTo>
                      <a:lnTo>
                        <a:pt x="95" y="40"/>
                      </a:lnTo>
                      <a:lnTo>
                        <a:pt x="112" y="32"/>
                      </a:lnTo>
                      <a:lnTo>
                        <a:pt x="121" y="8"/>
                      </a:lnTo>
                      <a:lnTo>
                        <a:pt x="121" y="0"/>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27" name="Freeform 128" descr="Blaues Seidenpapier"/>
                <p:cNvSpPr>
                  <a:spLocks/>
                </p:cNvSpPr>
                <p:nvPr/>
              </p:nvSpPr>
              <p:spPr bwMode="auto">
                <a:xfrm>
                  <a:off x="2214" y="2335"/>
                  <a:ext cx="239" cy="148"/>
                </a:xfrm>
                <a:custGeom>
                  <a:avLst/>
                  <a:gdLst>
                    <a:gd name="T0" fmla="*/ 0 w 183"/>
                    <a:gd name="T1" fmla="*/ 0 h 113"/>
                    <a:gd name="T2" fmla="*/ 0 w 183"/>
                    <a:gd name="T3" fmla="*/ 2775 h 113"/>
                    <a:gd name="T4" fmla="*/ 4089 w 183"/>
                    <a:gd name="T5" fmla="*/ 8168 h 113"/>
                    <a:gd name="T6" fmla="*/ 6833 w 183"/>
                    <a:gd name="T7" fmla="*/ 8168 h 113"/>
                    <a:gd name="T8" fmla="*/ 8270 w 183"/>
                    <a:gd name="T9" fmla="*/ 10850 h 113"/>
                    <a:gd name="T10" fmla="*/ 13994 w 183"/>
                    <a:gd name="T11" fmla="*/ 14820 h 113"/>
                    <a:gd name="T12" fmla="*/ 18066 w 183"/>
                    <a:gd name="T13" fmla="*/ 18953 h 113"/>
                    <a:gd name="T14" fmla="*/ 24872 w 183"/>
                    <a:gd name="T15" fmla="*/ 18953 h 113"/>
                    <a:gd name="T16" fmla="*/ 29074 w 183"/>
                    <a:gd name="T17" fmla="*/ 18953 h 113"/>
                    <a:gd name="T18" fmla="*/ 29074 w 183"/>
                    <a:gd name="T19" fmla="*/ 16217 h 113"/>
                    <a:gd name="T20" fmla="*/ 26307 w 183"/>
                    <a:gd name="T21" fmla="*/ 14820 h 113"/>
                    <a:gd name="T22" fmla="*/ 20773 w 183"/>
                    <a:gd name="T23" fmla="*/ 13558 h 113"/>
                    <a:gd name="T24" fmla="*/ 13994 w 183"/>
                    <a:gd name="T25" fmla="*/ 10850 h 113"/>
                    <a:gd name="T26" fmla="*/ 4089 w 183"/>
                    <a:gd name="T27" fmla="*/ 0 h 113"/>
                    <a:gd name="T28" fmla="*/ 0 w 183"/>
                    <a:gd name="T29" fmla="*/ 0 h 1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3"/>
                    <a:gd name="T46" fmla="*/ 0 h 113"/>
                    <a:gd name="T47" fmla="*/ 183 w 183"/>
                    <a:gd name="T48" fmla="*/ 113 h 1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3" h="113">
                      <a:moveTo>
                        <a:pt x="0" y="0"/>
                      </a:moveTo>
                      <a:lnTo>
                        <a:pt x="0" y="16"/>
                      </a:lnTo>
                      <a:lnTo>
                        <a:pt x="26" y="48"/>
                      </a:lnTo>
                      <a:lnTo>
                        <a:pt x="43" y="48"/>
                      </a:lnTo>
                      <a:lnTo>
                        <a:pt x="52" y="64"/>
                      </a:lnTo>
                      <a:lnTo>
                        <a:pt x="87" y="88"/>
                      </a:lnTo>
                      <a:lnTo>
                        <a:pt x="113" y="112"/>
                      </a:lnTo>
                      <a:lnTo>
                        <a:pt x="156" y="112"/>
                      </a:lnTo>
                      <a:lnTo>
                        <a:pt x="182" y="112"/>
                      </a:lnTo>
                      <a:lnTo>
                        <a:pt x="182" y="96"/>
                      </a:lnTo>
                      <a:lnTo>
                        <a:pt x="165" y="88"/>
                      </a:lnTo>
                      <a:lnTo>
                        <a:pt x="130" y="80"/>
                      </a:lnTo>
                      <a:lnTo>
                        <a:pt x="87" y="64"/>
                      </a:lnTo>
                      <a:lnTo>
                        <a:pt x="26" y="0"/>
                      </a:lnTo>
                      <a:lnTo>
                        <a:pt x="0" y="0"/>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28" name="Freeform 129" descr="Blaues Seidenpapier"/>
                <p:cNvSpPr>
                  <a:spLocks/>
                </p:cNvSpPr>
                <p:nvPr/>
              </p:nvSpPr>
              <p:spPr bwMode="auto">
                <a:xfrm>
                  <a:off x="2498" y="2356"/>
                  <a:ext cx="182" cy="106"/>
                </a:xfrm>
                <a:custGeom>
                  <a:avLst/>
                  <a:gdLst>
                    <a:gd name="T0" fmla="*/ 2815 w 139"/>
                    <a:gd name="T1" fmla="*/ 13179 h 81"/>
                    <a:gd name="T2" fmla="*/ 7200 w 139"/>
                    <a:gd name="T3" fmla="*/ 11924 h 81"/>
                    <a:gd name="T4" fmla="*/ 11583 w 139"/>
                    <a:gd name="T5" fmla="*/ 9325 h 81"/>
                    <a:gd name="T6" fmla="*/ 18733 w 139"/>
                    <a:gd name="T7" fmla="*/ 7913 h 81"/>
                    <a:gd name="T8" fmla="*/ 20247 w 139"/>
                    <a:gd name="T9" fmla="*/ 5321 h 81"/>
                    <a:gd name="T10" fmla="*/ 23178 w 139"/>
                    <a:gd name="T11" fmla="*/ 1254 h 81"/>
                    <a:gd name="T12" fmla="*/ 15863 w 139"/>
                    <a:gd name="T13" fmla="*/ 0 h 81"/>
                    <a:gd name="T14" fmla="*/ 11583 w 139"/>
                    <a:gd name="T15" fmla="*/ 4040 h 81"/>
                    <a:gd name="T16" fmla="*/ 7200 w 139"/>
                    <a:gd name="T17" fmla="*/ 5321 h 81"/>
                    <a:gd name="T18" fmla="*/ 0 w 139"/>
                    <a:gd name="T19" fmla="*/ 9325 h 81"/>
                    <a:gd name="T20" fmla="*/ 2815 w 139"/>
                    <a:gd name="T21" fmla="*/ 13179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9"/>
                    <a:gd name="T34" fmla="*/ 0 h 81"/>
                    <a:gd name="T35" fmla="*/ 139 w 139"/>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9" h="81">
                      <a:moveTo>
                        <a:pt x="17" y="80"/>
                      </a:moveTo>
                      <a:lnTo>
                        <a:pt x="43" y="72"/>
                      </a:lnTo>
                      <a:lnTo>
                        <a:pt x="69" y="56"/>
                      </a:lnTo>
                      <a:lnTo>
                        <a:pt x="112" y="48"/>
                      </a:lnTo>
                      <a:lnTo>
                        <a:pt x="121" y="32"/>
                      </a:lnTo>
                      <a:lnTo>
                        <a:pt x="138" y="8"/>
                      </a:lnTo>
                      <a:lnTo>
                        <a:pt x="95" y="0"/>
                      </a:lnTo>
                      <a:lnTo>
                        <a:pt x="69" y="24"/>
                      </a:lnTo>
                      <a:lnTo>
                        <a:pt x="43" y="32"/>
                      </a:lnTo>
                      <a:lnTo>
                        <a:pt x="0" y="56"/>
                      </a:lnTo>
                      <a:lnTo>
                        <a:pt x="17" y="80"/>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29" name="Freeform 130" descr="Blaues Seidenpapier"/>
                <p:cNvSpPr>
                  <a:spLocks/>
                </p:cNvSpPr>
                <p:nvPr/>
              </p:nvSpPr>
              <p:spPr bwMode="auto">
                <a:xfrm>
                  <a:off x="2974" y="1819"/>
                  <a:ext cx="386" cy="285"/>
                </a:xfrm>
                <a:custGeom>
                  <a:avLst/>
                  <a:gdLst>
                    <a:gd name="T0" fmla="*/ 12837 w 295"/>
                    <a:gd name="T1" fmla="*/ 2884 h 217"/>
                    <a:gd name="T2" fmla="*/ 10061 w 295"/>
                    <a:gd name="T3" fmla="*/ 5651 h 217"/>
                    <a:gd name="T4" fmla="*/ 4263 w 295"/>
                    <a:gd name="T5" fmla="*/ 5651 h 217"/>
                    <a:gd name="T6" fmla="*/ 4263 w 295"/>
                    <a:gd name="T7" fmla="*/ 1446 h 217"/>
                    <a:gd name="T8" fmla="*/ 0 w 295"/>
                    <a:gd name="T9" fmla="*/ 2884 h 217"/>
                    <a:gd name="T10" fmla="*/ 0 w 295"/>
                    <a:gd name="T11" fmla="*/ 5651 h 217"/>
                    <a:gd name="T12" fmla="*/ 4263 w 295"/>
                    <a:gd name="T13" fmla="*/ 7224 h 217"/>
                    <a:gd name="T14" fmla="*/ 4263 w 295"/>
                    <a:gd name="T15" fmla="*/ 12803 h 217"/>
                    <a:gd name="T16" fmla="*/ 0 w 295"/>
                    <a:gd name="T17" fmla="*/ 18507 h 217"/>
                    <a:gd name="T18" fmla="*/ 0 w 295"/>
                    <a:gd name="T19" fmla="*/ 21434 h 217"/>
                    <a:gd name="T20" fmla="*/ 4263 w 295"/>
                    <a:gd name="T21" fmla="*/ 21434 h 217"/>
                    <a:gd name="T22" fmla="*/ 8571 w 295"/>
                    <a:gd name="T23" fmla="*/ 16980 h 217"/>
                    <a:gd name="T24" fmla="*/ 8571 w 295"/>
                    <a:gd name="T25" fmla="*/ 14215 h 217"/>
                    <a:gd name="T26" fmla="*/ 18473 w 295"/>
                    <a:gd name="T27" fmla="*/ 14215 h 217"/>
                    <a:gd name="T28" fmla="*/ 18473 w 295"/>
                    <a:gd name="T29" fmla="*/ 15675 h 217"/>
                    <a:gd name="T30" fmla="*/ 15604 w 295"/>
                    <a:gd name="T31" fmla="*/ 18507 h 217"/>
                    <a:gd name="T32" fmla="*/ 17212 w 295"/>
                    <a:gd name="T33" fmla="*/ 21434 h 217"/>
                    <a:gd name="T34" fmla="*/ 27219 w 295"/>
                    <a:gd name="T35" fmla="*/ 21434 h 217"/>
                    <a:gd name="T36" fmla="*/ 35682 w 295"/>
                    <a:gd name="T37" fmla="*/ 22717 h 217"/>
                    <a:gd name="T38" fmla="*/ 40102 w 295"/>
                    <a:gd name="T39" fmla="*/ 21434 h 217"/>
                    <a:gd name="T40" fmla="*/ 42870 w 295"/>
                    <a:gd name="T41" fmla="*/ 21434 h 217"/>
                    <a:gd name="T42" fmla="*/ 42870 w 295"/>
                    <a:gd name="T43" fmla="*/ 25534 h 217"/>
                    <a:gd name="T44" fmla="*/ 41383 w 295"/>
                    <a:gd name="T45" fmla="*/ 28354 h 217"/>
                    <a:gd name="T46" fmla="*/ 41383 w 295"/>
                    <a:gd name="T47" fmla="*/ 34067 h 217"/>
                    <a:gd name="T48" fmla="*/ 44319 w 295"/>
                    <a:gd name="T49" fmla="*/ 36973 h 217"/>
                    <a:gd name="T50" fmla="*/ 47133 w 295"/>
                    <a:gd name="T51" fmla="*/ 38417 h 217"/>
                    <a:gd name="T52" fmla="*/ 48652 w 295"/>
                    <a:gd name="T53" fmla="*/ 36973 h 217"/>
                    <a:gd name="T54" fmla="*/ 48652 w 295"/>
                    <a:gd name="T55" fmla="*/ 28354 h 217"/>
                    <a:gd name="T56" fmla="*/ 47133 w 295"/>
                    <a:gd name="T57" fmla="*/ 27038 h 217"/>
                    <a:gd name="T58" fmla="*/ 47133 w 295"/>
                    <a:gd name="T59" fmla="*/ 16980 h 217"/>
                    <a:gd name="T60" fmla="*/ 45739 w 295"/>
                    <a:gd name="T61" fmla="*/ 15675 h 217"/>
                    <a:gd name="T62" fmla="*/ 40102 w 295"/>
                    <a:gd name="T63" fmla="*/ 14215 h 217"/>
                    <a:gd name="T64" fmla="*/ 37182 w 295"/>
                    <a:gd name="T65" fmla="*/ 18507 h 217"/>
                    <a:gd name="T66" fmla="*/ 32875 w 295"/>
                    <a:gd name="T67" fmla="*/ 18507 h 217"/>
                    <a:gd name="T68" fmla="*/ 27219 w 295"/>
                    <a:gd name="T69" fmla="*/ 15675 h 217"/>
                    <a:gd name="T70" fmla="*/ 22890 w 295"/>
                    <a:gd name="T71" fmla="*/ 15675 h 217"/>
                    <a:gd name="T72" fmla="*/ 22890 w 295"/>
                    <a:gd name="T73" fmla="*/ 12803 h 217"/>
                    <a:gd name="T74" fmla="*/ 18473 w 295"/>
                    <a:gd name="T75" fmla="*/ 9941 h 217"/>
                    <a:gd name="T76" fmla="*/ 14299 w 295"/>
                    <a:gd name="T77" fmla="*/ 8533 h 217"/>
                    <a:gd name="T78" fmla="*/ 14299 w 295"/>
                    <a:gd name="T79" fmla="*/ 5651 h 217"/>
                    <a:gd name="T80" fmla="*/ 18473 w 295"/>
                    <a:gd name="T81" fmla="*/ 2884 h 217"/>
                    <a:gd name="T82" fmla="*/ 18473 w 295"/>
                    <a:gd name="T83" fmla="*/ 0 h 217"/>
                    <a:gd name="T84" fmla="*/ 12837 w 295"/>
                    <a:gd name="T85" fmla="*/ 2884 h 21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5"/>
                    <a:gd name="T130" fmla="*/ 0 h 217"/>
                    <a:gd name="T131" fmla="*/ 295 w 295"/>
                    <a:gd name="T132" fmla="*/ 217 h 21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5" h="217">
                      <a:moveTo>
                        <a:pt x="78" y="16"/>
                      </a:moveTo>
                      <a:lnTo>
                        <a:pt x="61" y="32"/>
                      </a:lnTo>
                      <a:lnTo>
                        <a:pt x="26" y="32"/>
                      </a:lnTo>
                      <a:lnTo>
                        <a:pt x="26" y="8"/>
                      </a:lnTo>
                      <a:lnTo>
                        <a:pt x="0" y="16"/>
                      </a:lnTo>
                      <a:lnTo>
                        <a:pt x="0" y="32"/>
                      </a:lnTo>
                      <a:lnTo>
                        <a:pt x="26" y="40"/>
                      </a:lnTo>
                      <a:lnTo>
                        <a:pt x="26" y="72"/>
                      </a:lnTo>
                      <a:lnTo>
                        <a:pt x="0" y="104"/>
                      </a:lnTo>
                      <a:lnTo>
                        <a:pt x="0" y="120"/>
                      </a:lnTo>
                      <a:lnTo>
                        <a:pt x="26" y="120"/>
                      </a:lnTo>
                      <a:lnTo>
                        <a:pt x="52" y="96"/>
                      </a:lnTo>
                      <a:lnTo>
                        <a:pt x="52" y="80"/>
                      </a:lnTo>
                      <a:lnTo>
                        <a:pt x="112" y="80"/>
                      </a:lnTo>
                      <a:lnTo>
                        <a:pt x="112" y="88"/>
                      </a:lnTo>
                      <a:lnTo>
                        <a:pt x="95" y="104"/>
                      </a:lnTo>
                      <a:lnTo>
                        <a:pt x="104" y="120"/>
                      </a:lnTo>
                      <a:lnTo>
                        <a:pt x="164" y="120"/>
                      </a:lnTo>
                      <a:lnTo>
                        <a:pt x="216" y="128"/>
                      </a:lnTo>
                      <a:lnTo>
                        <a:pt x="242" y="120"/>
                      </a:lnTo>
                      <a:lnTo>
                        <a:pt x="259" y="120"/>
                      </a:lnTo>
                      <a:lnTo>
                        <a:pt x="259" y="144"/>
                      </a:lnTo>
                      <a:lnTo>
                        <a:pt x="251" y="160"/>
                      </a:lnTo>
                      <a:lnTo>
                        <a:pt x="251" y="192"/>
                      </a:lnTo>
                      <a:lnTo>
                        <a:pt x="268" y="208"/>
                      </a:lnTo>
                      <a:lnTo>
                        <a:pt x="285" y="216"/>
                      </a:lnTo>
                      <a:lnTo>
                        <a:pt x="294" y="208"/>
                      </a:lnTo>
                      <a:lnTo>
                        <a:pt x="294" y="160"/>
                      </a:lnTo>
                      <a:lnTo>
                        <a:pt x="285" y="152"/>
                      </a:lnTo>
                      <a:lnTo>
                        <a:pt x="285" y="96"/>
                      </a:lnTo>
                      <a:lnTo>
                        <a:pt x="277" y="88"/>
                      </a:lnTo>
                      <a:lnTo>
                        <a:pt x="242" y="80"/>
                      </a:lnTo>
                      <a:lnTo>
                        <a:pt x="225" y="104"/>
                      </a:lnTo>
                      <a:lnTo>
                        <a:pt x="199" y="104"/>
                      </a:lnTo>
                      <a:lnTo>
                        <a:pt x="164" y="88"/>
                      </a:lnTo>
                      <a:lnTo>
                        <a:pt x="138" y="88"/>
                      </a:lnTo>
                      <a:lnTo>
                        <a:pt x="138" y="72"/>
                      </a:lnTo>
                      <a:lnTo>
                        <a:pt x="112" y="56"/>
                      </a:lnTo>
                      <a:lnTo>
                        <a:pt x="86" y="48"/>
                      </a:lnTo>
                      <a:lnTo>
                        <a:pt x="86" y="32"/>
                      </a:lnTo>
                      <a:lnTo>
                        <a:pt x="112" y="16"/>
                      </a:lnTo>
                      <a:lnTo>
                        <a:pt x="112" y="0"/>
                      </a:lnTo>
                      <a:lnTo>
                        <a:pt x="78" y="16"/>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30" name="Freeform 131" descr="Blaues Seidenpapier"/>
                <p:cNvSpPr>
                  <a:spLocks/>
                </p:cNvSpPr>
                <p:nvPr/>
              </p:nvSpPr>
              <p:spPr bwMode="auto">
                <a:xfrm>
                  <a:off x="3144" y="1671"/>
                  <a:ext cx="58" cy="160"/>
                </a:xfrm>
                <a:custGeom>
                  <a:avLst/>
                  <a:gdLst>
                    <a:gd name="T0" fmla="*/ 3177 w 44"/>
                    <a:gd name="T1" fmla="*/ 0 h 121"/>
                    <a:gd name="T2" fmla="*/ 0 w 44"/>
                    <a:gd name="T3" fmla="*/ 1707 h 121"/>
                    <a:gd name="T4" fmla="*/ 0 w 44"/>
                    <a:gd name="T5" fmla="*/ 6487 h 121"/>
                    <a:gd name="T6" fmla="*/ 0 w 44"/>
                    <a:gd name="T7" fmla="*/ 11343 h 121"/>
                    <a:gd name="T8" fmla="*/ 3177 w 44"/>
                    <a:gd name="T9" fmla="*/ 12932 h 121"/>
                    <a:gd name="T10" fmla="*/ 4926 w 44"/>
                    <a:gd name="T11" fmla="*/ 17652 h 121"/>
                    <a:gd name="T12" fmla="*/ 1785 w 44"/>
                    <a:gd name="T13" fmla="*/ 19433 h 121"/>
                    <a:gd name="T14" fmla="*/ 1785 w 44"/>
                    <a:gd name="T15" fmla="*/ 21096 h 121"/>
                    <a:gd name="T16" fmla="*/ 4926 w 44"/>
                    <a:gd name="T17" fmla="*/ 24348 h 121"/>
                    <a:gd name="T18" fmla="*/ 8195 w 44"/>
                    <a:gd name="T19" fmla="*/ 22612 h 121"/>
                    <a:gd name="T20" fmla="*/ 8195 w 44"/>
                    <a:gd name="T21" fmla="*/ 17652 h 121"/>
                    <a:gd name="T22" fmla="*/ 6493 w 44"/>
                    <a:gd name="T23" fmla="*/ 14561 h 121"/>
                    <a:gd name="T24" fmla="*/ 6493 w 44"/>
                    <a:gd name="T25" fmla="*/ 6487 h 121"/>
                    <a:gd name="T26" fmla="*/ 8195 w 44"/>
                    <a:gd name="T27" fmla="*/ 4906 h 121"/>
                    <a:gd name="T28" fmla="*/ 8195 w 44"/>
                    <a:gd name="T29" fmla="*/ 1707 h 121"/>
                    <a:gd name="T30" fmla="*/ 6493 w 44"/>
                    <a:gd name="T31" fmla="*/ 0 h 121"/>
                    <a:gd name="T32" fmla="*/ 3177 w 44"/>
                    <a:gd name="T33" fmla="*/ 0 h 1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4"/>
                    <a:gd name="T52" fmla="*/ 0 h 121"/>
                    <a:gd name="T53" fmla="*/ 44 w 44"/>
                    <a:gd name="T54" fmla="*/ 121 h 1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4" h="121">
                      <a:moveTo>
                        <a:pt x="17" y="0"/>
                      </a:moveTo>
                      <a:lnTo>
                        <a:pt x="0" y="8"/>
                      </a:lnTo>
                      <a:lnTo>
                        <a:pt x="0" y="32"/>
                      </a:lnTo>
                      <a:lnTo>
                        <a:pt x="0" y="56"/>
                      </a:lnTo>
                      <a:lnTo>
                        <a:pt x="17" y="64"/>
                      </a:lnTo>
                      <a:lnTo>
                        <a:pt x="26" y="88"/>
                      </a:lnTo>
                      <a:lnTo>
                        <a:pt x="9" y="96"/>
                      </a:lnTo>
                      <a:lnTo>
                        <a:pt x="9" y="104"/>
                      </a:lnTo>
                      <a:lnTo>
                        <a:pt x="26" y="120"/>
                      </a:lnTo>
                      <a:lnTo>
                        <a:pt x="43" y="112"/>
                      </a:lnTo>
                      <a:lnTo>
                        <a:pt x="43" y="88"/>
                      </a:lnTo>
                      <a:lnTo>
                        <a:pt x="34" y="72"/>
                      </a:lnTo>
                      <a:lnTo>
                        <a:pt x="34" y="32"/>
                      </a:lnTo>
                      <a:lnTo>
                        <a:pt x="43" y="24"/>
                      </a:lnTo>
                      <a:lnTo>
                        <a:pt x="43" y="8"/>
                      </a:lnTo>
                      <a:lnTo>
                        <a:pt x="34" y="0"/>
                      </a:lnTo>
                      <a:lnTo>
                        <a:pt x="17" y="0"/>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31" name="Freeform 132" descr="Blaues Seidenpapier"/>
                <p:cNvSpPr>
                  <a:spLocks/>
                </p:cNvSpPr>
                <p:nvPr/>
              </p:nvSpPr>
              <p:spPr bwMode="auto">
                <a:xfrm>
                  <a:off x="3268" y="1355"/>
                  <a:ext cx="398" cy="275"/>
                </a:xfrm>
                <a:custGeom>
                  <a:avLst/>
                  <a:gdLst>
                    <a:gd name="T0" fmla="*/ 0 w 304"/>
                    <a:gd name="T1" fmla="*/ 1474 h 209"/>
                    <a:gd name="T2" fmla="*/ 0 w 304"/>
                    <a:gd name="T3" fmla="*/ 7396 h 209"/>
                    <a:gd name="T4" fmla="*/ 1530 w 304"/>
                    <a:gd name="T5" fmla="*/ 16200 h 209"/>
                    <a:gd name="T6" fmla="*/ 7191 w 304"/>
                    <a:gd name="T7" fmla="*/ 23480 h 209"/>
                    <a:gd name="T8" fmla="*/ 14513 w 304"/>
                    <a:gd name="T9" fmla="*/ 30895 h 209"/>
                    <a:gd name="T10" fmla="*/ 20210 w 304"/>
                    <a:gd name="T11" fmla="*/ 35330 h 209"/>
                    <a:gd name="T12" fmla="*/ 24495 w 304"/>
                    <a:gd name="T13" fmla="*/ 38357 h 209"/>
                    <a:gd name="T14" fmla="*/ 33436 w 304"/>
                    <a:gd name="T15" fmla="*/ 36733 h 209"/>
                    <a:gd name="T16" fmla="*/ 37570 w 304"/>
                    <a:gd name="T17" fmla="*/ 35330 h 209"/>
                    <a:gd name="T18" fmla="*/ 40482 w 304"/>
                    <a:gd name="T19" fmla="*/ 38357 h 209"/>
                    <a:gd name="T20" fmla="*/ 47842 w 304"/>
                    <a:gd name="T21" fmla="*/ 38357 h 209"/>
                    <a:gd name="T22" fmla="*/ 50763 w 304"/>
                    <a:gd name="T23" fmla="*/ 35330 h 209"/>
                    <a:gd name="T24" fmla="*/ 50763 w 304"/>
                    <a:gd name="T25" fmla="*/ 32407 h 209"/>
                    <a:gd name="T26" fmla="*/ 43404 w 304"/>
                    <a:gd name="T27" fmla="*/ 32407 h 209"/>
                    <a:gd name="T28" fmla="*/ 39075 w 304"/>
                    <a:gd name="T29" fmla="*/ 32407 h 209"/>
                    <a:gd name="T30" fmla="*/ 33436 w 304"/>
                    <a:gd name="T31" fmla="*/ 32407 h 209"/>
                    <a:gd name="T32" fmla="*/ 24495 w 304"/>
                    <a:gd name="T33" fmla="*/ 30895 h 209"/>
                    <a:gd name="T34" fmla="*/ 18957 w 304"/>
                    <a:gd name="T35" fmla="*/ 25088 h 209"/>
                    <a:gd name="T36" fmla="*/ 13050 w 304"/>
                    <a:gd name="T37" fmla="*/ 23480 h 209"/>
                    <a:gd name="T38" fmla="*/ 7191 w 304"/>
                    <a:gd name="T39" fmla="*/ 17630 h 209"/>
                    <a:gd name="T40" fmla="*/ 4388 w 304"/>
                    <a:gd name="T41" fmla="*/ 10307 h 209"/>
                    <a:gd name="T42" fmla="*/ 4388 w 304"/>
                    <a:gd name="T43" fmla="*/ 4417 h 209"/>
                    <a:gd name="T44" fmla="*/ 2815 w 304"/>
                    <a:gd name="T45" fmla="*/ 0 h 209"/>
                    <a:gd name="T46" fmla="*/ 0 w 304"/>
                    <a:gd name="T47" fmla="*/ 1474 h 20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4"/>
                    <a:gd name="T73" fmla="*/ 0 h 209"/>
                    <a:gd name="T74" fmla="*/ 304 w 304"/>
                    <a:gd name="T75" fmla="*/ 209 h 20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4" h="209">
                      <a:moveTo>
                        <a:pt x="0" y="8"/>
                      </a:moveTo>
                      <a:lnTo>
                        <a:pt x="0" y="40"/>
                      </a:lnTo>
                      <a:lnTo>
                        <a:pt x="9" y="88"/>
                      </a:lnTo>
                      <a:lnTo>
                        <a:pt x="43" y="128"/>
                      </a:lnTo>
                      <a:lnTo>
                        <a:pt x="87" y="168"/>
                      </a:lnTo>
                      <a:lnTo>
                        <a:pt x="121" y="192"/>
                      </a:lnTo>
                      <a:lnTo>
                        <a:pt x="147" y="208"/>
                      </a:lnTo>
                      <a:lnTo>
                        <a:pt x="199" y="200"/>
                      </a:lnTo>
                      <a:lnTo>
                        <a:pt x="225" y="192"/>
                      </a:lnTo>
                      <a:lnTo>
                        <a:pt x="242" y="208"/>
                      </a:lnTo>
                      <a:lnTo>
                        <a:pt x="286" y="208"/>
                      </a:lnTo>
                      <a:lnTo>
                        <a:pt x="303" y="192"/>
                      </a:lnTo>
                      <a:lnTo>
                        <a:pt x="303" y="176"/>
                      </a:lnTo>
                      <a:lnTo>
                        <a:pt x="260" y="176"/>
                      </a:lnTo>
                      <a:lnTo>
                        <a:pt x="234" y="176"/>
                      </a:lnTo>
                      <a:lnTo>
                        <a:pt x="199" y="176"/>
                      </a:lnTo>
                      <a:lnTo>
                        <a:pt x="147" y="168"/>
                      </a:lnTo>
                      <a:lnTo>
                        <a:pt x="113" y="136"/>
                      </a:lnTo>
                      <a:lnTo>
                        <a:pt x="78" y="128"/>
                      </a:lnTo>
                      <a:lnTo>
                        <a:pt x="43" y="96"/>
                      </a:lnTo>
                      <a:lnTo>
                        <a:pt x="26" y="56"/>
                      </a:lnTo>
                      <a:lnTo>
                        <a:pt x="26" y="24"/>
                      </a:lnTo>
                      <a:lnTo>
                        <a:pt x="17" y="0"/>
                      </a:lnTo>
                      <a:lnTo>
                        <a:pt x="0" y="8"/>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32" name="Freeform 133" descr="Blaues Seidenpapier"/>
                <p:cNvSpPr>
                  <a:spLocks/>
                </p:cNvSpPr>
                <p:nvPr/>
              </p:nvSpPr>
              <p:spPr bwMode="auto">
                <a:xfrm>
                  <a:off x="3813" y="1703"/>
                  <a:ext cx="251" cy="54"/>
                </a:xfrm>
                <a:custGeom>
                  <a:avLst/>
                  <a:gdLst>
                    <a:gd name="T0" fmla="*/ 0 w 192"/>
                    <a:gd name="T1" fmla="*/ 4508 h 41"/>
                    <a:gd name="T2" fmla="*/ 2764 w 192"/>
                    <a:gd name="T3" fmla="*/ 7486 h 41"/>
                    <a:gd name="T4" fmla="*/ 9973 w 192"/>
                    <a:gd name="T5" fmla="*/ 7486 h 41"/>
                    <a:gd name="T6" fmla="*/ 15710 w 192"/>
                    <a:gd name="T7" fmla="*/ 7486 h 41"/>
                    <a:gd name="T8" fmla="*/ 19790 w 192"/>
                    <a:gd name="T9" fmla="*/ 7486 h 41"/>
                    <a:gd name="T10" fmla="*/ 25372 w 192"/>
                    <a:gd name="T11" fmla="*/ 5937 h 41"/>
                    <a:gd name="T12" fmla="*/ 29598 w 192"/>
                    <a:gd name="T13" fmla="*/ 5937 h 41"/>
                    <a:gd name="T14" fmla="*/ 31061 w 192"/>
                    <a:gd name="T15" fmla="*/ 3077 h 41"/>
                    <a:gd name="T16" fmla="*/ 29598 w 192"/>
                    <a:gd name="T17" fmla="*/ 1498 h 41"/>
                    <a:gd name="T18" fmla="*/ 19790 w 192"/>
                    <a:gd name="T19" fmla="*/ 0 h 41"/>
                    <a:gd name="T20" fmla="*/ 11210 w 192"/>
                    <a:gd name="T21" fmla="*/ 1498 h 41"/>
                    <a:gd name="T22" fmla="*/ 4220 w 192"/>
                    <a:gd name="T23" fmla="*/ 1498 h 41"/>
                    <a:gd name="T24" fmla="*/ 0 w 192"/>
                    <a:gd name="T25" fmla="*/ 4508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41"/>
                    <a:gd name="T41" fmla="*/ 192 w 192"/>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41">
                      <a:moveTo>
                        <a:pt x="0" y="24"/>
                      </a:moveTo>
                      <a:lnTo>
                        <a:pt x="17" y="40"/>
                      </a:lnTo>
                      <a:lnTo>
                        <a:pt x="61" y="40"/>
                      </a:lnTo>
                      <a:lnTo>
                        <a:pt x="96" y="40"/>
                      </a:lnTo>
                      <a:lnTo>
                        <a:pt x="122" y="40"/>
                      </a:lnTo>
                      <a:lnTo>
                        <a:pt x="156" y="32"/>
                      </a:lnTo>
                      <a:lnTo>
                        <a:pt x="182" y="32"/>
                      </a:lnTo>
                      <a:lnTo>
                        <a:pt x="191" y="16"/>
                      </a:lnTo>
                      <a:lnTo>
                        <a:pt x="182" y="8"/>
                      </a:lnTo>
                      <a:lnTo>
                        <a:pt x="122" y="0"/>
                      </a:lnTo>
                      <a:lnTo>
                        <a:pt x="69" y="8"/>
                      </a:lnTo>
                      <a:lnTo>
                        <a:pt x="26" y="8"/>
                      </a:lnTo>
                      <a:lnTo>
                        <a:pt x="0" y="24"/>
                      </a:lnTo>
                    </a:path>
                  </a:pathLst>
                </a:custGeom>
                <a:solidFill>
                  <a:srgbClr val="99CCFF"/>
                </a:solidFill>
                <a:ln w="12700" cap="rnd">
                  <a:solidFill>
                    <a:schemeClr val="bg1">
                      <a:alpha val="81175"/>
                    </a:schemeClr>
                  </a:solidFill>
                  <a:round/>
                  <a:headEnd/>
                  <a:tailEnd/>
                </a:ln>
              </p:spPr>
              <p:txBody>
                <a:bodyPr/>
                <a:lstStyle/>
                <a:p>
                  <a:endParaRPr lang="fr-CH" dirty="0"/>
                </a:p>
              </p:txBody>
            </p:sp>
            <p:sp>
              <p:nvSpPr>
                <p:cNvPr id="33" name="Freeform 134" descr="Blaues Seidenpapier"/>
                <p:cNvSpPr>
                  <a:spLocks/>
                </p:cNvSpPr>
                <p:nvPr/>
              </p:nvSpPr>
              <p:spPr bwMode="auto">
                <a:xfrm>
                  <a:off x="2838" y="1671"/>
                  <a:ext cx="80" cy="75"/>
                </a:xfrm>
                <a:custGeom>
                  <a:avLst/>
                  <a:gdLst>
                    <a:gd name="T0" fmla="*/ 10391 w 61"/>
                    <a:gd name="T1" fmla="*/ 7396 h 57"/>
                    <a:gd name="T2" fmla="*/ 10391 w 61"/>
                    <a:gd name="T3" fmla="*/ 8759 h 57"/>
                    <a:gd name="T4" fmla="*/ 10391 w 61"/>
                    <a:gd name="T5" fmla="*/ 10307 h 57"/>
                    <a:gd name="T6" fmla="*/ 7334 w 61"/>
                    <a:gd name="T7" fmla="*/ 10307 h 57"/>
                    <a:gd name="T8" fmla="*/ 4493 w 61"/>
                    <a:gd name="T9" fmla="*/ 8759 h 57"/>
                    <a:gd name="T10" fmla="*/ 1652 w 61"/>
                    <a:gd name="T11" fmla="*/ 5812 h 57"/>
                    <a:gd name="T12" fmla="*/ 0 w 61"/>
                    <a:gd name="T13" fmla="*/ 4417 h 57"/>
                    <a:gd name="T14" fmla="*/ 0 w 61"/>
                    <a:gd name="T15" fmla="*/ 2988 h 57"/>
                    <a:gd name="T16" fmla="*/ 0 w 61"/>
                    <a:gd name="T17" fmla="*/ 0 h 57"/>
                    <a:gd name="T18" fmla="*/ 1652 w 61"/>
                    <a:gd name="T19" fmla="*/ 0 h 57"/>
                    <a:gd name="T20" fmla="*/ 4493 w 61"/>
                    <a:gd name="T21" fmla="*/ 2988 h 57"/>
                    <a:gd name="T22" fmla="*/ 7334 w 61"/>
                    <a:gd name="T23" fmla="*/ 4417 h 57"/>
                    <a:gd name="T24" fmla="*/ 10391 w 61"/>
                    <a:gd name="T25" fmla="*/ 7396 h 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1"/>
                    <a:gd name="T40" fmla="*/ 0 h 57"/>
                    <a:gd name="T41" fmla="*/ 61 w 61"/>
                    <a:gd name="T42" fmla="*/ 57 h 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1" h="57">
                      <a:moveTo>
                        <a:pt x="60" y="40"/>
                      </a:moveTo>
                      <a:lnTo>
                        <a:pt x="60" y="48"/>
                      </a:lnTo>
                      <a:lnTo>
                        <a:pt x="60" y="56"/>
                      </a:lnTo>
                      <a:lnTo>
                        <a:pt x="43" y="56"/>
                      </a:lnTo>
                      <a:lnTo>
                        <a:pt x="26" y="48"/>
                      </a:lnTo>
                      <a:lnTo>
                        <a:pt x="9" y="32"/>
                      </a:lnTo>
                      <a:lnTo>
                        <a:pt x="0" y="24"/>
                      </a:lnTo>
                      <a:lnTo>
                        <a:pt x="0" y="16"/>
                      </a:lnTo>
                      <a:lnTo>
                        <a:pt x="0" y="0"/>
                      </a:lnTo>
                      <a:lnTo>
                        <a:pt x="9" y="0"/>
                      </a:lnTo>
                      <a:lnTo>
                        <a:pt x="26" y="16"/>
                      </a:lnTo>
                      <a:lnTo>
                        <a:pt x="43" y="24"/>
                      </a:lnTo>
                      <a:lnTo>
                        <a:pt x="60" y="40"/>
                      </a:lnTo>
                    </a:path>
                  </a:pathLst>
                </a:custGeom>
                <a:solidFill>
                  <a:srgbClr val="99CCFF"/>
                </a:solidFill>
                <a:ln w="12700" cap="rnd">
                  <a:solidFill>
                    <a:schemeClr val="bg1">
                      <a:alpha val="81175"/>
                    </a:schemeClr>
                  </a:solidFill>
                  <a:round/>
                  <a:headEnd/>
                  <a:tailEnd/>
                </a:ln>
              </p:spPr>
              <p:txBody>
                <a:bodyPr/>
                <a:lstStyle/>
                <a:p>
                  <a:endParaRPr lang="fr-CH" dirty="0"/>
                </a:p>
              </p:txBody>
            </p:sp>
          </p:grpSp>
          <p:sp>
            <p:nvSpPr>
              <p:cNvPr id="19" name="Freeform 95"/>
              <p:cNvSpPr>
                <a:spLocks/>
              </p:cNvSpPr>
              <p:nvPr/>
            </p:nvSpPr>
            <p:spPr bwMode="auto">
              <a:xfrm>
                <a:off x="3102" y="585"/>
                <a:ext cx="376" cy="244"/>
              </a:xfrm>
              <a:custGeom>
                <a:avLst/>
                <a:gdLst>
                  <a:gd name="T0" fmla="*/ 2147483647 w 287"/>
                  <a:gd name="T1" fmla="*/ 2147483647 h 185"/>
                  <a:gd name="T2" fmla="*/ 2147483647 w 287"/>
                  <a:gd name="T3" fmla="*/ 2147483647 h 185"/>
                  <a:gd name="T4" fmla="*/ 2147483647 w 287"/>
                  <a:gd name="T5" fmla="*/ 2147483647 h 185"/>
                  <a:gd name="T6" fmla="*/ 2147483647 w 287"/>
                  <a:gd name="T7" fmla="*/ 2147483647 h 185"/>
                  <a:gd name="T8" fmla="*/ 2147483647 w 287"/>
                  <a:gd name="T9" fmla="*/ 2147483647 h 185"/>
                  <a:gd name="T10" fmla="*/ 0 w 287"/>
                  <a:gd name="T11" fmla="*/ 2147483647 h 185"/>
                  <a:gd name="T12" fmla="*/ 2147483647 w 287"/>
                  <a:gd name="T13" fmla="*/ 2147483647 h 185"/>
                  <a:gd name="T14" fmla="*/ 2147483647 w 287"/>
                  <a:gd name="T15" fmla="*/ 2147483647 h 185"/>
                  <a:gd name="T16" fmla="*/ 2147483647 w 287"/>
                  <a:gd name="T17" fmla="*/ 2147483647 h 185"/>
                  <a:gd name="T18" fmla="*/ 2147483647 w 287"/>
                  <a:gd name="T19" fmla="*/ 2147483647 h 185"/>
                  <a:gd name="T20" fmla="*/ 2147483647 w 287"/>
                  <a:gd name="T21" fmla="*/ 0 h 185"/>
                  <a:gd name="T22" fmla="*/ 2147483647 w 287"/>
                  <a:gd name="T23" fmla="*/ 0 h 185"/>
                  <a:gd name="T24" fmla="*/ 2147483647 w 287"/>
                  <a:gd name="T25" fmla="*/ 2147483647 h 185"/>
                  <a:gd name="T26" fmla="*/ 2147483647 w 287"/>
                  <a:gd name="T27" fmla="*/ 2147483647 h 185"/>
                  <a:gd name="T28" fmla="*/ 2147483647 w 287"/>
                  <a:gd name="T29" fmla="*/ 2147483647 h 185"/>
                  <a:gd name="T30" fmla="*/ 2147483647 w 287"/>
                  <a:gd name="T31" fmla="*/ 2147483647 h 1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7"/>
                  <a:gd name="T49" fmla="*/ 0 h 185"/>
                  <a:gd name="T50" fmla="*/ 287 w 287"/>
                  <a:gd name="T51" fmla="*/ 185 h 1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7" h="185">
                    <a:moveTo>
                      <a:pt x="269" y="120"/>
                    </a:moveTo>
                    <a:lnTo>
                      <a:pt x="225" y="120"/>
                    </a:lnTo>
                    <a:lnTo>
                      <a:pt x="165" y="160"/>
                    </a:lnTo>
                    <a:lnTo>
                      <a:pt x="104" y="168"/>
                    </a:lnTo>
                    <a:lnTo>
                      <a:pt x="52" y="184"/>
                    </a:lnTo>
                    <a:lnTo>
                      <a:pt x="0" y="136"/>
                    </a:lnTo>
                    <a:lnTo>
                      <a:pt x="43" y="64"/>
                    </a:lnTo>
                    <a:lnTo>
                      <a:pt x="78" y="24"/>
                    </a:lnTo>
                    <a:lnTo>
                      <a:pt x="121" y="16"/>
                    </a:lnTo>
                    <a:lnTo>
                      <a:pt x="173" y="8"/>
                    </a:lnTo>
                    <a:lnTo>
                      <a:pt x="182" y="0"/>
                    </a:lnTo>
                    <a:lnTo>
                      <a:pt x="217" y="0"/>
                    </a:lnTo>
                    <a:lnTo>
                      <a:pt x="286" y="56"/>
                    </a:lnTo>
                    <a:lnTo>
                      <a:pt x="286" y="80"/>
                    </a:lnTo>
                    <a:lnTo>
                      <a:pt x="277" y="104"/>
                    </a:lnTo>
                    <a:lnTo>
                      <a:pt x="269" y="120"/>
                    </a:lnTo>
                  </a:path>
                </a:pathLst>
              </a:custGeom>
              <a:solidFill>
                <a:srgbClr val="808080"/>
              </a:solidFill>
              <a:ln w="12700" cap="rnd">
                <a:solidFill>
                  <a:schemeClr val="bg1">
                    <a:alpha val="81175"/>
                  </a:schemeClr>
                </a:solidFill>
                <a:round/>
                <a:headEnd/>
                <a:tailEnd/>
              </a:ln>
            </p:spPr>
            <p:txBody>
              <a:bodyPr/>
              <a:lstStyle/>
              <a:p>
                <a:endParaRPr lang="fr-CH" dirty="0"/>
              </a:p>
            </p:txBody>
          </p:sp>
        </p:grpSp>
        <p:sp>
          <p:nvSpPr>
            <p:cNvPr id="9" name="Rectangle 97"/>
            <p:cNvSpPr>
              <a:spLocks noChangeArrowheads="1"/>
            </p:cNvSpPr>
            <p:nvPr/>
          </p:nvSpPr>
          <p:spPr bwMode="auto">
            <a:xfrm>
              <a:off x="5586426" y="4845026"/>
              <a:ext cx="1793886" cy="461665"/>
            </a:xfrm>
            <a:prstGeom prst="rect">
              <a:avLst/>
            </a:prstGeom>
            <a:noFill/>
            <a:ln w="9525">
              <a:noFill/>
              <a:miter lim="800000"/>
              <a:headEnd/>
              <a:tailEnd/>
            </a:ln>
          </p:spPr>
          <p:txBody>
            <a:bodyPr wrap="square">
              <a:spAutoFit/>
            </a:bodyPr>
            <a:lstStyle/>
            <a:p>
              <a:endParaRPr lang="de-DE" sz="2400" b="1" dirty="0"/>
            </a:p>
          </p:txBody>
        </p:sp>
      </p:grpSp>
      <p:sp>
        <p:nvSpPr>
          <p:cNvPr id="109" name="Inhaltsplatzhalter 2"/>
          <p:cNvSpPr>
            <a:spLocks noGrp="1"/>
          </p:cNvSpPr>
          <p:nvPr>
            <p:ph sz="quarter" idx="10"/>
          </p:nvPr>
        </p:nvSpPr>
        <p:spPr>
          <a:xfrm>
            <a:off x="1414938" y="1750716"/>
            <a:ext cx="7092542" cy="3952504"/>
          </a:xfrm>
        </p:spPr>
        <p:txBody>
          <a:bodyPr/>
          <a:lstStyle/>
          <a:p>
            <a:pPr marL="0" indent="0">
              <a:buNone/>
            </a:pPr>
            <a:r>
              <a:rPr lang="de-CH" sz="2400" dirty="0" smtClean="0"/>
              <a:t>Herbst 2014: Die 21 deutsch- und mehrsprachigen Kantone verabschieden den Lehrplan 21.</a:t>
            </a:r>
            <a:endParaRPr lang="de-CH" sz="2400" dirty="0"/>
          </a:p>
        </p:txBody>
      </p:sp>
      <p:pic>
        <p:nvPicPr>
          <p:cNvPr id="1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58769" y="3031925"/>
            <a:ext cx="1761996" cy="467437"/>
          </a:xfrm>
          <a:prstGeom prst="rect">
            <a:avLst/>
          </a:prstGeom>
          <a:noFill/>
          <a:ln>
            <a:noFill/>
          </a:ln>
        </p:spPr>
      </p:pic>
      <p:pic>
        <p:nvPicPr>
          <p:cNvPr id="111" name="Bild 1" descr="lp21_logo.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66248" y="3556704"/>
            <a:ext cx="1723970" cy="363635"/>
          </a:xfrm>
          <a:prstGeom prst="rect">
            <a:avLst/>
          </a:prstGeom>
          <a:solidFill>
            <a:schemeClr val="bg1"/>
          </a:solidFill>
          <a:ln>
            <a:solidFill>
              <a:schemeClr val="bg1"/>
            </a:solidFill>
          </a:ln>
        </p:spPr>
      </p:pic>
      <p:sp>
        <p:nvSpPr>
          <p:cNvPr id="112" name="Rechteck 111"/>
          <p:cNvSpPr/>
          <p:nvPr/>
        </p:nvSpPr>
        <p:spPr>
          <a:xfrm>
            <a:off x="7096481" y="2910085"/>
            <a:ext cx="1861782" cy="1135807"/>
          </a:xfrm>
          <a:prstGeom prst="rect">
            <a:avLst/>
          </a:prstGeom>
          <a:noFill/>
          <a:ln w="3175">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ln>
                <a:solidFill>
                  <a:srgbClr val="7F7F7F"/>
                </a:solidFill>
              </a:ln>
            </a:endParaRPr>
          </a:p>
        </p:txBody>
      </p:sp>
    </p:spTree>
    <p:extLst>
      <p:ext uri="{BB962C8B-B14F-4D97-AF65-F5344CB8AC3E}">
        <p14:creationId xmlns:p14="http://schemas.microsoft.com/office/powerpoint/2010/main" val="29585155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10365" y="1021548"/>
            <a:ext cx="7186948" cy="967272"/>
          </a:xfrm>
        </p:spPr>
        <p:txBody>
          <a:bodyPr/>
          <a:lstStyle/>
          <a:p>
            <a:r>
              <a:rPr lang="de-DE" sz="3200" dirty="0" smtClean="0">
                <a:solidFill>
                  <a:prstClr val="black"/>
                </a:solidFill>
                <a:ea typeface="+mn-ea"/>
                <a:cs typeface="+mn-cs"/>
              </a:rPr>
              <a:t>Hier stehen wir heute (II)</a:t>
            </a:r>
            <a:endParaRPr lang="de-CH" sz="3200" dirty="0">
              <a:solidFill>
                <a:prstClr val="black"/>
              </a:solidFill>
              <a:latin typeface="Arial"/>
              <a:ea typeface="+mn-ea"/>
              <a:cs typeface="+mn-cs"/>
            </a:endParaRPr>
          </a:p>
        </p:txBody>
      </p:sp>
      <p:sp>
        <p:nvSpPr>
          <p:cNvPr id="5" name="Inhaltsplatzhalter 2"/>
          <p:cNvSpPr txBox="1">
            <a:spLocks/>
          </p:cNvSpPr>
          <p:nvPr/>
        </p:nvSpPr>
        <p:spPr>
          <a:xfrm>
            <a:off x="1403648" y="1628800"/>
            <a:ext cx="7200800" cy="4464496"/>
          </a:xfrm>
          <a:prstGeom prst="rect">
            <a:avLst/>
          </a:prstGeom>
        </p:spPr>
        <p:txBody>
          <a:bodyPr/>
          <a:lstStyle>
            <a:lvl1pPr marL="342900" indent="-612000" algn="l" defTabSz="914400" rtl="0" eaLnBrk="1" latinLnBrk="0" hangingPunct="1">
              <a:spcBef>
                <a:spcPct val="20000"/>
              </a:spcBef>
              <a:buFont typeface="Symbol"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Symbol" pitchFamily="18" charset="2"/>
              <a:buChar char="-"/>
              <a:defRPr sz="3200" kern="1200">
                <a:solidFill>
                  <a:schemeClr val="tx1"/>
                </a:solidFill>
                <a:latin typeface="+mn-lt"/>
                <a:ea typeface="+mn-ea"/>
                <a:cs typeface="+mn-cs"/>
              </a:defRPr>
            </a:lvl2pPr>
            <a:lvl3pPr marL="1143000" indent="-228600" algn="l" defTabSz="914400" rtl="0" eaLnBrk="1" latinLnBrk="0" hangingPunct="1">
              <a:spcBef>
                <a:spcPct val="20000"/>
              </a:spcBef>
              <a:buFont typeface="Symbol"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Symbol" pitchFamily="18" charset="2"/>
              <a:buChar char="-"/>
              <a:defRPr sz="3200" kern="1200">
                <a:solidFill>
                  <a:schemeClr val="tx1"/>
                </a:solidFill>
                <a:latin typeface="+mn-lt"/>
                <a:ea typeface="+mn-ea"/>
                <a:cs typeface="+mn-cs"/>
              </a:defRPr>
            </a:lvl4pPr>
            <a:lvl5pPr marL="2057400" indent="-228600" algn="l" defTabSz="914400" rtl="0" eaLnBrk="1" latinLnBrk="0" hangingPunct="1">
              <a:spcBef>
                <a:spcPct val="20000"/>
              </a:spcBef>
              <a:buFont typeface="Symbol" pitchFamily="18" charset="2"/>
              <a:buChar char="-"/>
              <a:defRPr sz="3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CH" sz="2400" dirty="0" smtClean="0"/>
              <a:t> </a:t>
            </a:r>
            <a:endParaRPr lang="de-CH" sz="2400" dirty="0"/>
          </a:p>
        </p:txBody>
      </p:sp>
      <p:sp>
        <p:nvSpPr>
          <p:cNvPr id="109" name="Inhaltsplatzhalter 2"/>
          <p:cNvSpPr>
            <a:spLocks noGrp="1"/>
          </p:cNvSpPr>
          <p:nvPr>
            <p:ph sz="quarter" idx="10"/>
          </p:nvPr>
        </p:nvSpPr>
        <p:spPr>
          <a:xfrm>
            <a:off x="1414938" y="1750716"/>
            <a:ext cx="7092542" cy="3952504"/>
          </a:xfrm>
        </p:spPr>
        <p:txBody>
          <a:bodyPr/>
          <a:lstStyle/>
          <a:p>
            <a:pPr indent="-342900"/>
            <a:r>
              <a:rPr lang="de-CH" sz="2400" dirty="0" smtClean="0"/>
              <a:t>Mit dem Lehrplan 21 steht dem Kanton Zürich ein zeitgemässer Lehrplan zur Verfügung.</a:t>
            </a:r>
          </a:p>
          <a:p>
            <a:pPr indent="-342900"/>
            <a:r>
              <a:rPr lang="de-CH" sz="2400" dirty="0" smtClean="0"/>
              <a:t>Er nimmt aktuelle Entwicklungen</a:t>
            </a:r>
            <a:br>
              <a:rPr lang="de-CH" sz="2400" dirty="0" smtClean="0"/>
            </a:br>
            <a:r>
              <a:rPr lang="de-CH" sz="2400" dirty="0" smtClean="0"/>
              <a:t>in der Gesellschaft auf, z. B. </a:t>
            </a:r>
          </a:p>
          <a:p>
            <a:pPr lvl="1" indent="-342900">
              <a:buFont typeface="Wingdings" panose="05000000000000000000" pitchFamily="2" charset="2"/>
              <a:buChar char="§"/>
            </a:pPr>
            <a:r>
              <a:rPr lang="de-CH" sz="2400" dirty="0" smtClean="0"/>
              <a:t>Medien und Informatik</a:t>
            </a:r>
          </a:p>
          <a:p>
            <a:pPr lvl="1" indent="-342900">
              <a:buFont typeface="Wingdings" panose="05000000000000000000" pitchFamily="2" charset="2"/>
              <a:buChar char="§"/>
            </a:pPr>
            <a:r>
              <a:rPr lang="de-CH" sz="2400" dirty="0" smtClean="0"/>
              <a:t>Wirtschaft,</a:t>
            </a:r>
            <a:br>
              <a:rPr lang="de-CH" sz="2400" dirty="0" smtClean="0"/>
            </a:br>
            <a:r>
              <a:rPr lang="de-CH" sz="2400" dirty="0" smtClean="0"/>
              <a:t>Arbeit, Haushalt</a:t>
            </a:r>
          </a:p>
          <a:p>
            <a:pPr lvl="1" indent="-342900">
              <a:buFont typeface="Wingdings" panose="05000000000000000000" pitchFamily="2" charset="2"/>
              <a:buChar char="§"/>
            </a:pPr>
            <a:r>
              <a:rPr lang="de-CH" sz="2400" dirty="0" smtClean="0"/>
              <a:t>Kompetenzorientierung</a:t>
            </a:r>
          </a:p>
          <a:p>
            <a:pPr marL="0" indent="0">
              <a:buNone/>
            </a:pPr>
            <a:endParaRPr lang="de-CH" sz="2400" dirty="0" smtClean="0"/>
          </a:p>
        </p:txBody>
      </p:sp>
      <p:pic>
        <p:nvPicPr>
          <p:cNvPr id="108" name="Picture 2" descr="R:\volksschule\d.ch\Lehrplan 21\Gesamtprojekt\3 Oeffentlichkeitsarbeit\5 Website\version2\Bilder\bilder_claudio\01_einleitung\MIC_8743.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l="27791"/>
          <a:stretch/>
        </p:blipFill>
        <p:spPr bwMode="auto">
          <a:xfrm>
            <a:off x="5899546" y="4350505"/>
            <a:ext cx="3348732" cy="2350043"/>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113" name="Textfeld 112"/>
          <p:cNvSpPr txBox="1"/>
          <p:nvPr/>
        </p:nvSpPr>
        <p:spPr>
          <a:xfrm>
            <a:off x="5899546" y="6611521"/>
            <a:ext cx="1800200" cy="178053"/>
          </a:xfrm>
          <a:prstGeom prst="rect">
            <a:avLst/>
          </a:prstGeom>
          <a:noFill/>
        </p:spPr>
        <p:txBody>
          <a:bodyPr wrap="square" rtlCol="0">
            <a:spAutoFit/>
          </a:bodyPr>
          <a:lstStyle/>
          <a:p>
            <a:r>
              <a:rPr lang="de-CH" sz="800" dirty="0" smtClean="0">
                <a:latin typeface="Arial" pitchFamily="34" charset="0"/>
                <a:cs typeface="Arial" pitchFamily="34" charset="0"/>
              </a:rPr>
              <a:t>Foto: Claudio Minutello</a:t>
            </a:r>
            <a:endParaRPr lang="de-CH" sz="800" dirty="0">
              <a:latin typeface="Arial" pitchFamily="34" charset="0"/>
              <a:cs typeface="Arial" pitchFamily="34" charset="0"/>
            </a:endParaRPr>
          </a:p>
        </p:txBody>
      </p:sp>
    </p:spTree>
    <p:extLst>
      <p:ext uri="{BB962C8B-B14F-4D97-AF65-F5344CB8AC3E}">
        <p14:creationId xmlns:p14="http://schemas.microsoft.com/office/powerpoint/2010/main" val="2112825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sz="3200" dirty="0" smtClean="0"/>
              <a:t>Nächster Schritt: </a:t>
            </a:r>
            <a:br>
              <a:rPr lang="de-CH" sz="3200" dirty="0" smtClean="0"/>
            </a:br>
            <a:r>
              <a:rPr lang="de-CH" sz="3200" dirty="0" smtClean="0"/>
              <a:t>Umsetzung in den Kantonen</a:t>
            </a:r>
            <a:endParaRPr lang="de-CH" sz="3200" dirty="0"/>
          </a:p>
        </p:txBody>
      </p:sp>
      <p:sp>
        <p:nvSpPr>
          <p:cNvPr id="3" name="Inhaltsplatzhalter 2"/>
          <p:cNvSpPr>
            <a:spLocks noGrp="1"/>
          </p:cNvSpPr>
          <p:nvPr>
            <p:ph sz="quarter" idx="10"/>
          </p:nvPr>
        </p:nvSpPr>
        <p:spPr>
          <a:xfrm>
            <a:off x="1403648" y="2146618"/>
            <a:ext cx="7200800" cy="4464496"/>
          </a:xfrm>
        </p:spPr>
        <p:txBody>
          <a:bodyPr/>
          <a:lstStyle/>
          <a:p>
            <a:r>
              <a:rPr lang="de-CH" dirty="0" smtClean="0"/>
              <a:t>Jeder </a:t>
            </a:r>
            <a:r>
              <a:rPr lang="de-CH" dirty="0"/>
              <a:t>Kanton </a:t>
            </a:r>
            <a:r>
              <a:rPr lang="de-CH" dirty="0" smtClean="0"/>
              <a:t>entscheidet gemäss </a:t>
            </a:r>
            <a:r>
              <a:rPr lang="de-CH" dirty="0"/>
              <a:t>den eigenen Rechtsgrundlagen, ob und wie er den Lehrplan 21 </a:t>
            </a:r>
            <a:r>
              <a:rPr lang="de-CH" dirty="0" smtClean="0"/>
              <a:t>einführt.</a:t>
            </a:r>
          </a:p>
          <a:p>
            <a:r>
              <a:rPr lang="de-CH" dirty="0"/>
              <a:t>8</a:t>
            </a:r>
            <a:r>
              <a:rPr lang="de-CH" dirty="0" smtClean="0"/>
              <a:t> Kantone haben die Einführung rechtskräftig beschlossen (AR, BS, LU, NW, OW, SG, SH, ZG).</a:t>
            </a:r>
            <a:endParaRPr lang="de-CH" b="1" dirty="0" smtClean="0">
              <a:solidFill>
                <a:srgbClr val="FF6600"/>
              </a:solidFill>
            </a:endParaRPr>
          </a:p>
          <a:p>
            <a:r>
              <a:rPr lang="de-CH" dirty="0" smtClean="0"/>
              <a:t>Der Kanton </a:t>
            </a:r>
            <a:r>
              <a:rPr lang="de-CH" dirty="0"/>
              <a:t>Zürich hat </a:t>
            </a:r>
            <a:r>
              <a:rPr lang="de-CH" dirty="0" smtClean="0"/>
              <a:t>im Januar 2015 mit </a:t>
            </a:r>
            <a:br>
              <a:rPr lang="de-CH" dirty="0" smtClean="0"/>
            </a:br>
            <a:r>
              <a:rPr lang="de-CH" dirty="0" smtClean="0"/>
              <a:t>der Anpassung des Lehrplans 21 und mit den Vorarbeiten zur Einführung begonnen.</a:t>
            </a:r>
          </a:p>
          <a:p>
            <a:r>
              <a:rPr lang="de-CH" b="1" dirty="0" smtClean="0"/>
              <a:t>Die Einführung des neuen Zürcher Lehrplans erfolgt frühestens per Schuljahr 2017/2018.</a:t>
            </a:r>
            <a:endParaRPr lang="de-CH" b="1" dirty="0"/>
          </a:p>
          <a:p>
            <a:endParaRPr lang="de-CH" dirty="0" smtClean="0"/>
          </a:p>
          <a:p>
            <a:endParaRPr lang="de-DE" dirty="0"/>
          </a:p>
          <a:p>
            <a:endParaRPr lang="de-CH" dirty="0"/>
          </a:p>
        </p:txBody>
      </p:sp>
    </p:spTree>
    <p:extLst>
      <p:ext uri="{BB962C8B-B14F-4D97-AF65-F5344CB8AC3E}">
        <p14:creationId xmlns:p14="http://schemas.microsoft.com/office/powerpoint/2010/main" val="32275521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stretch>
            <a:fillRect/>
          </a:stretch>
        </p:blipFill>
        <p:spPr>
          <a:xfrm>
            <a:off x="68460" y="1730032"/>
            <a:ext cx="9075540" cy="3930220"/>
          </a:xfrm>
          <a:prstGeom prst="rect">
            <a:avLst/>
          </a:prstGeom>
        </p:spPr>
      </p:pic>
      <p:sp>
        <p:nvSpPr>
          <p:cNvPr id="2" name="Titel 1"/>
          <p:cNvSpPr>
            <a:spLocks noGrp="1"/>
          </p:cNvSpPr>
          <p:nvPr>
            <p:ph type="title"/>
          </p:nvPr>
        </p:nvSpPr>
        <p:spPr>
          <a:xfrm>
            <a:off x="1410364" y="1021548"/>
            <a:ext cx="7343709" cy="535244"/>
          </a:xfrm>
        </p:spPr>
        <p:txBody>
          <a:bodyPr/>
          <a:lstStyle/>
          <a:p>
            <a:r>
              <a:rPr lang="de-DE" sz="3000" dirty="0" smtClean="0"/>
              <a:t>Der Weg zum Zürcher Lehrplan 21  </a:t>
            </a:r>
            <a:endParaRPr lang="de-DE" sz="3000" dirty="0"/>
          </a:p>
        </p:txBody>
      </p:sp>
      <p:pic>
        <p:nvPicPr>
          <p:cNvPr id="5" name="Bild 1" descr="lp21_logo.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7538" y="6020898"/>
            <a:ext cx="1723970" cy="363635"/>
          </a:xfrm>
          <a:prstGeom prst="rect">
            <a:avLst/>
          </a:prstGeom>
          <a:solidFill>
            <a:schemeClr val="bg1"/>
          </a:solidFill>
          <a:ln>
            <a:solidFill>
              <a:schemeClr val="bg1"/>
            </a:solidFill>
          </a:ln>
        </p:spPr>
      </p:pic>
      <p:sp>
        <p:nvSpPr>
          <p:cNvPr id="7" name="Textfeld 6"/>
          <p:cNvSpPr txBox="1"/>
          <p:nvPr/>
        </p:nvSpPr>
        <p:spPr>
          <a:xfrm>
            <a:off x="4715772" y="5833493"/>
            <a:ext cx="3678765" cy="707886"/>
          </a:xfrm>
          <a:prstGeom prst="rect">
            <a:avLst/>
          </a:prstGeom>
          <a:noFill/>
        </p:spPr>
        <p:txBody>
          <a:bodyPr wrap="square" rtlCol="0">
            <a:spAutoFit/>
          </a:bodyPr>
          <a:lstStyle/>
          <a:p>
            <a:r>
              <a:rPr lang="de-CH" sz="2000" dirty="0" smtClean="0"/>
              <a:t>Hier entsteht der </a:t>
            </a:r>
            <a:br>
              <a:rPr lang="de-CH" sz="2000" dirty="0" smtClean="0"/>
            </a:br>
            <a:r>
              <a:rPr lang="de-CH" sz="2000" dirty="0" smtClean="0"/>
              <a:t>Lehrplan 21 Kanton Zürich</a:t>
            </a:r>
            <a:endParaRPr lang="de-CH" sz="2000" dirty="0"/>
          </a:p>
        </p:txBody>
      </p:sp>
      <p:pic>
        <p:nvPicPr>
          <p:cNvPr id="15" name="Inhaltsplatzhalter 5"/>
          <p:cNvPicPr>
            <a:picLocks/>
          </p:cNvPicPr>
          <p:nvPr/>
        </p:nvPicPr>
        <p:blipFill>
          <a:blip r:embed="rId5" cstate="email">
            <a:extLst>
              <a:ext uri="{28A0092B-C50C-407E-A947-70E740481C1C}">
                <a14:useLocalDpi xmlns:a14="http://schemas.microsoft.com/office/drawing/2010/main"/>
              </a:ext>
            </a:extLst>
          </a:blip>
          <a:stretch>
            <a:fillRect/>
          </a:stretch>
        </p:blipFill>
        <p:spPr>
          <a:xfrm>
            <a:off x="4252640" y="5931678"/>
            <a:ext cx="431998" cy="520162"/>
          </a:xfrm>
          <a:prstGeom prst="rect">
            <a:avLst/>
          </a:prstGeom>
        </p:spPr>
      </p:pic>
      <p:sp>
        <p:nvSpPr>
          <p:cNvPr id="6" name="Ellipse 5"/>
          <p:cNvSpPr/>
          <p:nvPr/>
        </p:nvSpPr>
        <p:spPr>
          <a:xfrm>
            <a:off x="3153046" y="2558882"/>
            <a:ext cx="3495503" cy="69448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9" name="Gerade Verbindung mit Pfeil 8"/>
          <p:cNvCxnSpPr/>
          <p:nvPr/>
        </p:nvCxnSpPr>
        <p:spPr>
          <a:xfrm flipH="1" flipV="1">
            <a:off x="4849792" y="3253364"/>
            <a:ext cx="173621" cy="258012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1982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10364" y="1021548"/>
            <a:ext cx="7303941" cy="535244"/>
          </a:xfrm>
        </p:spPr>
        <p:txBody>
          <a:bodyPr/>
          <a:lstStyle/>
          <a:p>
            <a:r>
              <a:rPr lang="de-CH" sz="3200" dirty="0" smtClean="0"/>
              <a:t>Lehrplan 21: </a:t>
            </a:r>
            <a:br>
              <a:rPr lang="de-CH" sz="3200" dirty="0" smtClean="0"/>
            </a:br>
            <a:r>
              <a:rPr lang="de-CH" sz="3200" dirty="0" smtClean="0"/>
              <a:t>Ziele und wichtige Aspekte</a:t>
            </a:r>
            <a:endParaRPr lang="de-CH" sz="3200" dirty="0"/>
          </a:p>
        </p:txBody>
      </p:sp>
      <p:sp>
        <p:nvSpPr>
          <p:cNvPr id="3" name="Inhaltsplatzhalter 2"/>
          <p:cNvSpPr>
            <a:spLocks noGrp="1"/>
          </p:cNvSpPr>
          <p:nvPr>
            <p:ph sz="quarter" idx="10"/>
          </p:nvPr>
        </p:nvSpPr>
        <p:spPr/>
        <p:txBody>
          <a:bodyPr/>
          <a:lstStyle/>
          <a:p>
            <a:pPr marL="0" lvl="1" indent="0">
              <a:buNone/>
              <a:defRPr/>
            </a:pPr>
            <a:endParaRPr lang="de-CH" sz="2400" dirty="0" smtClean="0"/>
          </a:p>
          <a:p>
            <a:pPr marL="0" lvl="1" indent="0">
              <a:buNone/>
              <a:defRPr/>
            </a:pPr>
            <a:endParaRPr lang="de-CH" sz="2400" dirty="0"/>
          </a:p>
        </p:txBody>
      </p:sp>
      <p:pic>
        <p:nvPicPr>
          <p:cNvPr id="6" name="Grafik 5"/>
          <p:cNvPicPr>
            <a:picLocks noChangeAspect="1"/>
          </p:cNvPicPr>
          <p:nvPr/>
        </p:nvPicPr>
        <p:blipFill rotWithShape="1">
          <a:blip r:embed="rId3" cstate="email">
            <a:extLst>
              <a:ext uri="{28A0092B-C50C-407E-A947-70E740481C1C}">
                <a14:useLocalDpi xmlns:a14="http://schemas.microsoft.com/office/drawing/2010/main"/>
              </a:ext>
            </a:extLst>
          </a:blip>
          <a:srcRect b="8576"/>
          <a:stretch/>
        </p:blipFill>
        <p:spPr>
          <a:xfrm>
            <a:off x="2828620" y="4657691"/>
            <a:ext cx="6469268" cy="1964170"/>
          </a:xfrm>
          <a:prstGeom prst="rect">
            <a:avLst/>
          </a:prstGeom>
          <a:effectLst>
            <a:softEdge rad="63500"/>
          </a:effectLst>
        </p:spPr>
      </p:pic>
      <p:sp>
        <p:nvSpPr>
          <p:cNvPr id="5" name="Textfeld 4"/>
          <p:cNvSpPr txBox="1"/>
          <p:nvPr/>
        </p:nvSpPr>
        <p:spPr>
          <a:xfrm>
            <a:off x="2674731" y="5561707"/>
            <a:ext cx="307777" cy="1060154"/>
          </a:xfrm>
          <a:prstGeom prst="rect">
            <a:avLst/>
          </a:prstGeom>
          <a:noFill/>
        </p:spPr>
        <p:txBody>
          <a:bodyPr vert="vert270" wrap="square" rtlCol="0">
            <a:spAutoFit/>
          </a:bodyPr>
          <a:lstStyle/>
          <a:p>
            <a:r>
              <a:rPr lang="de-CH" sz="800" dirty="0" smtClean="0"/>
              <a:t>Foto: Iwan Raschle</a:t>
            </a:r>
            <a:endParaRPr lang="de-CH" sz="800" dirty="0"/>
          </a:p>
        </p:txBody>
      </p:sp>
    </p:spTree>
    <p:extLst>
      <p:ext uri="{BB962C8B-B14F-4D97-AF65-F5344CB8AC3E}">
        <p14:creationId xmlns:p14="http://schemas.microsoft.com/office/powerpoint/2010/main" val="32061946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78013" y="1021548"/>
            <a:ext cx="7186948" cy="535244"/>
          </a:xfrm>
        </p:spPr>
        <p:txBody>
          <a:bodyPr/>
          <a:lstStyle/>
          <a:p>
            <a:r>
              <a:rPr lang="de-CH" sz="3200" dirty="0"/>
              <a:t>Ziele des Lehrplans 21 </a:t>
            </a:r>
          </a:p>
        </p:txBody>
      </p:sp>
      <p:sp>
        <p:nvSpPr>
          <p:cNvPr id="3" name="Inhaltsplatzhalter 2"/>
          <p:cNvSpPr>
            <a:spLocks noGrp="1"/>
          </p:cNvSpPr>
          <p:nvPr>
            <p:ph sz="quarter" idx="10"/>
          </p:nvPr>
        </p:nvSpPr>
        <p:spPr>
          <a:xfrm>
            <a:off x="1271295" y="1628800"/>
            <a:ext cx="7538471" cy="4464496"/>
          </a:xfrm>
        </p:spPr>
        <p:txBody>
          <a:bodyPr/>
          <a:lstStyle/>
          <a:p>
            <a:r>
              <a:rPr lang="de-CH" dirty="0" smtClean="0">
                <a:latin typeface="Arial" pitchFamily="34" charset="0"/>
              </a:rPr>
              <a:t>Der gemeinsame Lehrplan von 21 Kantonen erleichtert den Wohnortswechsel </a:t>
            </a:r>
            <a:r>
              <a:rPr lang="de-CH" dirty="0">
                <a:latin typeface="Arial" pitchFamily="34" charset="0"/>
              </a:rPr>
              <a:t>von Familien </a:t>
            </a:r>
            <a:r>
              <a:rPr lang="de-CH" dirty="0" smtClean="0">
                <a:latin typeface="Arial" pitchFamily="34" charset="0"/>
              </a:rPr>
              <a:t/>
            </a:r>
            <a:br>
              <a:rPr lang="de-CH" dirty="0" smtClean="0">
                <a:latin typeface="Arial" pitchFamily="34" charset="0"/>
              </a:rPr>
            </a:br>
            <a:r>
              <a:rPr lang="de-CH" dirty="0" smtClean="0">
                <a:latin typeface="Arial" pitchFamily="34" charset="0"/>
              </a:rPr>
              <a:t>mit </a:t>
            </a:r>
            <a:r>
              <a:rPr lang="de-CH" dirty="0">
                <a:latin typeface="Arial" pitchFamily="34" charset="0"/>
              </a:rPr>
              <a:t>schulpflichtigen Kindern</a:t>
            </a:r>
            <a:r>
              <a:rPr lang="de-CH" dirty="0" smtClean="0">
                <a:latin typeface="Arial" pitchFamily="34" charset="0"/>
              </a:rPr>
              <a:t>.</a:t>
            </a:r>
          </a:p>
          <a:p>
            <a:r>
              <a:rPr lang="de-CH" dirty="0" smtClean="0">
                <a:latin typeface="Arial" pitchFamily="34" charset="0"/>
              </a:rPr>
              <a:t>Er </a:t>
            </a:r>
            <a:r>
              <a:rPr lang="de-CH" dirty="0">
                <a:latin typeface="Arial" pitchFamily="34" charset="0"/>
              </a:rPr>
              <a:t>ist </a:t>
            </a:r>
            <a:r>
              <a:rPr lang="de-CH" dirty="0" smtClean="0">
                <a:latin typeface="Arial" pitchFamily="34" charset="0"/>
              </a:rPr>
              <a:t>die Grundlage </a:t>
            </a:r>
            <a:r>
              <a:rPr lang="de-CH" dirty="0">
                <a:latin typeface="Arial" pitchFamily="34" charset="0"/>
              </a:rPr>
              <a:t>für </a:t>
            </a:r>
            <a:r>
              <a:rPr lang="de-CH" dirty="0" smtClean="0">
                <a:latin typeface="Arial" pitchFamily="34" charset="0"/>
              </a:rPr>
              <a:t>aufeinander abgestimmte Lehrmittel in der deutschsprachigen </a:t>
            </a:r>
            <a:r>
              <a:rPr lang="de-CH" dirty="0">
                <a:latin typeface="Arial" pitchFamily="34" charset="0"/>
              </a:rPr>
              <a:t>Schweiz.</a:t>
            </a:r>
          </a:p>
          <a:p>
            <a:r>
              <a:rPr lang="de-CH" dirty="0">
                <a:latin typeface="Arial" pitchFamily="34" charset="0"/>
              </a:rPr>
              <a:t>Er ist ein </a:t>
            </a:r>
            <a:r>
              <a:rPr lang="de-CH" dirty="0" smtClean="0">
                <a:latin typeface="Arial" pitchFamily="34" charset="0"/>
              </a:rPr>
              <a:t>Schritt, um die Aus</a:t>
            </a:r>
            <a:r>
              <a:rPr lang="de-CH" dirty="0">
                <a:latin typeface="Arial" pitchFamily="34" charset="0"/>
              </a:rPr>
              <a:t>- </a:t>
            </a:r>
            <a:r>
              <a:rPr lang="de-CH" dirty="0" smtClean="0">
                <a:latin typeface="Arial" pitchFamily="34" charset="0"/>
              </a:rPr>
              <a:t>und </a:t>
            </a:r>
            <a:r>
              <a:rPr lang="de-CH" dirty="0">
                <a:latin typeface="Arial" pitchFamily="34" charset="0"/>
              </a:rPr>
              <a:t>Weiterbildung der </a:t>
            </a:r>
            <a:r>
              <a:rPr lang="de-CH" dirty="0" smtClean="0">
                <a:latin typeface="Arial" pitchFamily="34" charset="0"/>
              </a:rPr>
              <a:t>Lehrpersonen zu harmonisieren. </a:t>
            </a:r>
            <a:endParaRPr lang="de-CH" dirty="0">
              <a:latin typeface="Arial" pitchFamily="34" charset="0"/>
            </a:endParaRPr>
          </a:p>
          <a:p>
            <a:r>
              <a:rPr lang="de-CH" dirty="0" smtClean="0">
                <a:latin typeface="Arial" pitchFamily="34" charset="0"/>
              </a:rPr>
              <a:t>Er dient </a:t>
            </a:r>
            <a:r>
              <a:rPr lang="de-CH" dirty="0">
                <a:latin typeface="Arial" pitchFamily="34" charset="0"/>
              </a:rPr>
              <a:t>als </a:t>
            </a:r>
            <a:r>
              <a:rPr lang="de-CH" dirty="0" smtClean="0">
                <a:latin typeface="Arial" pitchFamily="34" charset="0"/>
              </a:rPr>
              <a:t>gemeinsame Grundlage für die</a:t>
            </a:r>
            <a:br>
              <a:rPr lang="de-CH" dirty="0" smtClean="0">
                <a:latin typeface="Arial" pitchFamily="34" charset="0"/>
              </a:rPr>
            </a:br>
            <a:r>
              <a:rPr lang="de-CH" dirty="0" smtClean="0">
                <a:latin typeface="Arial" pitchFamily="34" charset="0"/>
              </a:rPr>
              <a:t>Leistungsbeurteilung und die individuelle Förderung der Schülerinnen und Schüler.</a:t>
            </a:r>
            <a:endParaRPr lang="de-CH" dirty="0"/>
          </a:p>
        </p:txBody>
      </p:sp>
    </p:spTree>
    <p:extLst>
      <p:ext uri="{BB962C8B-B14F-4D97-AF65-F5344CB8AC3E}">
        <p14:creationId xmlns:p14="http://schemas.microsoft.com/office/powerpoint/2010/main" val="2901455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Baudirektion_weiss">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audirektion Kanton Zürich Font-Theme">
      <a:majorFont>
        <a:latin typeface="Arial Black"/>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a20a20cf-c648-4afd-992a-f9e2913935b8.potx" id="{EAC8C07C-64C2-4E52-A30D-361053F7C8E6}" vid="{081B47F8-8A63-4822-97F0-8EF5EA0BBB08}"/>
    </a:ext>
  </a:ext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OneOffixxDocumentPart xmlns:xsd="http://www.w3.org/2001/XMLSchema" xmlns:xsi="http://www.w3.org/2001/XMLSchema-instance" xmlns="http://schema.oneoffixx.com/OneOffixxDocumentPart/1" id="39bd3e4f-be43-443a-b2ab-4070c0a7129c" tId="a20a20cf-c648-4afd-992a-f9e2913935b8" mtId="a2c9b700-86cd-4481-a17f-533fe9c504a2" tname="Elektronische Präsentation 4:3 mit Spickel" mode="NewDocument" colormode="None" lcid="2055">
  <Content>
    <DataModel xmlns="">
      <Profile windowwidth="0" windowheight="0" minwindowwidth="0" maxwindowwidth="0" minwindowheight="0" maxwindowheight="0">
        <Text id="Profile.Id" row="0" column="0" columnspan="0" multiline="False" multilinerows="3" locked="False" label="Profile.Id" readonly="False" visible="False"><![CDATA[2b50c59a-2831-4ba1-957c-60621b8ff1c0]]></Text>
        <Image id="Profile.Org.HeaderLogoShort" row="0" column="0" columnspan="0" label="Profile.Org.HeaderLogoShort" locked="False" readonly="False" visible="False">iVBORw0KGgoAAAANSUhEUgAAAW4AAAFiCAYAAADWYDL0AAAAAXNSR0IArs4c6QAAAARnQU1BAACx
jwv8YQUAAAAJcEhZcwAALiIAAC4iAari3ZIAAAAZdEVYdFNvZnR3YXJlAEFkb2JlIEltYWdlUmVh
ZHlxyWU8AAC7AUlEQVR4XuydBXgUWfa3d2Z2h/H9fyuzOzuGBuLu2kl3ku6Ou7t7SEISopBADAsJ
EoITILgTgrvDDDC42+AzuAyS75ze271VLRFi3Um9z3MeSN1b1aW/e+659ieGtpOYkBAyrXaaFfnz
vXnw4EHfuro6Kx6PZ5WVlVXI5XLRZoFtU1VV3Qbbm0xNTZvU1NSafvjxh6Zvv/22WevXr1+Trq5u
E+zfpKmptQ3+XeHq6loYFxfncubsmb7kZxkYGBh6FzU1NVYDBw5s+u6775osLS1+5/P5KyIjIwtA
IK2qJ02y2rZ1q9WqVausKisrrcIjIqyioqKCo6OjCkxMTAp8/Xy3GRkZbeNwOL8bGho29e3bV6oA
d4YNGDAAC4HLLq6us/Ly8lzI5TAwMDD0fNzc3LZJE0ZFM/DMf/f09Jw1c+ZMLXJpDAwMDD2Pa9eu
9sWwhTQhVFTD2oO3t/e2+XV1jIAzMDD0PHJyckKkiV97bAAIJ4vFajI2Nv7Z3t5+O5fLnc3j8UYk
JiWOCAsPD3VydGQVFRWxZs2axVq9ejVr7549rDNnzrDOnT/HOnL4MGvz5k2sJUuWsEaNGsVyd3dn
JSQkpPJhfy6Pt9LQyPBndXV1qb8rblggxcTGjieXysDAwNAz4HA4heKCZ2Ji8jvGu8W3U01ZRaXJ
zs6uSV9ff4erq+sqsBFJSUmhdXV1rDt37vy/1WvWfPDmzRvyKx3H9evX/vTgwf3/N2bMGFcHPr8S
CocrLZ0rnOfRxsYNmuQQDAwMDIqNl7f3CqrIqYAg37t37//V1tZqJycnp7q4OI9Ag/+PiI6ODgXv
l3Xs2DGWl5fXB0eOHv2AHKbbmDtv7gdVEye6gke/vbmGUQMDg99zcnMZ8WZgYFB8PD09t1MFjs1m
N5EkheCPV6/+79y5c5Y7d+ywrK+vHw81CJpgU01JSel3Wzvbrebm5uPCw8Pzs7KynE+e/IURcwYG
BsXCzt5uNlXc+A4OcifcT58++b/S0hKLpMTEfPD0lxsaGW61sbH5TVdX992PP/74DkMlVKNeT0v2
ww8/NFmYW7zT09fb6urqMjMtLS1pxYoVjJgzMDDIJ+PGjQtSVlb+jSpkRkZGnSrcz58/+7+09DQn
S0vLfGdn5606ujpbBw0atFVFRXmrsbHxVicnp618Pn/csMxh+aGhoeNsbW2PampqCMSZep6dafhb
VlZW73g83tYw8MwXLlzICDkDA0P3M6KwEEVbQrT09PSajh071uHd6F6+fPl/3j4++VpaWr91pQh3
hIFX32RhYXExKipq3Jq1a34kl8TAwMDQdUyZMsVZU1NTQqD09fV/XrJ0qQ7J1qGEhoUdFf+99poV
i9UEnvtODoczMTw8fGR0dEyYr6+vdVpamvWYMWOsC0eMsI6NjbV2cHCwDgNCQkJGGhoajnR0dFyt
ra2909raWjD6UtqxZZm6uvo7qBXMmD5jOiPgDAwMXcOqVas0NbU0aeERNBaL9fPC+vr/R7J1KPn5
+cGyvGwsQExMTK6AIO4Eb3wnCOox7APenKDisSIjI7ddu3q1Xee7afOmD48dP/a37Oxs68DAwJFs
Nns1iPlDnB9F2u9STVVV9R144cvgPPIjIiKc6urqLJ48ecyIOQMDQ8eyZcvmH62sWJfERcjK0urK
6tWrO0W0ETNzM1qXQzQej3ds/PhxbknJSR/du3dP1K3w8eNHHzQ0NHx0+PChv40cWeQWEBAw0dzc
/Fi/fv1p+6OBp31p547tHRp/Pnr06If1ixb1B0Eeam9vv0NaOEmaYWGCDaVQ8Lxlc9hv4d8jxibG
W/z8fLdAYZA3bNiwxLlz5liQn2FgYGD4H8+ePf2rv3/AjJiYmLxhmcMSM7MyE0NCQvJs7eyWYS8M
ccHR09N7uG79uk4JjwjBhj7qb1paWlx5+vRJqwuKvXv2fLB48WJdEMG54JXTzh9E/dK2bVv/SrJ2
KO/evftg3ty5A1xcXeZKKzjaaijuGhoab0HIL9rZ2c1ITEpM3Llzpwb5OQYGht5KampqsDTRkGY6
OjpNCQkJnSraV65c+VF8YIyXl1chSW4z4A0PcHdz20ENvQQFBc0kyZ0GFIRDZYV72mN9+/V7BzWH
Bz4+PjNmzZrlSH6OgYGhN+Ho6CgRlpBm6LnOnDkznOzWaYwePdpK/LczMzNZJFnE+AkTnGxtbZcN
Hjx4y+AhQ7ZYWFps8fD0nBEXFxd49OgRmke9efOmDxISEov69/+vF2xkZATO8bv38rojIiLG8ni8
La6urjOiY6ITGzZsMCdJNO7evfuBiYkJ7TqEhucxZMiQJgyrDBo4qOn777+Xmq8lw/1s2DYXoqOj
A8nPMjAw9AZAXC5LEwWqmZmZXR0/frwN2aVTcXZ2pgk3itONGze0SbKIjIyMuRYWFrusrKxojYPo
5Wpqar51cXFZum7dOlqMOD4+fqTQC66vr3+vRSBAtEW/hfb9D99j1783LBZrM9+Bn1dQUOB47969
H6bPmGFBPS+8jsLCwvDz587ZGBoafuTq6vKRj4/3R9Ys64+uX78+YOPGjTYZwzJs0tMz0pwcHYt4
fP4aKGCOi4d6pBleU0BgwHRyigwMDD0dAwMDmgiAqDwEL3yXtY31LqiSzxs6dGh4bl7ehyR7pwNe
KE24VVVVmx3g8/PPP3+4bt3aAV6enuEgqseFXjUaHOsdeKNjSNY/3b516wM7O7sdmLZi5Yr3Em4o
WFYJjy/NUEThHN4NGDCAFqd3dnE+Rg7Rau7cufNBWnr6R9WTqm2CgoKK7OztdmG/eepxhYZT0x4/
fowZ+MPA0BsQn/IUPNXtJKlb0Nc3oAk3xtVJUotcu3b1g6lTp7KBY8L9UUhdXV1F3uiCBQusQeCv
YCiDbGoTUIj9zdzcQnT81pi5ufnDXTt3dEjbAFzjP1JSUtydnJzXiPetT05ObvdScgwMDAqAsZER
7eM3MzP7iSR1CyBKbfK4pbF4yZIP/QMC5gqPgeIdFxsbRJL/tLC+/iPy3/fi8eNHfxuWmVlkbGx8
lXqu0gwKnodQmOiSXTsUCwuLSupvTZo8mRFuBobegJWV1RXqxz948OCmOXPmdtvAkGPHftbGiZyE
54Oiu3HTpjaHAPbs2f2Bh4eHICyCxuVxL5KkDmNiVdWHFWPGRLBYrJ04zF34W0LDbWVlZe4ke4fj
6uqynPpbZ8+d7UeSGBgYejK2trZzqGKD5uvru5QkdwtWlpa084mJiQkmSW1i9uzZ/ZWVhwiOgbF8
srnDOXrkyAfDMjLY4AE/pJ63kZHRFZKlXZRXVDhif3vypwgLSwvR4Cj47U6d7IuBgUGOGDtuXChV
bNCwN4SNjU2Ct7f3mKysrFyStcuwtrFeTT0fOzu79+53Dfv+jMfAYfFkU6exa+dOXR1dXZF4W9vY
bCNJ7QIK19/heVwYP2F8ANn0p2m10xKoNRNzc/OfSRIDA0NP5/yF89jfmBYuoZq3t89QkrXLSE5O
phUmevr6v71+/fq9+l17eXkJeoE4OTmtJps6lfDwcFHc2dnZeQ7Z3C5iY2Mn4vEwbKSjo/Mantfr
73/4ntZrxdXVtVsblRkYGLqY/Ly8MKr3JjTsYrZmzZouj5u+ePHi/xmbmNDCDunp6YkkuU0kJCSE
GRgYrJ2/YH5/sqlTAQFlCc85KioylWxuF7jcGhRA86Q9I6HZ2dt3SCHBwMCgIIA3+4Gbq+s8cTGw
srJqc9/jjiInN2ck9VzAy/ytoWF9p8wx0pGEhoYKesXggJslS5ZIDBx6Xy5dvvxBamqqp42NzTX0
vKn3Bs3OzrbTh/EzMDDIGREREUniYuDr61tJkrucrVu3fIADaqjn4+bmtpkkyy0groL7aGJq0iEN
k+KsXLnyo8rKSk8oVNdQ7013979nYGDoBthstqhrmdAmTZrkSpK7hcbGRh2cjVB4PuhpgkAtvnv3
rtx63p6enjPxXOHfkWRTp3Bg//5+qqoqomelo6PDCDcDQ28DF9MVigCahoZG0+vXrzttzu3WkjFs
mJ66uvoj6rmZmJgcqq2tNSNZ5Aqc81tdQ/3R0aNHOr1tAH5LNIKTy+W+I5sZGBh6A3+8evVXFZX/
eW9oxsbG3RbfFqe4uFjP1NSUJt5KSkrvvLy8Fs+aNUtuBPzOnTs/qqmpNeXn53VJTxw+ny/qwaKt
rc3042Zg6E3MmzePNswczdHJcRVJlgs2b9400Nvbe7f4XN3wN85PfRfSNurq6g5nsznDKydOVCe7
dSm//PJLfyhMPJuamrpkUq6Y2JhU4X3AxtDbd24ziywwMPQW/Pz8nKhiiObk5PTeixd0FtevX/uw
tLTU1tHRaZ2R2BwrQrO3s7sGIj+A7NKjMTU1oxW4K1euYuYqYWDoLcTExBRSBQAtLS2tQ/ogdxZT
a6Z+XFMz1TY4ODgqLi52dG5u7uhJ1dW2M2fMaNcEUoqEl6cnTbhHl5Qwws3A0FuwsLCQEG7sj0yS
GeQULpdLqyllZ2czz4yBobfA4/EEXdiotmXLFkYE5BwfH59x1Gc2r66OeWYMDL0F8Ny2UwWgf/8B
TS9evPgbSWaQU7Dr4f+eWf+ma9euMs+MgaE3cODA/h90dXXfUoXbzMyM6VrWDrZu3aoaHR0dy7G1
rYF728hms+/Y2Ni8srAwfwX/f+Xo6PhKTU2t0cnZuZHFYpXFREdnx8XFchsaGoxfv379FTmMTO7e
vftVVFRUDXXoOxz3EUlmYGDoyTx8+PtXnl6eB6mijWZiYiI3fbgVieE5w33BCz4waNAgWkHYGkMR
xsUQlJSU/rC0tHwJgn8A/m308vZqjIiIaNTX1y8LDg5uNDM3a4Tn84f4fCWQr9lJpny8vc3CwyNi
37x922LBwMDAIKcsWrzIlM22OShtwiIfH59um6NEEZlfV6dmZ2+/H/tSi9/LrjAcPFVWXj6QnI5U
4Jmm4rOGwuDg1q1b1MhmBgYGeefgwYMqWVlZMTweb8OQIUOkeoUsa+tHGzc2/oPswtACM2fO9APh
vC/tXqJQYn9zbW3tk+Ax72OxWPtsbGz2gce8T1lZeZ+dnZ1gMeT2CD4cpyk0JDSanI5Mzp0/9zd9
PX3BPvb29vfnz1/AeN4MDPLM7NmzLUA4Xvbt1++tNA9baBYWFtcXL1qkT3ZjaIHx48eb6ejqSBSA
VlZW1/k8Xub0GdMNZ8yY8clvvz2QOpLy8uVLnxQXF3/S0NAwOD0tzS4sLDQThP2E8Dgg7Me4XF4J
m80p8fDwKHF1dRPNTQKFwXUPT4+FaWlpg8nhWoTD4YjW4HR2dhatfM/AwCCHrFm9WmJIO9XU1dVx
ytQpe/fsYTztVrJly+avQKDvUe+jioryo5zhwzNXrVr1Z5KtzRQVFw+E2pDgeCyWtWiB43v37n1l
aWn5ALejl75hQ0OzoRFpeHt7r/zfuaq8PXr0yA8kiYGBQd64dPlSf/FVyHE1FRCek15e3iWLFy8Z
QrIytJLw8PDp1Pupo6v7aGJVlQFJbhfgWe/CY+IzW758uWD+kajo6DHC3/L19R0lyNhGXF1dtwmP
gZadnZ1EkhgYGOQREGnRB4uG07bKqsIzNM/RI0d+0NbWFoVIcIm34cOzbUlyu8nKygoTHjs6Ojpp
woQJfkpKSoLfMzMzO/Ho0cP36q9tZGQk8NiFZmtrK3fz0TAwMFCwsbHZSf1osUFs9ZrVPWo2uVWr
Vn0VFRVdmp+f36khAPC2c6n30sXFZQ1J6hCwIVFVVVVwbGMj40OampoC0VZTU3tUU1OjR7K1idzc
vOHUc0aDwpwRbgYGecbfzz9d/MMNCwurIMkiVqxY8Z29vX0Dl8s9QDYpBKtXr/4BzvkOeKRXb9++
3akjCK2trY8I7yE29lZVVbFJEo2bN298VVhYaBcQEJDp5ua20MLCoqF///4Nbu7uLxwcHF6A4L8A
8Tytq6fX4OTk1GBpaVkSHhaWmZKSYgfbf6c+Ky0trUfwvN4rFDN69GhjHR3JRtTQkJAuX8GfgYGh
DWzatLE/TvJP/XDBq3uwfv06UZ/eOXPmfMXn8wUNbn5+fhPJZrkHB5Ww2ewDfX/s25SZOazDQhbS
+PXXm1+pqf3XG0YzMjKijVg8derkV6mpqdEgxPtAbF+9T1c/LAyovX8GDx7cFBYeNqOgoMB7x86d
yuSnWuTNmzdfJSYmZmppa0mINsbPa2trdUhWBgYGeQXErU78Awbv+t7KlSuNMT0kJKRRuL26uspa
sJMCEBgUlIPnzOFwdpNNnQZ40LQeOuAZb8Ptp8+c/srd3T1TW1v7TnNdLttjeNy+ffu+NTExeWFs
YrzPxdUVa0Yl/v7+mRkZGZnlFRWZ+fn5mcHBwZngzS/U09OTeS5QsFwVXBADA4N8UzyqeKC4142m
qqryFqr/DQMGDBD8raev33T71i2FaLjcsX37V4aGhgKPcsSIEWFkc6cBwphHvXc8Hm9uVnYW19LS
UqZI4j3X0dE+BYXkfihc6qGmU6atpV1mbGxc4+Hhsd/AwGA/iPEjbOSUtn9HGz5nqJnYkUtiYGCQ
dyIjI0dL+5ipZm5ufpxkl3tiY2MT8Zy1tLSa3re3RVsIDw+jzV0OQnwPBFciFKGlrfUIRHlRaVmZ
7/79+7+5evVqswXhwYMH+ri5uU0UPw6Ie7tGVoobHisxMWky+VkGBgZF4PDhQx/6+vrulvZRC83B
0WE1yS73gMe7DM/ZwsLiGtnUqaSkpEgsOkE1ZWXlx/HxcWWHDh38F9mlVRQVjfQVFgDu7u67sbsm
/j81NXXuwgULjP39/WPBY18EQn6jX7/+Er/bGkPPH86/7P79+0w3UAYGReP6jev/9Pf32yft40aD
arvCdBMDIRPMJQ5Ct51s6lSSk5PdxO+X0Lhc7i/z6ua1egi6kJkzZ/oKe33AvX88e/bsf3Jsbdfi
36ampg9INgGHDh78y8KFC5XDwsJiHR0dFxkZGZ3CFd6p50E1DN/o6uo+dnJyWpSbm9vqhk0GBgY5
ZM6cOR9Fx8SUaWpqSnzs/gH+CiPccP4C4QbBEw0P70y2bt06oF+/fhL3zNvb+5crV678k2RrNSUl
o32Eoo0ecWFhgSD2nJSYKPDsUXhB2PmCzFJ48ODBR0XFxZ9t2LCB5+HhwUtKSspOTEwoGzp0aJmf
r6/flClTTGqm1fQh2RkYGHoC8+fPVxFvFIuPj1cY4ba2thYM48bQwp07d1o9493tW7e+Be/1W/Jn
m4DfvEa9X/r6+k07tm9vlWhXlJcbJCYmDvPz91tgZWW1fvDgwaL4eFBQ0E8+Pt7DwDMe5uzkFC/c
npCYWEt2Z2BgYPgvwkmNhBYeHq4wwu3g6DhXeN7gZTqSzTIZM3asvZOT08lBSkp/BAcFvdd1wv0Z
Rb1f6BUXFY2cRJJFXLx08VvwgG3BEx5tZ2e3R09P/5n4nDGyjNog+cOPPzRZsVjP4LwnA0bk8AwM
DF3NzZs3vs3Ozrb18fUZ5unhMR+8uHXq6urrBg0atA6qzOuMjY3Xubu7r+Ny7UfHxsZGzZ07t0Mm
MJKGeBdBOB+FEe6wsP/18nB1dZ1BNkvF29vbh+rhwv11I0lt4sjhw383NDR8LDwOGgqtqanpTfC+
12lpaa2zsLC4CQXiHx3ZIwStf//+b0NDQ9c9ePBAoefTXrRo8bcJCQlRvr4+8w2NjNb169dvnY6O
zh4DQ8N18JjmQ60vav36de9VI2Jg6FAOHjjwLYhLpA2bvQdEuk0fdb++/bCb3jMbG5v54Fl6Pn78
6Ety2Hajq6tL+y0oRBRGuH18fG2E583msGkNeVTAI/YRX1LM0dHxvVdFLywo8FYWq6m01fD5g1hh
qOUGiP1BeL4HocA+CH+fNjAwoI2eFLesrKwQcioKxfTptZ6ubm57sFBr7vowTVlZ+Q8ej7cuPz+P
qWUwdD1FRUXf2tvbT9LS1m72ZW2t4Qevp6d3KyU1ddLPP//Ubq+ExWLRjg/V+mY9V3li06ZNopGM
ffv2bTp8+ND3JEnE2HHjVEEIaaKNZm5u8d7CjeTm5PiBh0jzvGXZgIEDsOB9zOfzDnI4nHJ/f3+/
5ctXmJSXlX1+4eKFv5BDCnj9+vVHM2bM+Hz8+PEmIcEh0+BZS/xGVmZmu869q1m1apUql8dFz5p2
Ha2xfv36v/X381u3desWxgNn6HxAVL+MjIqahN61tBcSDbxAQRcwqFof9PDwwI96MVThN7q5uR0E
sTmIVfLmXnZNTc27UK3MID/5XkAVn9bY5uTo2CVd6zqChw8f0oagjxs/jiZoVdXVX8I9vUvNI7Rh
w4blkWzvzf79+/4dFxc33N7ebiM854NQeBxUUVE5aGFpedDO1nZxUFBQeVRUFH/u3Lnfnjhx4hOy
W5vYtWvnvy0tLY8LzxvnUj977uwAkiz3jB49ykdNTU3qM1BTVYPCjL8xICCgHGoR5bGxseXg5Eyz
YlmdFm80d3Zx2UIOycDQOZSUlhjZ2nJuSfOwsQueo6PTxoSEhPiNGxtVjx49IvOD3rpt2yeLFy9S
jY2NiXdwcNiIVWvx4+FvwIe9e86cuSpktzYBBQRtgn1TM7PDJEnu2bJlK024ly1fJhJuuB9f4hqP
1HRq90cQ9LEkK43KyspvXV1cJs2aNUudbOp2vL29Rc8ICvomslnuCQwMxHaFN8Jzpxrc/2sNDQ3/
Jllp/Pbbg4/S09NpjcAB/v6RJJmBoeNJTk6OBO9L4mXV1tZ+HBISWrF06dL3rvJt2LDhW/BKKsQb
x9CUlZXvlleU+5CsrcbR0XE19TjWLJbCCEN4eFig8LxR0H799eZHuL2mpsbTyMjoNPW6wAOut7Oz
F4kBFHZHBAehkAHAcxLUkMLDw8vJ5m4Hrk3QXx0NamcKMSVBYUGBj5KSEu07UNdQfwzv2378v6qa
6pukpKQMeGaC9pq6+fM5UOscpaevt5bNtnmqpqpKq6na29k3xMbFet69e7fD2ncYGATk5+dX9+9P
H5KMVT4nZ6faxsZGqd7F+3DgwP5/BwYF1Yp35QPxfhMXG+tNsrUKOzs72jBuPP8HDx5IxIrlERaL
tVF43nr6+r+DGK8Fu4Hxbuo1ubm5nbx588bfk5ISRSMfQVRwalPRdcbHx1dTu+vBce7/8eqVXIiE
tbW1SADhec0lm+WWunnzVPT19WmiDaJ8cunSZUP27d37d6gJncRtWFvU09N7wbHl3Ogn9t1IM9Kg
eys5JaX65Mlf/kN+joHh/cnJySkRFwwDQ4PHeXl5Mke+tReo1vPBA6N534MGDXoTFhbWavGGGkI4
dX+0YZnDWt34VTFmTAT5b5dSUlLiLX6/pZmvr+/JI4cPf437XLt29e/UIeJQ+C3E7SNHjsyUdiyo
3QzH9O5k3bp16hjXFp5TTGys3Pf64fF4B6n3EQrO+p07d3xMkvG9/TgxISFLvCtqWwwE/G52dnY6
OSQDQ9uJi4vzBk+V5mGYmZmdrKura9X8EBcvXfwPeHzsyMjIdA6Hk66trZNua2ubnpCQEFFTM7XZ
5arGjR//DXieAg9GaKqqqm9mzZrVKvFeu26trngsPjAwsFUNd9nZw3kODg5dHlpZvGTJ9yDA96nn
LG44mtLHx6eCKhgI3Nf5wjxYG8rIyEjX1dWVCG2hwTHelJWVmZBdu4WQ4GDBDIhCq66usiFJckla
Wpoftaurq6vLnmXLlwtCWEIWLVr8pbm5xV7qdQnfQVNTU1ydKWDW7NkOkyZPcoB3McDJyanW3Nz8
pngXWvzbwdFh95Ytm9+rfYehFzN7zhwTTU1N2ocP1eyTS5ctE3h5zVFVVWXo4uKyFgRC5mop2KtE
X9/ghp+/f3VVdbXU6uGmTZu+FlY/haalrXUfqqytCnngx0LdF8RtGUlqFjj3syB6O8mfXQZ4bB+l
DR1qBoXGGDabfcjKyuox3HMsLB9bWVoe4rA5uSDuotV9qNRMqzHAVWWE1yp+38ULMfAK70ysquq2
+avBWz0gPBccXn/71i2aCMobbA7nrPB8sV0HHAjad9DU1PSli7OzSLSx8OTzeEtArLPxb3V1taYN
GzZIvLe7d+/6uLCw0IHL5e4XH4GKi0ZMmjSJmWOcoXWcOn3qSxAM0YuKht3rFixY0KxoP3v29Et4
UatktbjLMlwOCzzzYnIYGtNnTP9aT1+f1rUPhHUvSW4WFsuKtpiwhYXFfZIkk8VLFqtjoeLs7Nzt
3QfvP7j/6cGDB764evXKp2RTs7i6uEylXq/QjI2Nr6WkpEwVF28VFZU3QUFBxUePHnmvmPfhw4f+
A8dlh4SEpIPnWAzHWuvl5VVna2uXXlBQwH737p3U454+c/p7rDkIz4PNYXd5IdkWZsyYwaMWhBER
EaNJkoiYmJhy4f3Fgra0rNQBt+/ft+/v6urqgrCfm6vrekFmKUDt9KNhmcMCxPu3QyH+O8nCwNA8
UVFRNdSXR1lF+XHt9OmCpcBkgR+/h4fHXnFxaK3hfp6enrsOHNgv8bGPGDHCmPqhY96srOxMkiwT
b2/vIupvoEcDXnyz3eGgABGsBhMYFKgw/b6FXLh44e/Gxia0Ggreq/T0NO79+/c/gkK1Xvz54N/g
Qf4aEBBQBd6d1AWCkf379w/Oz8/zwJCXPZe7BoT6+qBBg2TWqDB+bWxi8mtsXGz6m7dvac80ISGB
tjq7f4D/MJIkl7h7uE8XnivGr48cOUzrb75q1arvwfkQOCsWlpaPoUZICyUOH549Gu8zmqur67x7
9+6J7seJEyf0Zs6YodfY2KgH2/8zZ+5cUdsMvq+jRhX7kqwMDLJZuXKlCXpiwpcHX7b8/PwWPyxf
Xx9abA8NF6AFz31pXFxcwsxZsxw2btzoUFJS4hAbG5trbW2zVHxYOpqLq8ve69evSYh3RkZGGTWf
jo7O/YX19VI9OiF1dXU24kIFXmEiSZYKj8cTfKR+fn4KJ9xIYmLi12w2W+S1gfcnWozh559/+ig6
Onq6eA8hoWFDJniHT5ycnZ8MGDhgDdQ81jg5OT0BL/DJgAED3ojfy9YY7sPj8/aOHTdO9KzMzEwv
CNNxsNb69evleuCNhYW56HyhwNpFNosIDgoWvJvYo2d4To6Eg4PT1ELBuAjvBRoUfqfgPdsF7/+T
QQMHCcKGuPTakCFDXhkYGLwS/pajo+MJcggGhuZxcHQQLa4reHmcHPc+e/a02fhjbEyMwKOg7mdr
a3tg0uRJUuOxQqbPmPG9r69vI7V3AVpgUNACkkXEwQMHPrK2tj5FzRceHl5DkqXS1NT0kbGxMa3q
Cee1mSRLBbx0Qd9iKysrhRRuZOzYsd+A4AruFXiL88hmEUVFRQHW1qxfqfelsw2e3d6nT598OXLk
yGHUd4XL5bYq7NVd3Lx540sUZOH5+nj7VJEkEfCuCIQdxFjivRWC7y8UmmuEx2mNgZC/CQ8PW7N4
yRKmiyCDbGbOnGlCHZKrrKzcVFExRokkS2V+XZ0K9vagvnC2tpxF4KW3qrEJB5eMGDFiEVW80QPJ
yRkuUUWsGFNhS+3eBt7Jm/MXzjfbUMliseYJ86Npa2u/OXP2jExPHYRb8HGBp9piPFyeaWhY/3F6
evqYzMxhUWQTjWvXrn4ty/PuDEOxhprWZPAyRb1mcNuYsWPDySnJJbW1tbRRrEOHDk0jSQKuXLny
PXrLeC0FBQUyZ7uMjIzyUlNTa1Pbj9A0NTXv5OXlepFDMTDQ4fP5S6kvjIuLi0wPQoidnZ0o/odm
amp66vr1a38nya3izdu3gqok9TggnHcuXrooIbDooVHzefv4ZJMkqWRmZrpT86OB5xNIkiWwtLQU
DNzB+OLC+nq5GR7eGcA9pt0XoQlXxpdlWKCDl4mF4GFPT8/D8O9Y8DbHOjs5jcXJvOAZnaV6qUIT
r1nB+3btxYsXct2bBAoamnD7+fnSxgIUFxcL0qFGIbP7aEVFBXfwkP812Ovp6T+G930GhkLwb3V1
9aaFCxY6JicnO4aEho61t7c/K16oYrfcvLw8CW+foZfz888/fU/1CPDDmzN3TrPe9qXLl76EF1u0
T98f+zaVlpbakuQ2Acf6O4j+deGx0LArFUkWUTxqlC21qm1ra9usZ3z8+PGPdHR1aOESdw+PAyRZ
grT0dFHjEPx+s6EYRcfc3EIgHOLm6OAwesSIQkcQkEAQk7GJiQlj/f39E319fR3XrFnjGBwS8uWx
Y8dk1lpevnz5UfWkanNjY2NaaItqWKsqKMjnkV3klvyCglzqeefm5tKE29XFRSDc5haSsW/k9u3b
X1pb29zBPPje+vj4NG7evFkQ+vDz9xfU7lRUVJp+//030f28efPGR7NmzXaEAvAA9V3H7ys9I30i
ycbA8Kc/RURECPqbCs3BwaHF2GNKSoojdR8bG5t2NaYUjiikDXIwNze///r1awmBYFlbiwQeX+wp
U6dySZJU4AOghUvwQ8HBLiSZxrZt28Dh/K/HidV6EH6ZAqXogHdMuy9Cg/s+hmRpFytXrhqsqqr6
RNpvBAcHy+waJ0+AUNOmTsjLy6cJd3Z2tkC4PTw8pLaJQLrou/Lw9Fh06OBBUQ0DV2USpsXFxUrU
Ardu3fJRcHBIHrUGhJ44nJPU8BdDLwRE97Dw5UArKipqMfYILyvtpQ4KCioiSe+Ns7MzzeuGqqjE
Cw2/O4yax8XFZTpJksqECRPsxLutgXCUkWQJwIsXnYO/f0CzoRhFJnVoahr1ngiNzWZfIFnajZur
q0ThoKend+rAgf3/IlnkmviEBNrUCfCO04T7xIkTA7DdJSAgQKpwQ+1F0HCJ3ScvXrpICyHW1tYO
FrYpwT2/c/XqValOQmRk1HDq+6uqpnp/7dq1rRqExtCDOXnyl+8xbil8MQwMDZuePXvaYpza0Mho
jHAfNPAE2j1sGarmUdRj2rDZS0mSiEX19QOpMUB46VtsSISCiVYgQDX+Pg4YIsk0QNSrhPm0tLTu
NzSs75Fe9+7duwZidzzqfUHD+P706dM7pP9wVFQUTfhMTU2fwPMzJMlyT0JCAi3GDedPE26Ew+E8
cZQy3/v169e+F8b68wvypXrJbu7u64XH9vD0nE820xg3bpwv1hKF+dCghtwhtSIGBSYmJiaA+lKw
OexWVWMjIsJF03KinT9/XuKlbiv379//O4iq6JiGhoZvpI3Ag2q+SIhRaJYuXdpsQ6KPj0+mML/Q
srKzEkgyjVmzZxlSG9I8vbxa5XXPmTNXOTkpWWKBXXnGyclJapzbysrq9o7t29vt1YWFh4mEz9LS
8tTKVau6dY6UtrJ3716acA8fnpNLkkR4e3nNA0GXmO89KTlZsK+2tvYTcI7+TDbT2LBhw2ATExNB
OAm9ai6XO/H582ei972qulpZR0eH1hsFnJAniYmJClFjYehE3NzcaD1DwEuidXmShbq6Om1k4r17
d9st3IiLi4vIC0EbP2G8YPgwFRAckVeMFh0TLVWEhcAH8g9dsQE/8AGcIckSmJmZiQqG1nQNPH/h
PE4TsB9HxpFNCkF5eXk0tQGMaiAoe9avX/cNyfpejB03DsoAq3Ph4eH5U2um9iGbFYbXr1//o3//
/8WYA/z9JWYxXLR4kZ20ScmCgoMFDpG1tXWzYwKgpmqipq4mEG98FuDB71m1apU+plnbWG8Q/jYa
ePBPqidNUqjCj6GTMDc3p8W3lyxd0ioBDgwMpMW46+rqOkS4o6OjadVrZxdniY8lNi6W1s3P1s62
2Tg34uHhsZC6D3o406ZNkxoSgKqvqGDAj6msrExmA+idO3e+DA4O3oN5R40aJdf9ksV5+vTJn3k8
nszeH1C43Z5aU8Mh2dvM9RvX//zixQup3qaiYGRkJLofhoZGUqefraqqciL/FZGVlSVoQzAzM22x
G19RUZEJhpGEv6OhqfHG1tZ2Dva+EW7D9zAhIaHFqR4Yegkg3JQX07AJvIxWfWggZh7C/dDi4uOa
9Xpby949uwdSX1jwQCRGO545c5oW54aPq8WlyebMmWMo3j+WzeZsIMk0Jk6sol0bVGGlfrAL6+u/
cXB02IMfFZzD9dNnTiucSE2ZMsVQabCS1N4faDiCz8/Pv/LI4cPt8r4VFQcHR9G9cHF1kWhzkYW3
t7cgVKKuodGqucahgPwWnIuD4v3dhQbf6b5ff72p0IUgQwcBHtF3VJHU0NCQ2h9VGg8ePPiHnp6e
aF8Wi9Xql7oloHotEhJZs/qBNyj6bSx8yOZm4fP5tPUaBw4a2LR8xXKJ+SUePXr4D1VVVVE+J2cn
WuEB1/5FVmZWqo6u7m1Mx48tJSXFnyQrHCUlo+PFVx4SN20d7dvu7u6p69ev+4Ls1iuAwn6X8B7A
+9PqqRCOHjkCDkh/7PXU6u/i3Plzf46Pjw8yNja+Rb33WDssLS1lpnhl+C+TJ0+hNb6AR9HqFxOx
trYWhR9UVFRez5w58zuS1C5AuEUNn9jjBarbEmIBHq7og8IuWZcuX27xt4dlZNiJx3T5PJ7UMAt4
2aI8UEBdSAVCQ0NTXV1c5sDfN6hdtHz9fJeQ3RSWCePHJ8EzlOl5o5GaxdPAwMDKZcuWDyK79mig
QBO9i3Dtbfo+sBEd19Ykf7aakJAQWo8te3v76ySJgUHQ24Im3PBitqkv9qxZs+yo4Qc43lqS1C7g
hac1Pm7cuFEifu7q5kqbtGfc2LGtirFzeTxa10ANTY3Xe/bslhD9AQMGiAqG5szM1HRJaVlZj6jC
LliwwBRqMgephZIsw4La3cNjR25urusfr171WC9cV1dXJNxQI22TCIeFhWWC9/ya/NlqoPZKa3fq
iDESDD2IsPBwWldAeNFaFY+j4uvj0yDcH7vmFRcXSV0UoS3ExMbQGj59fOlzRCD6Bga0POD9t0q4
k5OTo6n7oQUFBZeSZBG2travxfNRDUNM4IEvGV1S0qPijps3b/pzSUlJMpvNviVeO5FmGCYyMDC4
4efnV7lg4QJBb4ieBAivSLihMG+TcF+8dPEfJiamp2umTjUjm1rkt98efKGlpSW6v1iILl26VGH6
vjN0AdnZw2nil5Wd3WbhXrps2b+pMWnwwF+nJCdPePbs6Xt7YcnJKRHU8wKvTqL/LFQnaeeenZ0t
kUcaBw8c+LMl5XzR9PX17z169FB0vmvWrvmu/wB6Q6bQUMw4HM6thIQE56amph7bWAQC/kl+fn4w
1H4ODVKSHKgjzfDZ29nb/5yUlJS6f9++f5NDKTQ6Ojoi4Ybra3PYY2JV1b+hJvMP8meLlJeX02vB
xkZPSBIDw3+Ji4+jiZ+7u7sHSWoTVVVVpuAliMQQxc3CwuKXrMzMEPA62izg8fHxtJc3IiJCokAZ
NmwY7dxRyElSi0RERpZQ90VLTk4KIMl/ysvL0wMP/ie4BpxWU7Auopmp6S0ej7dixIgRwZs2bfqE
ZO3xYHe+adOmaYJHPR7ux63WhFHw+cP78MLF1XVlcXGxy7t37xQ2lALXLFpIQU1Nrc3C3VaGDh1K
m9jKxsam03+TQcHw8/OliZ8th/PefbEnTpxoZmRkJNEarqur95Rja7sdPLcJUKVOUVFVSdm7Z0+z
DYlTptAbTUEwJUS5qLiYdu4e7u6tFu5jP/88kLocGhrfwWE/SRZx5MiR/xs1evT/zaur+7/ff/+t
14i1LMCL/mTMmDEuUMCv0NHRbrYhU2gYPjMxMbkRGxc7YeWqVQPJoRQGandZGza700XU0cmRNiAO
B5uRJAaG/4KCSH1JvLy83lu4kYX19f/29vZeIW0+ZqqdPPlLs7+zaPFimnCbW1hIiDKXa+9CzcPj
Sop7c9ja2tIG5AxRHtK0b+/eDukV0xuYVlPzRXpaWoiFheUK8VGpskxVVfW1p6fndqi1uJDDyDUV
FRX21Dg/l8vtdBFlsVii0AxaUlJSOkliYPgv4AnRhDsyKrJdwi2koLBQKygocIWent4t6qo1aP0H
DGh6/vxZszG/2un0lUf09Q0kRHnEiJG0c3d1cWmTcE+cWOkh3vgWERHRIYOIehu7du3qm5iQkGJp
ablNfEIkaYZeOHiyl0NDQ1NOnzktl7HwgwcOfGFjbXNaeM74roCQv1cosS3AfTlPvVfJKSkd8k0y
9CBUVFRp4jd0aFqHviTYwDV37lwH6ix08GK22NiSn5/fonAPHTqUdu7BwUFtEu5nz57+2djYmFbd
h2rpJpLcIbx586ZHNNC1hZqamr5B8CzAczxPHdwlzVAMjU2MX4CAj1+2fLnc3KtFixb/287ejtYd
FGpop588edzpjdFw30S/iaHGC+fP65EkBob/YmNjU0t9OQsKCjq8dPfw9KB9ADwer8W+3jjvMXUf
ezs7CVGGj50m3FClbJNwI3w+fy31GFCo3CNJ7WZ+Xd0QWzvbW+TPXseZs2f+PGXyZCs3N7fZBgYG
LcbDdXV1X2ADaGPjhm4V8LShQ0PgXGhtNUOGDHkyYcIEI5KlU6FOsYwjk8lmBob/4e/vT4unjRk7
psOEe/++fV8EBgauoIYj8P9jx46NIFlkkp6RnkA9r+CQYAlRFg/zZGVltzkW6CvWOIurjdy5c6dD
ekCA977P1NT0F/Jnr6auru6LvPy8FBxYQh2wJc3gub7w9vFJPn/hfJf2RBk5cqQz9iQSnytk8ODB
T1KHpkrMUNkZHDt2zIz621ZWVsyISQZJcO4F6otSO23aewv35MmTbdLS0zX9A/w1o6OjC0zNTK+L
x5DtudwzraluBgcH0wQVu/6RJBH+/n6bqHmgEGrzuQ/PyaH9Dtr+/fvaXXiVlZXaYxzX0dGxmmxi
AH7//bc/p6ena3t7e6+kDjIRN3xv2Gz29fz8/HYvztESkyZNcoZC9idpYR0oeG8XFRWZk6ydDtwb
8d5UTFdABkngxaQJd319/XuLFrz81fjyo2BRjyk0NTW1J9OnT29VddPamlVB3dfZ2YlNkkRYWdFb
35cuXdrmc3d1dZUQ7oMHD0g9ztGjR/79009HW+UF2traLsFjpaWntVi76K3MmjWzn7u7+wRcaED8
GQitX/9+ryMjI1csW768w73vzMxMXR8fn5+kDbTCCbc8PT1n79y5o0vDNnFxcfHU84Dvs92jkBl6
IKqqqjTx271713sLN3jatKlQqYYxzuSU5FZ7LuhpUPdftmyZxHnBSy1qfcfC4t69e23uI+zo5CTq
NYAG1eImqBFI7fGSX1CQrq+vv2vOnDnNisjDh79/oaenJxguf/Dgofe+n72FrVu3fh8QEFCJBTv1
WVCNw+FcmzBhgi7ZpV3A89O1tbNbDk6GxJQG2AMKaqGHJ02ezCLZuxS4TpojMXToUKYrIIMkhoaG
tK5Hd+7cfu8W7C1bttCqeWjq8DGGhoWuqq2d1qZlsKjnhTFRnGaVJInA0YzCPCYmpm1uxKmZVhMu
3lXR3t7+BkmWYMXKlXpYhY+IjFhDNkmltLTUAY8FQtTUk4fEdzQzZ8783s/fb5W0dTDRtLS0Xqem
pgaT7G1mzpy5//Lz85uprKwsIdjYe8Pc3PwwTph1+9atbntmbm5uovAfvmtz581jepQwSAJCJXp5
+/br164W7Ddv3vwZPVbh8czMzH4pKRnd5oV2cXg0Nf7JZrMlzmvPnt1q1Pi5sbFxmxoBa2qm2ahr
qN8T7i80qD5LTDZFBYe/Yz/llStXyhyoI1z93srKiukR8B5UV1e7GhkZnRF/Nmi4Knp2dvY4krVV
nDhx4ouwsLB8KOifSzsmfAO3w8LCXaG22e2FrBHFYYHzfUo2MzDQAXEVvcDq6urtFhrq8aytrd+r
a9306dNpnrulpeVukiQiKTlJ4NUKzdnZuVWNOAvr6wcEBQWNg2uV8LosLSzPzJ+/oNmPV9jHNiws
NJ5sksDTy0vgNdnZ2THC/Z6cOXvmGx9fnzm4EAH1GaFhLSkuPr5V4j18+HAnKECviTeSo+np6T1N
T08fsW3b1k9J9m7l6NEjatR4O7xrHTJFMkMPBD1IyovSbqFBsRIeD4T7vY4XGxubIzwGmq2trUTP
DG9vb1osEPK02Ijj6+u7U0lJSepUrVA4PF23bp3ESjjiCFfdAS+tlmySwNDQUBCft7KyZIS7nYDw
pmpo0ueUQUPxHp4zXKZ419TU/MvFxWW5tK6H2IDu5+e7ZcHCBe1exb4jiYiIyKSep6+PD9OwzSDJ
vXv3vuhHebF1dXXb3eeYx+OJjmdiYvJewgXHEPTIEFp4eLjEC4wjHKl5QsNCWxyK7OjoWEfdR2hs
NvtIcXFxqz5ibW1twT7NefjCBl+cxIpsYmgHWVlZ1uoa6k+pzwwNY+Egdm4km4i0tLQgYxMTqWER
AwOD2/Hx8W5v3rz5C8kuN9iwbURhElU11aYTx4/3ihWGGNrIurVraSEJENp29xmlrgNpavp+wm1h
YSGKPeNgiF27dklMzo9hGGEebFjav39/ixP4jx07littIdbIqKhWrZy9bfs2M2GVG5dWI5slEHrc
aODFt3oCfQbZ5Ofnm0sTbyhIX8+aNUuwyMCWLZv/5e7uvkxaf2z00AODArc0NKyXywWPc3NzvKnT
5UINUuoi1gwMOJ+1P/Xlhup/HUl6b6izxElrVGyJNWvWqFH7gYOISzTQXLh44Vvq7IM4ZzZJahEu
l7tfuJ/QlAYpvQavLo9kkUlwcJCoj609lytTuHHdTmG+4OBgmbFwhraRk5vjqKoqOYEVi8U6VTNt
miO8B7+Kp6GBuD9NTk4Ke/nypdx52cju3bs+t7S0Ep07OgdlZaWdPpkVg4IC3gltkIufn1+b5/qg
cuvWLVWqR6unp9fm0EtgQABtAAIUJhINNDk5ObQCh8PhSDReymL+gvnGgwcPlvDc8LytrFhHoOod
2Ni44V8ku4i1a9f+CwRirzC/t7e3zIYjDptTLMzn5u6+l2xm6ACggM2neqZCk7VCD3iuZ+fPn69B
dpdL4F2aSz1nBweHG+/evZPLQoZBDgDBO0R9YaKjozkk6b3Iy8/nU48HHnebQy/wodFi18lS5iL2
8vKiTYzl5u7WptFlBfn5SditjHoMoaG3M2TIkOc8Hu8B/LtMVU11mZWV1UXcRu2ZgCMuyeEkSE5O
9hTmw77cGzc2fkuSGNoJCpqnp2ej8P7KMqy1BQQELF9YXy8XPUZkkZubO5Zaw0QHoqysLIgkMzDQ
uXr16rdq6mqiFwb7X58+c/qfJPm98PHxofX0wCHwJKlVwDl9rqWl9Ydwf+wRsGnTJokGGjs7O9qg
oWEZGW0ucOLj44e2tNhDc1ZQWOhJDiXB0aNH/omCLcwLXvxkksQghREjRlgXFRU5vnn79nOyqVmg
RvSNoaGhRK1JaPhcg4KChspraETIsGGZY3FSM+q5+/r6HSDJDAySxMXF0kISOFiGJL03NmwbUSgB
LSMjo03dmfLz88VCILYSoxixwFFVVRXlwZ4bv//+23sVOOVlZeE4yIH6m60x7M1w7fq1Zlv8LSws
RF6hnp7eHw0N6xmvWwbgdTrp6Og8hRraVRDwQLK5WdLT02Ol9c3GwVFlpaVpJJtcAu/r5+EREdPF
R+2amJg8rZw48T8kGwODJHwHh1PUl8bX17dds9jt2L79W6qXiV7PyZO/tKk7E5fLpXUDDAwMlDin
lJQUmrjz+fx2FTizZ8/+wcfHew11DuSWrDWFXH5eXiR1H3d39zkkiUEKdXV1FpZWVk//28fab/Oy
5cu/JklSQW8a3pez1HuMBrU+uR60snPHdiVbO9sd4oXOYCWlp0PThlqQbAwMkuTl5RlQS3uMq02Z
OsWEJL8XsXGxo6kvop2dXZsE9fr1a5+D9ysKk2AD1NSpUyXOCQSQJu5eXl4dMnvarNmzdMPCw+ZB
FfxSSyEUEPoWC7mz587+xcDA4IZwH/TSKyoqbEkygxQ2b95sYWFuLqgBmZub/xofH69EkqQCNTSe
ePdO8Fr/wJAbySJXFBcXB2hpaUn0fIF34+nkKZOTSDYGBulwbG3XU18c8FxkTqwki1mzZok8ooMH
DnwOInWXesyEhIRsktwqoOpL86RNTU2lnhN4u6LfQa9l+vTp7WpQFefCxQt/mTtv3sDy8gp3N1c3
dy6PR1shB38TqvatKuSG5wwvo+4LhdnNX3+9KZeiIi9MnzHDEmpuAvHW09N7tmDBAleSJBUQ+APU
e4yWk5MjV10w58yZ87Wvn+9S8Xg2mqam5tPQ0FBLkpWBQTpl5eW24gMUQkJC4khyq4hPSBhjz7U/
Sf7EoeQ0bxu8iqcnT/7SprizLcd2HfUY0kI3c+fOMaV6WMbGxk87ewQci8U6Rz0vlrV1qyf+Wb9+
Hc3rRgsPjxhNkhlkkJk5LFj4jsIz/iMnN1em5104opAWkkJzcnLaQ5K7nYyMYQlQC3gmfo5oRkZG
ZxcvXsyINkPzvHjx4nNra+uT1JdHV1f3xoYNG1otfsnJyWPwo0LPMy8vzws8Xleo6olCHGje3l7l
JHur2Lx5Ey0+jmGcRYsWS3i1bm5utALCxsZmPknqFGqmTTMQXxQiIMC/Tb8ZGxMTR90frvOPlatW
GpDkVnHixInPlyxd2qs8dUdHx5nCewbv7E2o4Um9/qtXr/4F55kRu8dNp06d7NbG4GnTpmk7Ozsf
Eg/loOH77eHhsfzI4cNMQyRDy6Smpo6iNorg/xMTElrlbd++fftzL2+vWqqQWVlZ7VHXUKeFSExN
TZ/u27u3Td62n5/vMOoxLCwspMbHxb1fqBJHkqROAbz+adTfw/s1d+5cmd0ApXH+wvm/WLNYNK+7
rR5hVFT0aBcXl17lqW/duuWf+C4J71lQcNBKkiSBh4f7JOr9RcvIyOiWcAmI8eeRkZEVWECLnxMa
9hyB9zZCHudKYZBDamtrDVTVVGkvE3g1Z3///bcWXyDYV4nH4/1MFX1p1vfHvvDBpLd5onsLSwua
IAcHBw8nSSJWrlypSp3pDWc1vHT5crv6nbcECAetUGJZWT1tampq8wdXPKo4jnrv0AsbNWqUF0lu
EfjYzwUFBbZ7HhlFIyIiQlRbwWdfWFgotXF34sSJJuLvJseWs4QkdxmlpSUOLGvrK9K+E6ylBgQE
bFu9atWPJDsDQ/OsWLHic3t77k3qi4R9oWtqapptZPvttwef+/n7x+vo6EiN0YlbSEjICrJrqxkz
dowtdQgz9stes3aNhCDDsUdRf8vKynIjSeoUQAxsxT9AHx+f9wrN/PHq1V+gkKR53RwOR9RG0ByV
EyttUeihoBpFNvUasGeOoaGh6L7Z2dnJvGfmpDeK0IwMDe+SpE7nwIH9X4eHhy/BnkPUcxAa1CDv
ZAzL8GCGsTO0CW8f75XiL1NMTMx4kizBo0cPPx9VXBxvamL6s7R5IaSZp5fnucqJE9v8Yrq5udEa
Ja2trReTJBqwXdwr79Qwibe3Fy1MggZi3qYwCZXRo0fTYt14X6dMmdLi8UDwBffH19e3XfPIKCrw
nMup92zMmDFS7xmHzZ4vzIeGhd2OHTtUSXKnUVCQb2VubkFzioSGsfbg4JDqqurqz0h2BobWkZGR
USjeQAKey8GTJ3+RENnp06ebgkBUQNX8irRGFTTwFH/CrnrUba6uLuf279vX5oYWnMODupADerhQ
HeaRZBGTp0xWpfaEwQ9iz57dnRomgeukhUkMDAyeQg3kvT2m+/fv07xHNFtbW6mFlBCoEekLl4JL
TU1970JDkZkzd84gajc6eC7rSBKNiIgIid4lsXGx/iS5w3n58uXnCQkJFUpKShKxbCxgeDzuT1DI
tDjVMAODBGlpaS7w0ku8WFwudw94MkuioqKWeHh4LIFq5kYQlbvS+pkKTVVV9WlkZOSoWbNm4Yg1
QWMQvqAODg4roEr7Xi34/v7+tPCHjY2N1L7brq6utHyWlp0bJlm/vkFVfDgyn8+XKhhtITQ0lNaI
pqOr88fdu3dl9hbBRkzMh/Hdo0eP9NpJ9W3t7EQ9oXB5vRMnTki8bzt2bNcXdzbgPW1T76bWMmrU
6M/hu9kurTaKy6GlpQ3NOHrkCBMWYWg7c+bM4Whpa0tt2W6LYSw8KChoXUlJSV9y6D8lJiZGwgf0
dHhOzqhr166+1wuK8zUYGNIH7URERko0SiIsFouWLywsrFPDJGHhYbSwBlpcfHwGSW6RsePGDQLP
cDHcM9o+ixYvMhX/2MErk+oVJienpAjzstnsm2RzrwRqgbSCOysrS2pPKDMzM1qcG2o0Hd6gO2XK
lEHwPC5TfwcNCw0XZ+dtM2bMEH0nDAxtxsvba5v4y9UWMzAweAYe36RF9fUS1b2CgoJ/Tqya2K4X
dPjw4eL9m5+BlyIR/igrK+NQGwl1dHSwj26nhkn4PP5i6rlhF8j6+vpWebzl5eUuOOIPROTZmrVr
JDxD3E49NnhuEl4hiLmLioqKqNANCQ2ZRJIUBijc9TOzMq3In+1i9uzZtHfAzc1NaogJhVqYBw1q
Zh3aQJmfnz9I38BAIp6tpaX1DJ0JDIeRrAwM78f69es+j46OzoCX94r4SElphuIEL+BdqF6uyxk+
PBKE6v/IoToFlrX1L9TfB69Kao8N/Eip+ZydXTo1TIKAuNIaQk1NTZ+RpGapqamBWo7WHygyI0eO
kOoVWlhY0MTFnmtP8wpHjx7lB4WTSLRx8qtly5Z3eiNbR1MzbRofu59CAd3ucAX2xjAzMxfdM0sr
y3MkiYaLiwvNM8eZAm/evNEhA5dQtDU1NWltFGjwvZyrm1+nRbIxMHQMR48e+bisvNzAz883w9jY
eBK83HscHR1Puru7n9Q30J8P/5/k6eUVNXLkSIPNmzd1yei8CePHe1JDBtiNCj50CXH66aejtImn
0NLS0jq9kQ67JFJ/08zMtMUqd0PD+s9BlAUfNofDufny5cuPSRINPp9P6/1gZm4uECGsxYSEhi4W
n+DK39+/2QZMecbe3n4xthWkpae1W7zBARHE+9GgNih1qbqxY8eKFrAQWnFxUbu9/oMHDgwSb5DH
9xecjZUbNmzoVSNaGXox9lzubupHYGdnL9WLTk5OpoVTDA0Nn509d1aqIHYUe/fuNaX+JhoUdi32
305JSRE1PAYEBOaQzRJoamrRFptAEXJ1dd0InjUtPosG13tz3969CjuP99SaGlXsFYMFc+GIQmey
+b1wc3cTFXhYowFno3HLls20kNnJk798jKE06j0EcZXabtIWnJycaO8rFkZ+vn6jf/vtQae+iwwM
ckNpaak+dQQkNuqUlZXxSTINvgOfFk6BWkOnzk2C+Pn50Va+RwMvudk+1Ldv3frc1MxMUDPAjxqq
zjInRYLqO024ZRl4/c+mTJnSITHi7gREbyNeD9Sc7p47f+695+bw8faWuG9w7Bt79+yhtT1YW1sL
fk9oLBar1euRSiMmNjaZGl/H99XJyXkYSWZg6B04OzvTpkk1Nzc/SJJoLFq0iCbwGIOfPHmyKUnu
NAICA/2o54cWFRXVrHCnpqaK9rFhs5uNh3t4uNOERZrp6Oo+y8vLU3jRRkaNGiUKX8TExLz3Yh25
uXlSCzw+n3dj584dIvGuqKiIpAotevv1UhrYW8PGjY2faWpq0no0xSckyJwzhYGhR9LQ0KBPXWkG
P7CSkhKpXft8/egTPHG53C7pEpeZlSUhEDEx0c0KN3h+ogZUOM9m4+FGxkYHqccWNxsbm/MTJ07U
JtkVnrt3734M3ragJ40Z1Erg7/caRZiYlCQxwEZolpaWN6BQF0yPim0Ltra2tEWwHR0d32tVHCiw
06nHgWdzE8ScCY8w9C5A4GhijNN1Pnv2VOJDuHT58mempqa0Rsng4GCZceOOBEeaUn8XzdXVpVnh
hg9a5JUZGRnJnFPk+fNnn4GI0Y4tNJwPJiIifPTq1at7XGMXi8USTWsA99ePbG4TI0aOHE69XxER
EeepTsAgJaU/bO1sG0HEsz08PGm1OgxfZWdnt3nyMw6HQytkAwMD5WqBBgaGTmfRosX/UVNTe0X9
EKKjo6V+CBkZ6bRGSRwWv3bt2mbXIOwo8vLzM6i/jWZnZzeNJEvw9OmTz7DbmTBveHi4TJGvrq62
wrwYAhoyZEiTnq7uMxC1vZGRkZmTJk36fyRbj8PN3U1UGHp6er5XL5nU1FRagYrtDulpacMGDhwo
2tacQcH4asyYMXrkcK3CxMREtD/Gtjdt2tTsUmoMDD0OL2+vauqHpK2tfXPvnj1Sq51cLpfWKAlV
3y6bojMmOlqicZLNZkuNwyM7du6k5c/KzpY5wrKxccPHw4YN+xcUBP+KjYv916FDB3usWFMJD4/w
Et4fCwsLUR/sufPmqcC9PaOro3PbysrqNpvN2eDv759dVzdPk2QRAbUamnD7+HgLCsjU1KHeUMu5
R02TZU7OTmcFB2sl1EIB3lepXRAZGHosGzc2/kdLS4vmbScmJlaQZBpVVVV61AFDGAevqKiQ2uuk
M/j5558MxIelY5e9e/fuScRm4bp+hCp7PjUvfOA9olGxIxk1apSocMNQEdn8p1GjR3+ckJCQCbWO
fdQpUfsPGPDK0dFxf0lJCZdkFfVOEVpSUpKoZlNZWfmFqakpbWUnqqG3bGdnfwzerTa1HVBrUvD+
MsLN0LsIDg6meds4JBwEUmroA6vS1LzWNtZdPk+HsYmxxPzjUHiIYrMTJkywd3J23oChH2oPBjTw
DBnhFmP58uUi4cZC8ebNGxLdAouLiw1BrHdQJ/dCjzcgMKB+06ZNn8F9vSPcjpaYkEBbiMLc3Jw2
IhVNWVn5JtTepqSnpdmdOHGizY2KxsbGouHt+JzXrF3bqkWiGRgUnkMHD/5HV1eP5m0HBPhL9bZx
alh1DQ2xvAFd0ihJxdramjZHOBp4fGsPHz40kMfj1Q8cJDuuamJi0mbhHj16dD6Xa59O/uxxLFy4
kBZOWt+wXuo9ev369cf5eXnRurq6tILT18/3aP8B/+sairZq1SraMczMzCSEm9PCJFPv3r1rtocL
DryiHs/Pz++9uzMyMCgU2HeX+vLjwJKGhvVSve2IiMhisbz4gXZJoySVsLCwKOp5oKkoK+OK49fF
t4ubjbWNxHzizYEFG9RAXrXUV1yRGTlyJE24WxpYNHv2bB0DA4Pz1H2ohqMjnzx5TPOgQewlhNvV
1VWmcEdERIyLlDEbpZBFixY5UKc6Bg/+1ZixY5xIMgNDz+T0mdP/MTQ0pHnQDo4OY0gyjTdv334G
1V1adZjD6fp1A5Hjx49/ramp2arl2sQtLy+vTQIcEhIi6EEDHqPU9RR7Aq4uLjzqPRozZkyLtZJJ
kyZ9p6unJ1W8WSyWxBJmQ4YMkRBuqK3JFG44xisXV1eZvYVWrFz5Q3x8fKmamirtmEOUh7yqqKgo
JtkYGHoeKSkpVdSXHlvmp9ZMlepBZw/P9qPGi/H/5eXlDiS5ywkJDVlAPXdphvFYal9iNPDW2yTc
Li7OgkY3BweHNodYFAWoddF6hNTNq2vVtYLHa4Y1NOq+aF5eXpNJFhG4rqN4PisrK4l8SGNjowo2
WIJX/4rNZtcHBgZO1dLUirG0tMzy9PSsNzM326eqqkpzOIQGta7zc+fN/Y4cioGhZ3Hh4oX/mJiY
0F7+8PDwpSRZAvB+TlDz4uAcktQtrFix4jtZXjeuwuLp5Vmfm5trZGtnN4aaZmxs0ibhhnt0Fvez
tbVtU4hFkbCzt6uh3qOtW7e0upDKy8/LFS/QR48eLVE7ofa5FhrU2KQ+i2GZmbTQTWsMhZ7H4+1Y
uXIlI9oMPZfUoak0bxvXiWzYsEGNJNOYMnWqHnVeErTw8IhcktxtxMXF0UQDjcWyvjCxaqIRyfKn
gMAAmjfp5eXZSJJaBRRQgv2gdtIpMe6IiPB57h7uC6dMmdJtC9aCqNLCGNdvXDcgSS3y4sWLj02M
jQ8L98UZE9+9e0eLbz979vQzaSusJycnS72n7m5urRZu7AUDBcC9pMTEmEuXL7W5ZwoDg8Igzdv2
8vaS6W37eHsvoubF1XAOHNjf5Y2S4jx+/OhjNzc3kWh4e3tfOHbsGM3jwpg29dxNTVueu5uKcAg8
l8utIZs6lMlTpqgpKw95Bue1Bar43SLeGE8W3h9s7CObW83IkSNFjcXBwcESbSTLly+TKsQRkRG0
LoNCKisn0vIrKQ0WhLwGDhwkWHzB2Mioyczc7Iy3l3d9UlIS9+y5s1+QXRkYei6pqXRvG4d3z507
R6q3vXfPnv9oiHUBdHV1XUCSu51ly5d/B+J6wdjY+MLhw4ckqsnOLs621HM3MDBo0+g8IxAJ3I/N
Zrdpv7YQHBIiCOcEBAZuIZu6jOvXr/2H2jMDe4SQpFZz5cqVj+G+PtPQ1HwGz0OiQI+MjJKY0RFt
/IQJUkMyv/5682tleCeF+ezs7H7Kysr6BpyLb4YPH/7N6dOnviFZGRh6B9K8bT6fL9PbDgoOLqLm
xVGTs2bNMiPJckF1dbXa2HHjpJ7ThAmVNO/N3Ny8TcIEnrZgP6XBSk0NDevfe77q5oBawtc46Anj
tEOHpiWSzV1Cbk4O7f5YWVnR7k9GRsaU02dOt1gTsLe3X5+ZmSW1R5KzsxOt1oPWr3//pqtXr8qs
tcF9PyXKC+9ccVFRIEliYOh9iHvbGHssKSlRJ8k0fvvtwWfgcdJ6A9jY2BwmyQrBpUuXxKrdSk1A
q0MS4MnvFe4bFx9fRDZ3OB6eHpPxN0xNTV+dOnWyUwoIacTFxWULrw8NvFvafOVw/U1BQUFp5E+Z
zJ031+zRo4ey5rZppP4GGrxHzRag4FknUNsvNDU1Xw3PzvYmyQwMvQdp3jZ4WDK97eHDs2OpedEy
szKjSLJC8ObNm6+/+57egHnl6pVW95pwc3MTdTsEUbtDNnc4M2fNMkePG38nKSm5imzudKC2RetR
MmDAAFobAFzzc21t7TsrVqx47/i7eP9/NBaLtZckS+Xhw98/Bi9e1H6BhkPsra2tF5SWldleuXLl
7yQrA0PPRtzbxp4iixYtciTJEoBXROsCaG5h8byz15TsDMRX0d+2bWurhTshIUHU8IYeYHp6mjtJ
6nAsLCx+xd8BL7fTCghxeDwerUeJmpoaTbjBWxakR0VFvVdhsnPHdloMXWhQIErtw01lzpy538M9
uSC+76BBSk0zZkyX+d4ytBtcFR+/EcYkrWvB9QTFvW0PDw+ZYY9Zs2e7Cz1Aofn4+EiNYcozjx8/
+kzc4161enWrH8DGjY1fY+OtcF/wHo+TpA7HxcVF4N1jATFp0qT3KiAc+Pz/1NTUmJM/W0RdXZ0m
3Hp6ejThjoiIGI3bccKuOXPmDCCbW012tmStDS0uLk5qjxIqq1avUrfl2B4X39fV1XUzycLQOWwD
w1AWY5LWtYiPksQ1IkEcZHotUE1dTc2P3bDWrls3mCQrDPsP7JfoinbmzOk2lZwODg6iKjuKKohR
AklqE+Hh4QtWr14tM+QAIiny7n19fReRzW0iNzfXysjICId965JNzQLP9YDwN9HEPe7169ebC2cE
BC95J9ncatzd3WldSdFwZfnjx4+puLu5K40dOy5q1OjRUdOnT4+Kjo4xiIuPN8jLy4vicDiTcXEF
8X21tXV+XVhf/z05PEPnwAi3bOs6wNv+xljM24YqsExve8mSJSpULxONxWLJjIXLM5mZmVzqdWAt
4smTx/8iya1ieHY2bVIrfX39OxcvXWxzlzRs6APxjiV/StDY2CgqZGzY7PcKl5w9d7YPCN5zEORr
RUVFUrt4UjEwMBD13kBDISdJIkBEBXnw3qWnp7ep0DIzM5OIb6uqqjbp6uk+7isWwsJCUbx2RDUd
Xd3nEyorbcihGToPgXB/6ZPW5L77ftOjP95ig36vZdu2bd0j3MkpKROpHwCONisoKJDpbTs7O0nk
Hzd+vELGFCPCw2ld0bBfNklqNTdv3uhjYmIiiD8LLTgkZCJJbjXYFRF7WJA/JXj9+nUfHK6Px8f2
h59//lmFJLUJBwf+WDwGFBSvSktLmw1JaGlp0UIltra2EvensLAwUdjDA87v1fQZ01slnvPq5tng
u0M9/vsaFAAXZs2axYh21yAS7v+s/LUp5ejvRMJ6J90i3OCBfYMfMPUjsLCwOEKSJTh/4fw3OI0p
NT+fz/+VJCsc4l3RQLhPkaQ2kZCQkEg9Dnimr9auWdOqcIQQHNwCnvQr8qdUsBeH8DfAu/Ulm9vE
tm1b/6WrpycoaLC7p5ub27q5c+fqk2Qa8Gxpwo1hjHv37tFqE48ePewDgn5RmAfej2szZ85sMd4d
HBxM67HSVkMPHwT7vre39/AFCxZ8SQ7L0PnQhButN3ve3SLcScnJNO8ZPaeMjAyZ/WH9/f2HUvOj
RUVFdumgkI7i119vfqOtTY+TgpC/16jPlStXGov3jgDRW02SW+Tly5efYnc2tAcPHnxKNksA4i4S
UldX1zKyuc0UFRWxhwwZIioEMPRlb8/dk5ScFDlz1izRCFMejydofKTa2HHjJAqM0rIyc+pMiyam
ptcmTZokMxTz7t27T7F3DPW4VNPU0sTC7xyucQmFwjm+g8M5EOhzcH+msVisaV7eXsMrKyt5p06f
kmvB3rJly6DCEYWc2JjYSGtr60hDQ8NIe3v7SCh0I8eMGcNpbNygiJNeSQh3b/a8u1y4MbZtZGT8
kvrBgHD9Ch9VH5KFxpu3bz+1srKifWwGBgbPb9+61aaYsLwQGRkpUQjFxsa2uR/6b789+JRlbb1T
/Fj9+vVvqq6udiPZmqVhQ4Mofr1nz26ZjaMuLs4i4XZ2dm7TvCriBAUHsVXVVEXiLTTwql+CJ3vT
y8vrpo2NzWPxdBAeqfOypKakVgtDJmggUi8LCwsiSTKNkpISX2peoWlra/+anZ0dv3Dhwm9JVoWj
dvp0fQcHh1FwD0+qqakLQoni14mGNQYonF7asG1ORkZFjtq8eXOLbQ5yglThRgs78Fuv87y7XLiH
Dh1K87bR8vPzZXrPmZmZEh8beEEt9reVR37++ScM+dymXgsuKHvgwP42F0KBgYG10kQIzc7OtlXd
A1NTU0Xd4mbOnClTuB2dnEQDfkxNTds9P0rNtBq2iYmJKMzRGtPV1X25Y/t2icbXx48f9fH28VlL
vRfYR97ZxXk3eMcckk2Au4eHRDc+tLCwsDySReGYMGECx8HRYTeGk6RdW0umoaHxMiQ0ZD7UaOR9
8JBM4RaKd2+iS4W7oWH9p5qamjThsrSy/BWq6VK9bQS8CNrHhi/oypUrpQ6Hl3cCgwI3Ua8FzdHR
cRlJbjWenl7F2HVSeAyowdAaKdHbKhwxokWvm8PhiOK9K5YvlyncOjo6osZUA0PDDnlRFi1a/FVc
XFwtvA8S3rcsc3ZxqSW704DaQp+Q0NC11HuChmEkK5bVLz4+PsXl5WUZ4oOe0FRVVZp27dqpcF1K
N25s7O/n57d2kJKSxDWh4TQK8NweQG31vJOz03l7Lvc8/H1eV0dHEJoUz29kZPR41KhRUmsqckKz
wo3WmzzvLhVuqAZLhAng45Xpbc+YOcNa/GMDIe/y2eray7NnTz/19vGuFq++QpW1adq0aRokW4vs
27v306jo6LXUQUhQkD2fMWOGHnx4NAF0c3Nr0euGarWgEMUP+erVq4ZkswR8B75IuPEa9u3bq0yS
2k3Dhg0DPT09c6xZrPPYJU/4O1TD39TW1n7u6uq66eHD3/uSXWlg7xeoQeTIKghk1U4sLCx+jwiP
iCgrK9O/cPHC38jh5JqsrCxPFFrxa8F4P4vF2gS12pzptbWq9+/f/4rsImLzli3f5uTm8kH0l+jq
6tHuFRZ0UJstxvAkyS5PtCjcaL3F8+4y4T58+NCn4mECAwODX0+cOCHT23Zzd6cNuMGPr6i4WKEW
Xl2wYIGqvb39JnHRxmtJS0tr9QrgU6dOVbWxtj5EFSA8Znx8vKCa7+ToKJgQSmj4EdbNny9TYOF4
bsJjYc8SslkquCgx9dgBAQFtGizUWspKS78bPXq0v66erj/cm1pPT48cJycn/ylTpvI3b9n8T5Kt
WSZPmjTI3d19yaBBg1rtyaNhV0cQ/UeWlpa7/f39q4tHFXusXbtWroS8sXHDp9ExMXXYmEw9dyzw
+Hxe7cSJE9sUr541e/Y/Q0NDa9GBEB4L36nY2NhuWbe1BVol3GjYYNnTPe8uE26oykp42+CBJ5Fk
CWpra79RU1ej5be1tVWYLoBLlixR9Q/wr9bS0qI1xKKhxxwRGbn29u3bMgstIVNrpv4tJCSkWNpx
goKD1wobdSsqKizEvUoQsJGCg0jBxsZGVCiC591sd8SCggKacMcnJGSTJLmlpqZmkK+vbwV41DfE
V0pqjaGAgaAJhBzvP3jketgLhxy+y1lYX9/fxcX5HPUZ4/+hYPtl+owZ7ZrSuKioyEFbR0dU0OG1
h4aGydvixq0WbjTsKtiT6RLhvnbtKnbDonnbWLW/fuO6zEa5wMBAiUZM8PRkCr28AVXOheLnLzRr
a+vLCxcsMCVZJfjp6NFvCwoLPIJBmLXACxTfHz9Ydw/3tfv27qUJPwgwzcs0NzPbT5JoFBcXW1O7
EUIBupAkSYXD4dhRj2tna/feXQK7Gnj3+kyePNnM28srF65jk66u7oP3EXK8XywW6y4UhtUg4uzm
uk92NHPnzeNDregq9XzQy05NTa04fvx4i4V/S9TNm9cf3p0z1ONjX/uKMRUtzt3ShbRJuNF6sufd
JcKdmZkp4W2DKI0jyRLAy/ipqakpzcPEGOf5C+cVpgsgiIXGkMGDZVbXsfEIvN7rhkZGdSAGdW5u
bnWGhoZ19vZ217GlnxrHphqKDniA00+fOS3xwdrZ2zdQ82KPFYAmMJUTJ2L3SpoI5OfnNzundGRE
BG1uFQ8Pj3Z1CexOzp47+9WIESPUvLy8A1xdXaeDGB+G+/RAPPzQnGG7i7m5+V0HB4fqSZMmscmh
OwV4NhH4PlB/X19f/wHUsBxIFqksWbrk27y8vAg/f/9qNptdZ2xsUufo6IiWXlJSwr569arovYD7
IJi7Be7Dc7gPonfWxMRk+8VLF+Wlz3qbhRutp3reXSLcXB6P5m2Dt/B85cqVMkU4PT1dQuj9A/yb
9QrlkZycnIy2CEJLhh/s0KFDA8jhJYAaCS2kgba+oUEUjwbR+hQ+0o3UdCggn//6681mvbZJkyfT
hFtPT0+qJ6+ooJhXVVWpxcbFBfj4+EyHGtFhdXX1B+K9VKRZ/wH9UeBOxMfHF0Fh3WH9wN+8efNp
aGhokfiCxjhatKCw8AeSTYLJU6aYOjk5rYHzfykeOhMaTtBlYWFxNyEhoeinn47+DQovQcEQGxuT
lJebGymskSgPUX6TlpbmSQ7d3byXcKP1xEE6nS7cmVmZokYwofkHBDQrwuCJ0qptWE1FD5YkKxTF
xcW5KioqbWook2ZqUDXevHmTzA8WiYiIoIU00FxdXQTCPXv27L/x+fyN4s/C19dXZs1HyMGDB2jC
bWlp2XmlvJywc+eOr4qKiszc3N1zQeQ26+npPpdVCxKampraS6g9rSkvL2/X/CWLFi3+m5e310bq
7+Fz4/H5606dOin1HcBwZFhYeBV8Ky/7/ti3ydDQALsCbgahnw7XgIXRdHsu9zDUXB8Ij4vHBNG+
Kiwcdu7aJXhX4J1YLvxdOzu7PeB1y8PCx+8t3GicbfeI5PUMOl24oTp5TPgSoOEw52XLlssU4Zmz
ZrqKfyAOjg5HSbJCUlNTow+e7klp/Yhba/ABPieHk8n+/ZLTxYKHHhcXGxeuq6tLC4+g6ejoPF9Y
X99i+OnBgwf/+rHv/7xPvI5Lly/1qsVxDx069M8xY8c6eHp6jmGz2ReoPTHEDb1wDptzIi42Nvzn
n39qU8+UcePGuRsbG9OeFTouAYGBY65evSq1ZnTlypVPvby8NmKfbnjPNkPB4XD9xnWJroDI0aNH
vsrNzXXg8Xmbqe0caJcvXxII97Lly38AgRdsGzx48NOExMRWz6XeibRLuNF6kufdqcJdWVlpLZw3
WWggQMtJslRcXFxWUfOj5efnR5NkhQWqvn2gOh7o5Oy0Gfsay6rGytoOnlGLceUXL170QdGg7qen
pyfoJUDdhoa/k5iYkE92bRE8DnV/8EY7pUugorB06VL1uLi4XPBID8vqf4732NTU9BGXy60anpNj
c+r0Kakijv2mK8aMsfH189sl0dVPTfX5iBGFzU5bm5SUtNjYxOS3wsLCNs2WWVpaGqhvYCCqDfr5
+08jSX/y9fERed0RkRFTyebupN3CjdZTPO9OFW54qWkijJ70tGnTZPbD3rix8RsQNVF+NOwpAR5F
u1vO5Yn6+vqvC0eMcAQvKc/JyWkGeHAz/P39Z3h4eCRCwSX6YKjGYbNLyO7NAtV1iX2lmZub21Ec
Lk52axHqDIFoYeHhWSSp1wO1FnVnZ+c8Kyurm+KOitAwXg5e7CO4j8fB5oWEhMwLCgqaZ2hkNA/n
4hEvcNFsbGwulZSWGpCfkcr58+eVeTzeJXCSmg2jSePS5cvfgOctan/CEEtcXHwcphUVjRR1LzUy
Mjp87drV7q5hdYhwo/UEz7vThHvt2nXK1Jnb0KxtrE+TZKmEhoaOoOZH8/XznUKSewXwIdWL3wO0
6JjoVq0m3hrhNjExubR586YfyS6tAj1+6jGgsKknSQwEEMI+5eXljt7e3luosyC21XDf+ISEGdu2
bf0rObRMli5b9q/SsrI2PUshPt7eMfh72BgJ743gfLEHy7y6Om1Mh/dEsA2cqfujRo9+r+l8O5AO
E240Rfe8O024fXy8K4UvotCGDh3abD9sDodD632C1UbwTjVJcq8Au2BR7wEafli/nDjR4nwaz58/
+0Z8BRdxAwG+NGnSpDZ/6FAzmEI9jrW19UuSxCCFJUuWKDk4OOSZmprebE3vFDR1dfUXXB53RklJ
iRI5TKcCnvoG/F1PT8/lEyorbaHAeIF/Ozo67sB08PgF7yKGgvz8/AoFO3UfHSrcaIrseXeKcGNj
iZmZGa3vKQjSi4MHDsismpeWlLDEY7F29vYK3Sj5PtjYWEuMkLSwtLhFkptl2bJlEo2TQsOGKDc3
t2XHjx9/L+8sKjrKm3o8fFYVYypYJJlBBkePHumTn5/vCOK4zMjI6KK+vj56tQIzMDDANoiLlpaW
y+Li4xOnTJnyNdmtXWBXwrz8fGsXF5eJIM7H4du7Br91zd7e/pq5ufnc7OzsobNnz/5/cA778VmG
h4cLanOxsbH5+DcWNFOnTnWF8xIU1viswYnqccKNpqiLMXSKcOfm5gqqYFTz8vJqttuZk7OzRIgg
Ijxc4Rsl28Lp06eVpfU84djatqoPe1JSksR9x94P8AFugQ8xiGR7L86ePTNEfOpQb2+fVSSZoZWc
O3f2h/qFC3+omz//h8uXL7U5Lt0SqampJnw+/2xLPZigwHiIc9Tg/ysqKgQNzZcuX/qEZc26hdug
gNkOtYWfKfv0SOFGU0TPu1OEG6rV1AcuGCW4dOmSISRZgrt3736jra1N8zSx2njx0kWFGSnZEWQP
Hy4hvGhRUVGtKsDc3d2dQahn6urqzvTw8JgJHnbQ8uWyu162FRCEo9Tzwir0ggULBPFQhu4nIyNj
JHjGL7GB1MTU9FcWizWTzWYnsTnsIG9v73wbG5tlINaCcAjVJk2aZE8O8ae4uLhk8XRiPVa40RTN
8+5w4V62fJmyeJcmeGG2kmSpZGVlSQiWbSu9zJ6Eo6OjRK0DQxz79++TWeh1JYlJSdHi5wfCsP35
82fyOA1oryIbwO/OwcHh1PCc4U5Xr179hCTRWLJkyb/AEZiJ4ymEz9DKyupKY+OGfpi+c+eOT6ji
joNzsNYGta0eLdxoiuR5d7hwg9cn0TOksKCgWY9RfHFYtLKy8lb1ougp4JzdpmLtAmhmZmbN9sTp
SqAG9ImFhYWgKi007DLm6emlMJNO9USqqqu19fX1X8bEROffvnVLqmCLk5CQ4ARiLBJoPt/h50uX
LwkKYGtrG8EEafhsY2NjC8orKn4YmpbWYg+XTqbThRtNURZj6HDhhmoZrWeIgYHBizNnz8h8mfbv
2/dvdXV1UX40YxOTF48ePWzVC9hTyMvL86HeA6GFhISMJ1nkgoKCfG/x2fUwnhoeHj6CZGHoYoKC
guorKytbPZgKyS/I5xoaGdEcBTiOwKsGsRbVrNgcTnd72kK6RLjRFGExhg4V7kWLFrHEh6u7ubk1
G/IICQmWCJM4OTv3ujAJj8eTqHWgIFZVVclFmIRKRETEFPEeQBhXhSr4HFlVdIbOo6amRubqRdIY
O3YcV1VVRSDa2P4kfIaampovFy1a/O+dO3caCQffwPe7gezW3XSZcKPJu+fdocIdFhY2VfgSoOHD
r540yZkkS4XL5UoI1rhx43xIcq9g4sSJ2uLtAmgsFusnkkWueP782SeJiYkNwo9baPi3jY3Nhq1b
twjipQzyx+HDhzDcJagV6+rp3aqvX+isq6crCn95eLhPwHzCHiempqYomPJAlwo3mjx73h0q3HZ2
drT4p5WV1QuSJJW7d+/+W/iCCA2qby+ePXvaq7w2ey53JfUeCC11aKrcdod8/PjRJ1ClXi5ew0Iz
MDC4Mmv2bC7J2ix79uz+t4+Pz4jy8nKmT3gXEBkZmYLPCMNdtdNr/9t/OyZG1JPEwtLyxe3bt76x
YlkJ/gaPvNcKNxo2WMqj591hwr127doh4n1HcRUYkiyVpOQkibiuo6NjA0nuFYwuKbESn6UNTVdX
99bZc2flvgALCAgokHb+qqqqL4YPH55Ksslk9erVn4BX1zBw0EB89vIST+2x2HPtBVMmOzs5iWpz
t2/f/reevr7o2enp6r4QjvYcojzkEDhSCj+ta3tMHhdj6DDhjomJyRI+eKGNbSHkIa37W3RMdAxJ
7vFAjeMTSwsLWp93oYEXmkyyyT3FRSOT1dRUJfoH9+vXH5ebm4ChFZJVKps2bfo3jqxF733YsGHM
5FWdBAq0isp/5w/y9PCgfWd8B/4+8eeHpqWldeLly5f/INm6k24TbjR587w7TLg5thzBvAdCMzQ0
bIIXpdkP1tzCnBZawYaSX345IXeNcZ1FYmJiqXicGM3A0PDW3j17FCpcVFtba6etrX1Z/FqwETMp
KWnDu3fvmr2e8PDw8YJrNzB4sXFj47/JZoYOpKi4SDQlwrx582jT8rq4uJQI09CwnzcOz7ewsOjV
oRKqyZPn3WHCbWZmRvO4+Hx+sw8cqshDxKfAtLKykps+y53N2LFjraTN44xCl5ubq5BD/RfW1/d1
dXE9Le2aIiIiS0k2qSxbtsxIGC93Jw1krSUwMPAMDgTKzMwMefLksUIVeF1J6tChgh5cGAZ5+PB3
WuEYGRlJ690VFxc7/tatX/sePHhAXgrRbhduNHkZpNMhwl2/qF7UfUhoIcHBzVZ5AwMDJLoBOjo6
9oopXA8dPPhvY2NjCe8Uzd3dXS57krSWJUuXfhISEiLR4wTnOSkoKGh28QVcEg3zguf+AmocrRaM
8vJyI/T2UfhtbW0bTp78pS9JYqCQkZEhWJMUa7ZkkwjwrGkTlKWlpclbe4NcCDeaPEwJ2yHCnZKS
TItv40dbN7/OiCRLhcvlSsS34+Lienw3QIxrw7XTVmMXGgoWeJ5aJKvC8vvvv33i4+MjcY02bBuZ
hdKpUyc/MTIyEuUNDwtvk9ednp7eV1dPT1Drs7e339ZSXL03MmzYMIFwYwEn3nPL2traXnjv0QID
g+TtW5Qb4Ubrbs+7Q4Tbzc2NJsLY0ESSZAIeJ61KjWGTw4cP9fj4dnBIyBRpcW2svoL49JiG2TNn
z/zb2MSE1oaBIZNJk6qlet1BQUGCbmpC0wMRbmzc0KZqOhQWgmPg/U1KTEohm1ukpKTEJTAgoGDV
ypU9+v0bmpoqquXCh097DuA0CURdaNOnT2+2dtQNyJVwo3Wn590hwg2lNU2ELS0tml0fEeOQ4sPc
oZrcotgrOsnJyQWyptsMCQnpcSvKjBw5IkW8kOLz+RJLsM2ePdtOTU1NoleKp4dHm0Jn+/bu/URL
S0twHBaL1ao5zJFZs2b1BS/9soaGxouhQ4cWkM09jsIRhS7Ce2toZNjg5eV12cHB4ScbG5tZHA7n
J2Ha4CGDm67fuC5vNRa5E2607vK8O0S4wcOmfXDwEjTbELVgwQKJCf/NzMxaXAxXkSktLS2QNjoS
zdnJ6eejR4/0uKr906dPPjEwMKB53biqCkkWUFhYaIc9Sah5hIZL31VVVbXJ8wMBFozExQJjQmWl
C9ncInv27O5ramp6iwzdzySbFZ6q6ur/S0pOSoaCbBtOlSx+j6UZfL+tLvS6ELkUbrTumBK23cKN
4Q3x0XPgtTRb5QfvUmLgja0tRx5Wku4UqqurCsTX3xQah8O+sn/fvh7bmMbj8WnTIIB47MPtK1as
+L+goODxAwYMoIkJer3qGhoisbeytLp87NixVodMPD09S4X78ni8NnnsmZnDBKEWJSWlFwsWLlDo
tobNW7YMjoyMnKWpqfm78H601uy59vL4LcqtcKN1tefdbuEODAyU8J7nzJndrJfk5+dLi6ehBQcH
98hRcxMnTpQp2kZGRlfmzJnbo3tAxMTE0Appe3u7Jn9///Fw7RKCAjWSFznDh/tGRETQQixOzs4N
uDoLOWSz5Ofni34PPWiyuVVcvHTx3ziCU/CbTk4ryGaFAufTDgsLKxA21LbV8L5DLafVNZUuRK6F
G60rPe92C3dScnIm9cHjxOstxcfgg6J19kcLCAjocT1KSktL85UpE9ZTzcjY6MrYceN6/GRMmzZt
lLkOJtUwxh0UFCSY3wRDLFwuVzA0Gw3FJDwiouHmzRstijd2tRQOwcfG0NlzZluSpBZJSEjIF+6L
A1BWr16tUAtVF48aZWhra3tKvF1BaEpKg5tY1qxjUCupdHd3D83KygpNSEwIdXFxSeXz+XNsbGyu
enh43CaHkzfkXrjRusrzbrdwW1tb07xnS0uLFg8EHoHEjIDgmclbK3a7SE9Pz8dCTPw60UxMTK5U
VVf3ihn0QIS1pN0DquEKLGPHjjUmu/xpzJgxP0LBRvMYUYygVtZw+szpFsWbw+GI5oRv7diAwMCg
fPHV2J2cnRRiXMHx48c/gUJnHLxvUr1sjG17eXnNmTxpUovLzJ07e/Yb8l95QyGEG60rpoRtt3D7
+fnR+uvCR9hiie3j4yMh3G1thJJnoPaQL77YgNBMzcyu1NTU9JppT8+fOyfT4wYv+yUU4pU7tm//
fyT7nw4eOPBv8BqlDk5C8fb391/f0iov8E6K3i9chmv9+nXNxsgrKiqcBw3637zUQlNRUXkxc8YM
eRk5KJXx48cPdnV1lepl4zXZ29vPqa+vVybZFRmFEW60zp4Stt3CLb4AgLa2dou9Q+BFkxDu+kWL
FF64sZtjRGTETHHPTWhQO7kya9asXjVXdUFhAW1gBzZkm5mZPYQqeeXKlatogjJs2LBP9A0M1lPz
ixsKFNTOFpBdpIK9Iqj7eHp6rm9urhQQt0vU/FRzc3OT+lvz5y/4a3R0dJCfr+9MS0vLmXZ2djN9
fX3H4baioiKNc+fPdepSX1jzSEhMyNfU1JTqZZuamp6trq52I9l7Agol3Gid6Xm3W7h1dXVpItya
bn3gNUkI97TaaQot3NidLyw8fD3GVcWvDQ0E4Ap4lr1ugYGkpCRXqH3MMTMzn4PrkY4dO87typUr
Ig9byKZNm/5qaGTUrGgLDfvCjxlTEUV2pVFeXuYl/gwEc6VERo4mWWiUlpY6U71Vc3PzK8bGxqJQ
C85wmJ2dTfuttLQ0W2MTk9+EecStH9S24Lv4DcR8K7zr+aNGj7Y4dPBghwl5eka6BY/Hl+plDxw4
8GVwcEhlbW1tT1vAWeGEG62zPO92C3ffvn1pIgzeTovCDR4KrYsYWnBQkMIKd+XEiZ84OTmtl/Yh
obFYrMbGxg0SYsXwX5YtX/4j1MJker0ODg5XwENvpG5jWbNuiQ/b3rtnz48gvDRvW2jY6BgVFSWx
LqOLq4tgYVw0XLqrrLy8X1JyciV1X4wdQ20gCfMvXrxYU11Do009NrAGpqWl9Zu1jc0Wb2+v/MrK
SqfNmzf9S3ACrQTu0V/hHILMLSy2SBsPgO8efHtni4qLRW0FPQyFFG40bLDsaM+73cLN5/NpLzHH
1rZF4TYwMJDoDpiQkKCQM+JBlfhHExMTqZ4ienoBgQGN69ev62neT4cxfcZ0A0NDQ5miraOtIwgv
nTp96hu4zyJPGIUKvGXBCi7Izh3bfwSPnnYcLpd7ljoDJQoon++wbNnSpUpktz9ZWVmJhB5qRYL+
y6tWrfoUvO4rwu1o6OVD4bzFw919K3U7Gj5nWYW2NMP82F/dxsbmIlz7DCi08nx8fIImTZoUNH7C
eIvyigqLqTU1QeA5B4HHPhbybYH8v8n6DXV19ZfJySkTd+7c0ZPfM4UVbrSOnhK2I4Sb9hK1JlSS
kBAvIdw8Hlfh+nEfOXz4R/AEpYoOfugBAQETnz59woi2DAoLC4O0dbRleq+mZqYvQcxEPSFSU1JS
qekgeIJeH+jBGhkZ0Z6DiakJLnz7ja+f30TxAWIomiCUyzKzshypfezz8vNEy61BYcHS09OjrYIu
biiYwcFBI8PDw3UK8vOtoeAIY3M4c01NTa8pDR4sdZ+OtEFKg7CxdufUqVNVyGn3ZBRauNE60vNu
t3BDNZb2MmHMmyTJJCg4iEvdBw0KAIVasuzo0SM/Ojs7SxVtnMI0MzNzJMnKIAZ4z31CQ8PGUlcY
FzdTM7OXy5cv55FdBKBHSV2jFJyE0w6ODlvEe4TA3y9HjBgh2tfP128kPhNqHjSqB4vifuvWLVpj
6fwFC3gg3lep+1AtM3OYzKXZFtYv1I2JiRnK4XBWQw3zkaxeRu9jgwYNeunl5bUTCixr8nO9AYUX
brSO8rw7QrhpXgm8pC0uhrBu/XplcS8IPCZ5nB9BKiA8EtVyoamqqr6Mjo52J1kZxFhYX/8jFNJ7
mgst6OjoXi0oKJDqRYKg75e2j9Dw/oeFh9EEH6moqHA3Nzc/K95wKTQ1NTWpH8DMmTP/n5e399zB
Q4bQ3nNtbe2mi5cutqo2dfPmjf83evRoXS8v73AXV5e54JUfh/O8g4N8WhNiwTxqaurYcHrc29t7
ZN38ut7gYYvTI4QbrSMG6bRbuMGToTVOslisVh0IXkLah4DxR3ghB5NkuWX9+nV92DY2EnFONCNj
45fjx4+XEA2G/1I4otDRpJneGGi2trZnp9ZMldn7xsvbS6JHEhqKm7W19VUQaBOSVYKTJ3/5NCEh
IRw89Z0qKiq0/dGTJ9mkMmXqFBV/f/8qUzPTayi4VlZWZ0jSe3H9+rVPx4wdO6CsrMwdam7hgYGB
VTweb56xsfE8TU3NefB9zHN1c5vH5fHS0tPT3ZctXz6A7Npb6THCjdbeKWHbLdympqa0D0mW5yIO
vPi0NSrRwJuQaPWXJx4/ftQHPt514ueNpqWldXXmrFkyRaM3UzdvXp+YmJjp0sIVQsMamJ+f38bS
0tJmvVg7e7tZ1P3QgwYhfhQXF1d07Nixv5FsLTKtdtoAX1/fcEdHx3lsNvsEl8u9TpJaZExFxYB5
8+YxBXTX0qOEG609nne7hRvEVsIDAq/UkCTLJDo6WmJVePDG5HrNyaCgoFHSqrYgHFdLy8r6k2wM
FKbV1hpwOJyT4veMaijooaGhRW/evGkx9BASErJYQ0PjOp/Pv87j8+ZFx8S4nz13ttWCzaCw9Djh
Rntfz7vdwg3eimgaTaHFxsaKumnJYvfuXcri/VHRexoxYoQTySJXFOTne0obFg1V26szZ85kRFuM
TZs29UlJSRmjoqLyXPyeUQ0K60ejR49i2gQYWqJHCjfa+3je7RbuxMTEbPGP0cXVpVVd+xwcHY6J
78vjco+QZLlhYlXVDwYGBhICpKOre7WsvJwRbTEKR4zQhwL9ZHMNb1hIgye+ceXKlcz9Y2gNPVa4
0drqebdbuPPz8yUmEWKxWK3q2pecnOwrvi9+0IUjCiNJlm7n7t27fZycnI6In6e+vsHLmpoaHZKN
Aaiqrv4qPDx8OtSkmvWy0VRVVX8vLSmJ/O23B33I7gwMzdGjhRutLZ53u4X79u3b34j3xzUzM3tO
kpsFB6dYWVqKRsMJTUtL+9cNGzb8QLJ1K+EREcXiniPOB5GTm8MnWXo9Bw8c6JOclJRgYmLygHqf
WjLsSWRvb//L2LFjA16/fs0IOENz9HjhRmvtYgztFm7ExsaGJr7oNTc0NLTYQImMGFEYL61K7eDg
sOXS5cvd+jGXlJR4Ytcv6nn1/bFvU1ZWVg7J0qvB2kh+fl6AhYXFL/jMqfepLYajTDkczu68vDwz
cmgGBnF6hXCjtcbz7hDh5vP5i8Q/xqCgoDyS3CKwv0SsG8U8JSVl7Zu3b7tFvNPT0xw0NDQkqvx+
fn5LSJZey8OHv/cpLi4KALH9RdYUtmg4T0hzcW5xw8ZfT0/PTXPmzNEjP8XAIKTXCDdaS553hwh3
UlJSrPhH6ODoeIokt0jd/Pk6IJIS80Jg396hQ4euvXfvXpeJ9+HDh74KDg6ukLZOJJvNvrZo0eIe
MffIiJEj9ZydnTcVFBQEkU0t8uzZ0z5lZWX+9lzuL9TJm8QNnxuXyzufn5/vER4eHgE1sl9welRp
eaXZoEGDnvv5+9du2bJZLsJlDHJBrxJutOY87w4R7k2bNn0jPrgChW/16tWtnroyJSU1HqvM1GOg
ocfG4/HW7t2zp1M/4nfv3vWZMGG8P5vNuSh+DmhDhgx5OXfu3B4xN8S4sWNzlJSUnmN4o6KiosXJ
9v949arP+PHj/aFm1KJgm5qans/OyooEkacVcNnDh3Pc3d12NzcIR9x0dXUfQMGd09Cwnol/M/Q6
4UaTtRhDhwg3Ah/1WfEPLyIystXhEgS8rApZsVJLS8sHI0eO8CdZO4xLly/1yc7O5tva2u6WVnCg
4fwXiQkJAWQXhQaulS0c7g3XfJxslsqbN2/6VFVV+Ts6OYHHLP3eoGG4BLzq8xnp6ZGXLl9utkYy
b948jouLy9oBAwY0O/Oe0LDgxhg6ePpMY3DvplcKN5q0xRg6TLiTk5NHin90dnZ2v5LkVvHm7dtP
wyMi5otPQCU0nGHN2tp6Y0JigunTp0/a5YXV19erhoaG5BgYGp6QFadF0eByueerqqt7RKMZ1ID6
mJqZ/Sq8voyMjFiSJMGUKVP8nZ2dTzQn2Pg8zM3N95RXlEe2dfraoqIiNXg/5uNMd9KOLW6Qr8nD
w2NxY+PGgeQQDL2LXivcaOKed4cJ95q1a75RV1ejfWzoPY8cOdKRZGk1/gEBo6St8iE0FAwTE5MT
7m7uw8dPGG967vy5L8muMlnfsP7bESNG8L28vMrBgzsoPsmQuGlpaT0OCQ3NaMmDVCQioyLzhNeH
kyrdvHlDYkVvEFRTLBybm4YU49UcDmfP8OHDOWS392ZCZaUaHGt+/1Z64IaGhs9jY2PjurLdg0Eu
6NXCjUb1vDtMuBEej7da/ENzcHB4r5GQwzIyPPX09B6LH0/c0CMEkb3P5fLOaWlpT4PfmxYUFDTN
29t7mqWl1TQQ6Y3a2trnUKha08NBTU3tVWRU1PwNGzb0qNnYME5tbGIs8rbB291JkgSAYA/08HDf
2Nwc2Wg4nemoUaNkeurvS01NjZmPj88e9Kyl/S7V/tv4yd1VXFzMeN+9h14v3GjYYImed4cK9+zZ
s93Fww7YmFVaUtJmrxtZvGTJAD6fj9Vp2jE7w3R1dR+D2E9atnyZGvn5HkVVVZUXteACkRRMS3Do
4MEvwyMiypWVlVsc7Sg0nH8kICBg2uHDh74XHLwDqays5EChsqe5EI3QoIb3PDs7u/z0mdOM993z
YYSbGHYV7FDhRsDrPi7+gZmamh5+8OD9hzZPnDjR1tfPd8/AgQNfiR+7PQYFwiuM0aakpAxbWF//
d/JzPRI+nzeZeu0lJSXccePG6dna2l6gbqcahrqgQLuvrKxyU5onDmkXptXW2pCf6FDGjx8XxbKy
utDSwB4sjGxtObsmVFYy3nfPhhFuillUrepY4R4/bpyE140fV3p6ept6mEhj+owZakHBQaNBbE8O
Hjz4VWtCH1TDlb51dLTvszmc9bFxscNKSks63GOUVywsLERhErwPo0aPqpI1cx9pBN4TFxfndfTo
kc9w/+LiIqWoqKhhZmZmF6j3XV9f/3n9onp1wY90MOcvnP/M398/ytjYuMWQmY6OzvO0tLQ47NZJ
dmfoWQiE+6Ovv2/qo2bS6+0v/VQ7VrgRPp+/U/zDwlGICxcu7LAPfM7cud+nDk31cvdwH81hcxY4
OTmdcnR0/BUE51cWi/Url8v91crKaq+lpeWCoKCgyampqVHJyclK9+7dEwhRb+L4sWODqaEHLFil
9dzB4fxw//bm5eXZkl0l2Ltnz2dubm605xsUFLiAJHcKM2fM+Ht4ePgCrCFRf1fcMCzn6em55uiR
I72mQO5FCISbManWMUyfMV0XqtYSHxmHwzm8b+/ej0k2hi4iMTHRS/xZiBt4tdeKioqiyC4yqaio
8FPX0KCFV7y9vWpIcqdSU1NjzuPxDsvqLio0uJYLtZ0UwmHoNkLAsF2GMUnrOGJj46qkfVThERHz
SBaGLsLe3n60tGeBNmDAgFchISGToUBtNsY/r65ugIeHRyO1myDGny0sLDYfOXy4y3rg/PHq1Wdw
vlHYmEy9DnFTHjLkeWZmZnZTUxPjKDAwtJaz585+ZmlpdUL8g8LqLC6+QLIxdAHOzs5SF9g1MDC4
XllZ2WyPnxMnTnw8NHVoto6O7jPqvhoaGq8CAwOH3b59u1tCTytWrBjg6em5vrk5UDAkFBERsXrK
lCmMeDMwtJZZs2framlpSYRMcBa4kSNGMOLdRZiYmJwSfwbGRsZbdmzf3qynvHDhQl0nJ6fj1J4d
+H8+n3+kurq6Uxok20pR0choI2PjJ9RrEzdHR8fjc+bMZeLeDAytJTs7O1DaKEjsXpaSkpJFsjF0
IiYmprR7b2pqeqdy4sRmPeXkpKRYTU1Nmpetpqb6Kjw8PPPZs6dy1cDb0LB+IBQwDdi4Sj1fqpmZ
m92vqalh4t4MDK0lMTGxRNp8IFjNDQ0Nnbp79y65qsqePPnLF3fv3u0R1ev79+9/LD583d3dfTtJ
lmDVqlVf+Pr61osPgLHl2F7Pzc2RCy9bFrFxsdHSanhC09DUeBYREc6INwNDawGPqERab4D/DqCw
3QnekFwsGjts2LAYQ0PD+zw+fxjZpNDs3rNbYk1Qa2vrMpJMA57Bdzwej9ZjBAvcoOCghn179/6D
ZJNrysvL1eF9kjo1LxrU/p5VlJczNT0Ghtbi4uIi1fNG09fXfxYTHR1z9tzZbvN0R44c4SacLzo6
Orpju9l0E6kpqRLCHRwUJHFtlZWV38EzOE/NB576KyjISkgWhWHpsmWfBYeELJQ1bB6nUIiKimLE
m4GhtSQnp5TImnsEG77s7e2PTZo0yYdk7zJ+/fXm1+Bp3xSeS2pqKo8kKTT+/v4SfbizsrKGk2QB
x48f/xq8cJpoq6qpvoqOinIiWRSS/Pz8TBUVFamhExR1b29vRrwZGFpLSnKyj66ensxYJMZk7ezs
9hUUFvhcvHTxC7JbpxIeHp4r/H0M3xw79rMJSVJooAAqpN5bNGNjEyuSjIslfOzm5rqKmq6sovwK
7r1Ci7aQmpoaJy1t7evU6xMadk318PBgxJuBobVA1VzD0dHxYnPzjWBMnMVi3XNzcyutnFhpdOHi
hU4Jo7x8+fJjY2NjkbetraXVccNIuxlXFxcJ4Q4NDRUJd0JCwghqdz+cxyQtLa3V61AqAouXLBnI
5/Olxr3R8w4LC8skWRkYGFri9JnTn4FHOFVVVVWm9y009MJNTEyuOju7LExMTIwZNWrUkJ9//ulv
5FDvzb59+/49YsSIMGoBYs/lviLJCo+mpqaEcBcXFwuEOyoqypq6KDLeg4CAgHGCHXsYRUVFn9nb
22+V5ihgYZWfn8eINwNDW5g6daqGj4/P/gEDB0h8VLIMhVxPT++ZpaXlaVtb2wbw3qckJiRM0dLS
8nZycvIODg7yjouLE/zr4uzsra6h7p2cnDzFw919ioaGxhRXV9fTkPe0oaEhHIv+u9ra2jK7yyka
Xl5e66jXhgb326qoqJilqUXvpw3Ctvvp0yc9dhKuEydOfBYeEbGVWsMQGhZgZeVloSQrAwNDaykv
L+c6ODjs74qFE5ozHCJOTknh4fF4EsPds7Oz56iqqtBEGzzzO6tXr+7xc1q/efv2M3cPj6nSxFtN
Xe1Z7fTpLJKVgYGhLcybN48LHnE9eMRPm4uBd5a5uLouJqei8ECtREK4xe8pFpTDMjKcyS69Ai6P
O07au6Wvr39zYX39dyQbAwNDW1m7du0/ExISYtlsdqOamtpTaV5SZ5iurl6P6MONgBCdlHaNQkPx
iomJ6ZFx7eZ49+7dZ3FxcVJj3lDrO3T48CFmYioGhvayc+eOf44cOdLXw9OzxszM7ICmhuZTbFQS
/+g6wlgsVo8Rbjs7O6nXKDRPT8+tGD4g2XsVd+/e/czJyWmrtPsSFBRUSbIxMDB0FL/+evOfaWlp
yiNGjIgFccp2d3dfpKqmusjV1fWOlZXVHW1t7TvKysp3Bg4ceKdfv353Bg8efEddXf2Onq7uHWtr
6zt29nZnwYtfBHnuin+0fB6vxwi3gYEB7dqoZmNjsw1qNb1StIVMrZn6GY/HuyF+bzB8NHrUKFeS
jYGBQZ7Q19eXiAFzudweI9zSFvnFaQdCQkMbGxs39GrRFjJ+wvhBhkZGf4jfJ11d3Zvbtm39mmRj
YGCQF4xNTCSE29zcvEcI942bNwzErw0NairjSRYGwsiRI4PFZ1FEc3Jymk2yMDAwyAtsNltCuHV0
dHuEcC9atEhigim05cuXiUZOMvwPX1/fWeL3CsV8zJgxfJKFgYFBHsC5qcU/VjV19VEkWaGJjY2V
KtzHjx9nhFsKq1at+hxqWxLxbhsbm3NXr15lepkwMMgLINyLxT9UPz/fHjEAJzAw0FP82tB+++03
VZKFQYycnByOtJBJQkJCPMnCwMDQ3VhaWErM5WHNYvUI4U5PT5e4NpwRb+3atZ5q6mpfe3l5fV1Z
Wfn1ubNnmQY4Ci6urivE75uRkdHNnTu2/4VkYWBg6E5iYmIkxM3Q0PAkSVZooDYhcW1Cw5kXscub
pqYmrkGJCziftLGxOWlnZ7vOyclpEljkpEmTPJOTk/957969z8khewXTaqd9q6GhIdHLJDYmJo5k
YWBg6E483N354h+oqalZj5jWVVdHV6Zwt9Zw8iVjY+O7XC53D3iioyorJ3guWbLkn+QneiwBAQGT
xO+Fvb39TZLMwMDQncyfP1+iAQ+90YMHDgwiWRQWHx8fiZkB22s4RFxPT6/J0tJyd3Bw8Kiq6ir9
27dv97gQws6dO77V0dWled147RMmTOgRKyMxMCg0d+/e/VzaIJWw0FAOyaKw8B34Ej1mOtpw2gEW
i3XZ3c2teOXKlfrkp3sEbm5u08Sv19HJcT5JZmBg6E7YbLZEPFPagrqKhrSZATvTMKyCc3oPGzbM
c+PGRoX3wlevXmUgPsWwoaHh0z9evWIaKRkYuhsrKysJgXNxdl5HkhUWS0tLiT7JXWEYarKysrxc
UFCQfvLkLwo9rB7u4R7qtWG4ZNKkSQpfG2NgUHhsbGwqqB8nGg7EIMkKC8vKinZNaKqqKug1LtHR
0VmirqG+ZMCAAUs8PD3vcbnce0ZGRveUlJTuqaioCEYMSpvytC2G+1taWZ4dnp3t0dTUpJBeqpub
a7z4dXl5e/eIAVoMDApNZGSkv/jHOXDgwKar164qdAOlupo67ZrQ+Hz+HyRZJqdOnVLLGJahlpqa
6uDh4ZHg7u4+3cLScpOxsfE9DIe0VdBxQV6cPnby5Mk/kp9QGA4fPqzafwB9QI6jk2OPWSGJgUFh
2b17lyrOmEf9ONEyMjI8SRaF4/r1a4OkLs+lptYu0dm5c6da9vDhAVAAjDE1NT08ZMiQP1or5Pr6
+k8LCgoiyKEUBmtra9rUvz2hNsbA0CMwMzOVmJfbxdWlmiQrHNOmTZM6TwmHw+lQb7FhQ0M/Pz+/
ADt7u83KyvR1LKUZhmASEhLmKdIoRPCwN1GvAWoePaKfPwODwmNnZ7eE+nGiWbFYv5BkhYPH43HE
rwfN1893E8nS4dTW1n4dEhKSa2ZmdhUbKKX9Php66Gw2e3l6erpCiLeJiQltIBOG0UgSAwNDd5KR
kSHRCIWNdJcuX1LIUYIpKSlSR03q6nb+lLWPHz/6PDcnJ9GaxbraXBjFy8vr6Lnz5+T+/gYFB9Hu
JV4T8H8kmYGBobs4fvz4tyrKyjRhQcvKylLIODeumyl+LWjgEXdZ//Tr1699HhUVmaulpfVc2rmg
2dvbL79w8YJce97hEeG0e9mvf3/G42ZgkBesrVmHqB8ompOTk0LGud3d3deKXwtaTGysP8nSZUys
qlLicDjHpHnfuC0+IWEmySqXwLnThFtNXY0RbgYGeSEsPHw09QNFM7ewUMg4t7S1NNGqq6u7ZREF
8KrB+47aIq2nCw6bLy8vDyJZ5Q42m11HPV/4mxFuBgZ5YfLkyarijWpDhgxpOnbsmMLFua2trZ9S
rwPthx9/aLp0+fK3JEu34OjkNFGa521mZvZ0y5bN35BscoWJqckvYud6iCQxMDDIAywW6x71I0VL
TExUqDg3jlJUU1OjXQOagYFBt3uKcG6f+/j47BQ/NzR/f/9FJJvccOTw4UHik5Bxufa1JJmBgUEe
cHZ2qqV+pGj2dnYKFefef+CA1D7cUMW/R7J0K0ePHPnWyNhYooBEgSwtLVUm2eQCT0/PWPHzzMrO
ZpYxY2CQJ3KG50gsrGBrZ6dQI+Wio6I8xK8Bzc7OTm6GamdlZYVJC5m4uDjXkSxyAY/Ho03UhTWZ
Y8eOfUeSGRgY5IFnz55+oaen95r6sWKc+86dOwoT5+bz+VK7AlpbW1eQLHKBjY2NhNdtYGDw9Pnz
Z3LRPTA9Pc1RvDHV0dFxL0lmYGCQJ9hsNm2IM1pOTg6bJMs9dvZ2UrsCxsXHyVUV383drUTaec6Y
MaNber5QOXvu7F8cHPg0bxtrCPAeeJMsDAwM8kRkREQO9YNF8w8IUJiFFcCzljoP94IFC7pdEKlM
nTpVaiweCph0kqXbiImJyRI/LyjQfyXJDAwM8kZ9fb2ZePzVxcVlLUmWa548efwPaT1KdHR0mt69
e/cFySYXvHn79gstLS2Jc7WxsenWQnLx4sVGysrKtO6U+D4kJSUy3jYDgzxjYmJCi3Pr6uruJkly
TVFxEZt63kKD65HLvsfSul/qdMF8KrK4dPnSP8CzPiN+TnZ2dvtIFgYGBnnFzMxsC/XD5XK5CjFa
Ljg4eCL1vIXm6+dbQ7LIFaqqqhIjPLFxlSR3KcuWLf/B2tp6tfj5aGppXp83b542ycbAwCCvsNmc
sdSPV1HmYAZv8QT1vIU2atQoB5JFrtDS0joofq7Z3dBPuqCg4AtnZ+ft4iGyQYMGPRldMtqRZGNg
YJBn/Pz8aF3qMEZMkuSWFStX/kNNynJlGhoaz06dOvkVySY3PHr08DNDQ8NX1HPt179f07Jly9RI
li5h/ITxX4CnXSc+3cGAAQPeRkZFZZBsDAwM8k5iUhJNuOVhuHhLpKelRVHPWWjYvZFkkSsqKye4
iPeTNjExOUuSu4T6+vqvLSwsJUT7xx9/fOvq6lJx/cb1j0lWBgYGecfLy7Oc+iGDR/aWJMktLi4u
Ev3P0eLi44aSLHLDtNppHzo5Oe0RP9ewsLAikqXTWbZ0aV9PT88D338vKdpm5uZjps+Yzog2A4Mi
wePxdlE/ZiMjoyMkSS5p2LDhH1paWrSwA5qamvrbhg0NcjVE+/HjRx/GxcWn4/qT1HPV0NC4s237
tv4kW6eSlZ3Vn8/n/yQe0+7Xr99bKyurMTk5OYxoMzAoEgsWLtRQUVGhiSB4s0tJslwSHh6eRD1f
oXHt7RtJFrmgsrLyw+E5w9NVVVVp9xdDFZGRkVkkW6dSXl7ONjM3u0j9fbTBgwe/9fPzHVNVXc2I
NgODIrF+/bovbGxsVol/1MOHD48jWeSOe/fufcZmsyWECMUwIyPDjWTrdhbMn/+1t5fXWBBIiZoB
nP/efXv3dmoD6o7t2z+Mjo720tbWlug7rqam9iQ6OmbohYsXGNFmYFAk6urq+nN5vHk//vgj7aM2
MjJ8AoIud70yhIAHGS1+zmgcDufO/n37ul2ITpw48UVeXq6nmZnZgb59+0qcp4aGxpXx48erkOyd
wt49e77w9fXNE69Jffvdd9hj6MrYsWMDSFYGBgZ5Z/PmTX/OHDasb1hYWLKFhcVF8V4OKIhBQUHD
SHa5Y8uWzV+AQEt42xi7TUlJ6ZLQgywOHjzwlYeHh6mtre0aCcEkpq+v/wRqM506h8rC+oU/crnc
eQMHDqT9Nj5bPp9/eMyYMVokKwMDg7xw9+7dj6fPmPEJCNwny5YtHRwQEDA4ISHR2cXFBcV6iaqq
6mXxhjI07G0AwrN50qRJclt9Tk5JLpO2jqOVldXdjRsbu7yW8Obt2w8nVFb+Kzo6OpjNZu9QUlJ6
In5uQtPS0rpSUjK6UwcGTZkyxcbSyvIn8XukrKz8OjAwYNr8urp/kKwMDAxdwcuXLz8cN27sJ1XV
1T9y2JzBqUOHOtvZ2TlzbG2D4+Lixjk7O4+DavA4BweHRhCyfYMHD96np6d3C8TkFog1CLOk4AkN
8r729PRcLM8f9ogRI2w01DUkPFn0JLOyslJIti5h1qxZHxeOKDT18/MbA/f4tPhyX1SD83sLHvDh
opEjO83T3b9v35/T0tIi4fnT4tlYE8HQTNrQoZE3b95g4tkMDF3FlKlT/uXv7+/k5e013czMdJ+a
ujp6zLdwVrwBAwY2K8jNGe6noqryh5mZ2e7Q0FDPVatWye2HPX78OE2oLUg0sqE5ODr83BWx7SdP
Hn+Yl5f3r+Dg4CBra+tGEMQn4t3rqPbDDz+8NTIyug33tqhu3rxOKxAX1i/8OiwsrFa8EfTHvj++
hQJ+MxT2TGiEgaGraGzc8EVYeFiSgYHBaVyVhvpRttVQpPv27fsWxP4lHOuMubn5bv8A/8phw4bZ
Layvl6vpT8XJzctV1tbW/knadUFN4sn06bWdGjM+eODAnwsLC7W9vLzGaGpqnhaPHVMNhRxrL4aG
hkc9PD3TpkyZ3KlrSkJBosvhcA6IN9YqKys/gYK+aPPmTUxohIGhq0hPT//CxoY9tyWRwA8W7A8Q
i5daWlovVdXUbqMw6+sbnDExMTmqr6+/ytnZeQ6LxUpNSEgIj46ONg4PD//mypUrci3WQkpLSqzB
074p7fqxIIqIiMgkWTucS5cvfRgXG6vs7x+wGAT7QXPeNTynN1DAXnF1dZ2TnZ3tOWPG9L+Tw3QK
Fy9d/AKuPUJXV1ciNAI1qEtDhw5lJopiYOhKsJ8yj8ebKz6fBHrN6DHr6eufsbS0XAXV9RFQRU51
cnKyA3E2HpaZaQwetDKI8zfLly//5v79e50qHp3J7Nmz/xwbGxsBgik1PIL3wtfXd/nePXs6JUQy
f/78L/38/HJVVFRuyhLsfv36vcEGR3gOcyIjIz3nzJnTj+zeqYwbN66fo6MjFuq00Aj8/RbemyUT
KisHkKwMDAxdBXjb0eK9PkDAroCQTAQny7i+vv4bkrVHUl5R0Y/L5U4bNGiQ1C51KKS2dnZbVqxY
0SlhgMbGxu89PT23S+t5gzUcDQ2N265ubpsgj+eo0aO7RKyRnTu2/xk8aQ9TU9ML4u0a2traj6Em
lcaMgmRg6AZ2bN/+mZGR0QXqRwl/X5s0aVKPn9h+w4aGf8bExCQZGhhICJPQUDidnZy3lJaVdYpo
nzp18kMPD4+V4l42zulhbGx8OiY2ZiQUrMrPnj3tUoFctmxZPz9/v2nKYv3DsVZmYWFxpLCw0JJk
ZWBg6GoSE5OiqKI1SEnp7ciRRc4kuUcye86cv4aGhnqYm5vvby6mP3jIkDfe3t61q1ev/ifZtcMp
KhppN2DAANrvYm0nNi4ufcGCBd+SbF3Ghg0bPsrKzvZgs9kXxENncJ5PwemvHV1S0mn3g4GBoQWO
Hz/+oZ29Pc3b9vLykqtJkzqK6zeuf1hTM/XHuLi4REsry6MgQlLDImhYkBkYGFxOTk6OPHX6VKd6
us7OzrSpYqG2c3Xs2DHdUtupqq7u6+bmOk18FCbWBvT19S+D5x/I9M1mYOhmiouLbalzWygrK7+t
q5tnSpJ7BA0bGv4aHR1lEhgUWKunp3dJ3LulGgqUqqrqYw8Pj+njx4/v9Aa32bNmqVPj6oMHD36b
lZXNIsldxtlzZz8PCQlxlxbLHjho4Ft7e/ulI0eOZBogGRjkAVdXV5q35+Pj0yO87cOHDv01e3i2
CdQe8iwtLY5CgfRYVk8NNEwbAnns7blLcV6Proon+/v7z6Seh5u7W5fefxw+n52dPcTd3X2VkpIS
vQYC90RbW/tuXHxc+tSaqYyXzcAgDxQVjdSgfqzo7dXW1iqst93QsP4rECGT0NDQPDs7u6Nq6mqP
ZTU4Cg1juJqamnewq1taWprVpcuXukygKioq/qmurv5IeC5YE8jLz+uy+z9v3rwvExISckCcb6BI
U+8LNoxaWFiuHzt2rBHJzsDA0N1s3rzpc5a19Vbqx+rr66tQ3vbmzZv/MmXK5B/cPTxsPD09x5ib
mx1VU1N7LN6gJm7oXYMH/oeZqelPODQ8e/jwTh1pKAuoDYyjnhePxztBkjqdWbNm/eDk5LRNWsOs
ro7uY29v7/Q6EHaSnYGBobvZuXPH52FhYXOoQ5Y1NDSeVldXq5IscknDhoa/TJs27YfIyAibgICA
XFsOpwG85Uuy+l5TDcUaahR/qKtr/OTg4FCVnJxiv2HDhm4bLDRu7FgN8LZF5401A/B+fUlyp+Pn
57dEPHQEBd47uDdHoSbQqcP5GRgY2sBPPx39KCkpaYirq+sq6kCP/gP6v4uPj+/WeaXFwdjrqFGj
Pi4pKVGKjo528PD0zGWz2SjUF8FbftVcvFpo6HkPGTLkkaGh4c/glVfFxMTYQ9W/20d2grf7uYOj
w1HqudpY29zbtGkTLUyzZu3av1dVVXXKZE16enrbqb+PZmVltXvt2rVMNz8Ghu7i6dMnH+7ctfPj
lStWfDVs2DCl1NTUAHcP90UqKio3qKI3YMCAdx7u7uMvXb7crY1Pe/bs/mjFiuVfh4aGaoI3GODu
7j7NxMRkD3ilN1VUVQQNZVSRkWZ4XTh/B4j7VTs7uy2+vr5pvj4+Oo2NjXIzDP/QwYOfe3t7z6GG
c7BXT3R0VBjJIiIiIoLr4eFxmPzZocD9XUq9d2jm5uad8lsMDAytwM/fPxo8qmng1e3R0dE+gnNf
KA0eTPtI0XANwKioqFE7tm/vQ3YVcPTokQ/BMzcmf3Ya06dP/yE4ONg6LCwsl8ViLdLR0Tk5ePDg
+/369ZM4V2mGQo1zd8B13AGveq+bm1sVFFDeRcXF/V++fEm7JnlgXt28f4BgzhEf1u7o5Lj94IED
EucL15JtaWnZRP7sUApHFPqL11oGDRrUNGXKFDWShYGBoSsBT3Ms9YOkGn6suGKKnb39lqysLKmx
zOrqalMnJ6dr5M9OYcmSJQPNzMwuDhkypFVhDzTMB6L3RlVV9Q6I/F57e/vqoKAg75SUFJWjR47I
bUPagQP7Pxo3bhzX2sZ6H7VdAc2GbXO1trZWav9ouL4qqHF0inCfOXvmr8YmxhKTaTm7uIwlWRgY
GLqSGTNmcMQXjB08ZMh9Y2Pjn8Hjqwahs1qzdo1MjzQkNGQMh8O5T/7sFDIzM1Op5yfNsMEOvMDX
4FFf1dfX3+Ll5VUdHR3tnQxCvW3bVoXo8VBRUWEYGhpSj71dqNeGoRI2m/3T9Om1OiQrjQ0bNnxo
YWFxzcjIqFOEG4H7OZx6Tmjwe49+OnpUYWd4ZGBQWN69e9fH3Nz8BPWDBC980d59+1qcJOn333/7
lMViXQOh3E42dQrx8fGF1PMTmoqKyms1dfVzUHBs8fHxKY6IiLDPzMrqf/rMabkLfbQGPz+/BvEa
BVzjk9CQkJnlFRUyGwKLioqC0Du3tbU9TzZ1OKWlpX/V09OTmFs7JiY6gWRhYGDoSsLDw/2o1XLs
ehYSGmrV1NT0AckilfLy8kjcj8fjzSCbOoWc3Nx8qmCgYew3OSmJO3LEiP9g4UOyKjQjR47069ev
3zvqdcbGxs39448/PiFZJKirq/ve0NBQMH9MQGDAKLK5U4iJjR0uPkjJzMz8wvHjxz8lWRgYGLqK
o0eO9AFvbT/1gwRP7+7QoUNTduzYLnUlmrLy8s8tLS3PY17IF0A2dwqenp7O1HND09PV7bSwQHfx
9OmTPnZ2tqup1wmF6MuwsLDs5StWfE2yiVjf0PC9p5fXEcwHtZ6njY2NA0lSp3D48KG/itfOMIyT
kpIaSbIwMDB0JcXFxWqaYqu5gPf3ks1mb02IT/Cvqqr6fuPGjYJugFevXv0cqvWzsaoMgvG8sXHD
XwUH6SSwYZR6XmhaWlo9TriRuXPnDoQC8Rr1WnF4O4vFOhkWHp4TGxtjNGXy5EFTp07VdHVzO4Ie
cN++fd9hrxJyiE6lrKzcdZDSIFqtwMTE5PzKlSs/J1kYGBi6kqKiIl8QxKfUjxJt8ODBOFryIp/P
32NmZlbu4eGxQjj8OSAgYBrZvdM4dOiQoXjfbAyV3Lx5o0c2jJWWluhYWVldEY93o3eLE2BBAXtT
R0fnHqaj4aRPJ0/+IjVcVFhQMCAlJcWC/NkhQKFNqxXgOSQkJOSTZAYGhq5m4sSJIXp6ehKiIc0g
39MlS5Z2avUcwRCCmpqaxO8vXbq0xw63Li0tHejo6NigpKT0Rvy6qQbe+fFZs2bJbLiMi4sLg1rT
IfJnh4DdMw0MDGi1MyhIHq5dt47p183A0F3k5AwfCF7cclU1tSeyBBy7ECYlJXVJ9RyxsLB4IH4O
YWFhbiS5R7J3z54v4Rp9WCzWviFDhkhMiAW1oHtjx43VJdmlgj1yTExMOjyslJaWFga1HlrIxMnZ
efnatWubbdBmYGDoRO7evdunqKjYOjgkeAp41s+pHyiKua+v7/bDhw91WW8OEG7a7IRorq6uI0hy
j2bf3r1fenp66kZGRu4SXjuKZmpqajjJIhO+A38e1lbInx3Gs2dP+2CIhvo8MHyWkJgYRLIwMDB0
BwsWLPhHQGBAqdJgpZeiDxREG6rJ28dPGN+lEwzZ23Np05qice3tV5HkHs+7d+8+cHJyEvTiQbPn
cje2NFR/165d/zA2Nn5oZGT0nGzqUEpLS/9pampKa0jV1NS8WzmxUp1kYWBg6CrWrl3zT19fHxf4
4PdQ5wLBHgxmZmbbA/z9ZYp2eES4QVxcnD75s8PIyspOpAoEmrm5eacOtZcnlq9YrjNg4H+XUcNn
Mnr0aDOSJJXff//tg+CgoDFYO7K1tdtCNnc42dnZNkOUhzyjPhcLS8vD69at+45k6RA2b970ITgS
32dmZbIsLS15iQkJ2YmJiWWZmZllLi4ufgnx8byikSMH5efl/ZnswsDQsxk1avR3PB53UGBgINfb
26sMvKhfoCr+Py8bTElJ6a23l9eK0rIyif7EVKD6vNHM3LyQ/NlhbGjcoCE+NH/IkCFN+/fv6xVD
rmNiokXD/uH5XCSbZQIC5wTP7CUKd3JKcoshlfaQmJSYjTNHCs8Pf5PP5y+bP3/BZyTLe3H48KEP
p9bUKCUlJcXa2nIWamtrX8B+7eLrgP7ww484CRraDX09/XXwDsbWTpumdPv2bSbeztBzAY9lLgj1
DWVlZdoHgYYj+UxMTM4mJyfHNDSsb7ZqvnzFir/r6eq+tLGx6XDhRkCwJBooCwoKenQDpRAOhzNR
eM3Ozs7LyGaplJaWfQvP7C7mZbFY90+dOtmp/ezBu+/j5OQ0gTr6Fv8P5zlr5owZbRZvrPGlpaW5
gAAvALG+jl0/hcdtjeFv6+nrX4+JjS2dVjuNmUuFoWfiH+CfR33x0bNVVVW9Dh/9NvDCo+fMmd2q
ai94RsW4f0xMTCLZ1KHw+Lxl1PNE8/DwmEiSezS+vj6ixQysrKxEBeOdO3c+gNrIl+PHjRuUlJw0
aO7cud+7ubkJ7hN6vtnZ2Tkka6cCtbY+ISEh26lD4vE9AkFfPnPmzB9INpmUlJR8VDii0NCBz8/G
Gh/WFoTHoRoeH5yJN6qqKq81NTVfw3v6Gv/GaxXPi79vbmGxZ8qUyZbkZxgYeg7r16/XGzJkiKiq
iyGIqqoql0uXL7W618iMGdO/NTIyeti3X98m+FA0yOYOJS09XSLObW1tfZwk92i8vb1pwg1i+GFm
5jBDf3//KQb6+oc11NVvwHO7oa6ufgEHTJF8948ePdKp3jaV9evXfQ0FKU288f/WNjbnIyMjXRYs
WCiapfHkyV8+3Llzxz9zc/MMMbQB7846DU3NR9R90bALJIjzE0g/DoXAguDgoGG+Pr68wKBAU6gF
msLfpnBveO4e7qPBO98/aNDAt9T90fQN9O/Ex8cz4s3Q84APbhP1ZXdzcz+MoQ+S3Cxnz539zMnR
UeDlgVhcIJs7nE2bNv6goqJC6zuMsc3Fixb9jWTpsTg4OMwQXjObzV6LYQQQadGq79IsPCK82Umn
MrOyvOrm13VoKGFhff3XPj4+O6hhEzSlQUovzczMDhsbG5fCOwLGWmBoaPgLXoN4XhRreM73oFDe
FhQUlBkVFaV75MiRFnsxVU6c+BXk9zU3Nz8nXgCAd35n3LhxHTqClIGh26moqIBvSF3UOwA/HhCH
PSWlJYNIFqlcuXLls+SU5JnY0wE/lszMzE6tmsNHv4f6QaIlJyV1auObPBAaGpopvF5cfUZaaIBq
2IC3ctXKZp8dl8vdDp7ocPJnh7Fzx3b0vGcPHDSQVsg2Z3g9UGN4amZqeiA+IaEkMjJCFRyC9xon
MGvWrO/h3Z09cCD9980tzM/X1tYyMW+GngVUPYeL9w4wMDC4Bt5eTEFBwXdbt275kGQVMH369L9D
VX0mCgnmNzU1PXHgwP5OrZpDlTtdeH5CA5HYSJJ7LFVVVRbiIyfx+QweMvipjo7OeQsLi/NQ+xA1
3tqw2Q/IrjKxtbXdDs+2kfzZoezft69PXHxclpaWlmBOFep5Cw0Lejjn1xgGAU95SnZ2tvXOnTu+
IoegsX3Hjo8OHjr4jzlz5gwcO27cwA0NGwaGhIT8+dq1q7R3Usjx48f7wPtcCe8mTbzhd6aTLAwM
PYN79+718fPzraSKNxpprLxgY2OzIDgkOEtfX9/eycnJB6q6e4TVXGVl5WejRo1ik0N1Gusb1v8A
NQPa+cH5vPzp6NEeHS7Bnhvm5ub3hdesoqL6FIR3CtRwrBcuXPjd48ePvnN0dJwlTLe3t292cYu7
d+9+AAUtrhbUqYtgZGRkqHl5e0+BwuWAqpraeXiPzmtrax+Hc2/w8fHODAsLM9u8ZbPUMMibt28/
mD171qDAwKAYPp+/TldX9xcoCDCOf0NPT+8G/H+3i4vLAl9fX5/ioqLvQMRp3f8ePXrYJzgkhNag
De/py6lTp6qSLAwMPQPwmPuAV1uGQkx94amGYRFqn2ps2IyIiIgnh+h0nJ2dN1PPBy0rM6vHh0tA
oEbhtVpZWV1PTEy0IZtFBAQEiBowcUoCslkq48ePZ+NzBAHdSjZ1KkePHvlq5Mii7/Ly8r7DRkmy
WSYXLl74bOjQoZngjV9TUVF5A+/YdT093fPGxsbnNbW0sAC4Bw6GoCESw0Kamprn4ZpLJk2e/D05
xJ/gt/QhP21kJ5qXlxfjdTP0TPJyc93AIzswcKBkKz3VULRzcnMngnf0XvHI96GgsNBTPGwANYCd
JLnHsnv37kEenh4HFi1arEc20fDz9xMJN3iiMoX74cPfP+VwODtJvk5dNed9+PXXmx8kJCTMNDEx
wQbKKUFBQfzY2NiBa9as+e7Y8WPf1U6f/h0UXGrx8XF+fAeHheoa6oJwDL4T8M6eG56T43zlypUP
WCyW4BoHDx78gOqIYO+n8xfOM6v2MPRMsJUelzVDEVCDaq6aujpNxLHxJxdEu6uXDrt69WofE1NT
wXJdQgOvrGnu3Lk9vgq8adMmqTFgxMHBYabwfoDo7Seb/zR33twPx40b+13q0FRLb29v+9DQ0AL0
tlHoqqomyl1Pi/Xr1w0Bsd6YnpbWqmli0zPS1cCLXgUCLXg/NTQ0XsJ7ORrbXpSUlN4VFRX5xcTE
CMYYoKHIl5SUWJPdGRh6Jk1NTX2Ki4sxhipa3gxffn9//3lPnjxuVrSrqqoMIE+Hezepqam54o1e
4HVXkOReibeXV4HwXoBX+fL27duf5+XlOdvYWM/H2DIUvi+hhiQKc5mZmT94/fp1lxa6rWHWrFl9
9u7ZI7OAkgY2RgYGBcXB9Qk8axBswTXa2tpuxvRdu3b9oKz8v66kbm5uHd6bhoFB7qiurlYdMGCA
aDQbDqXeuLGx2XlLED6ffxXE25j82WFs2bL5r2ZmZqLGOjRdXd2HS5cu7bXdvYYOHSpamxO96ZDQ
0M3YGEe9R1TjcDgzya49huDg4DD0soXXGBgYVEaS/qSvr39UuN3V1bXXzCzJ0Ivx8PAYIXzp0TIy
MvJIkkxmzpyJYt/k6enZKSvVQPU3l3pOaPEJ8UUkuddx8uRJ+gAlGd3whBYXF5dJdpU7rl+/9sH0
6dP/kZaeZsG1t7eD2oIdOAt2SclJFrNmz/pu27atUrsBIgEBAfOE1wiF+50FCxYICnMHB4cG4XYL
C4tO7U3DwCAXmFuYNwpfenUN9XfHT5xocf6JqKioeRjOmFY7zZBs6lCWLV/+V1MzU5rXbWVl9fDo
0SPv7XXfvnXrQ6hJfJGdnTUwMjLSAo5n5+Do4F1QWFCirqFh5+/vZweerdruXbv+cf3Gdbmbfc7K
irWXej/QwAN9qqendwFE7MJ33/9PzNlstj3ZTa4AwR7o5eWFQ9hPqKurv8SwB3Y7HTBgIPb7fok9
SMBjng+FtEVZeTlNwGtraz8oLS2NEIZK0Px8fQWFubaOTolwm5amJiPcDD0f8HYeCl96EIGfyGaZ
VIypUIUP7CV8fM/PXzjfaXHU8PDwCGoPEywoUlNT2+R1Hz586HMU42jAzc1tPlzfIfBcr4MJphAV
Dp9G8VBWVsaG0LvGxsYnPDzcJ4HXb7F37165WeE8Ozs7XRj7B/F6y+PzV4GXatPQ0PDd9evXLajC
nZiYmEp2kxuSk5PNcZV7FVXV+4aGhjv4fIcaKxYrW01dLZvP52/Q0tY+L+zphCKOAj5q1CjBJGjY
7zswMDARn5vwGtH09fUf7tq18296+vqFwm3wXjLCzdDzMTM1FX0ILVUzly9f/neWtfUhzMvj89aR
zZ3CoYMH+7A57F+E54YGH+XDCRMmyOxhcunypQ9nz57999CQEAs/P9/RIBQo1Hf79v3fohGtNVVV
1ZfW1jabc3JynObX1cmsvncVe/bs/qu5uflNKDQfJCUlxR85fFhUaJ47d9aSeu6enp6Vu3fv+nDr
tm3fenh4DLCwsBwwc+bMb/ft3dst17GhcYMq1HAuu7m6zgkIDFA7ceKERIE/f/7870PDwvzhGo9j
gY2FlLW19bm5c+ealZeX2whF28DQ4DwUsqIl90pKStKgUF4s/Bv2YYSboecDHqbogzc1M9u/YUPD
38FL1Xdzc7UFobTV0tK2dXJyso2KitIH77wOPyjsvVBWVuZJDtFp5OXlseEjpY2m1NHROVRUVMTZ
f2D/5yOLij5as2b138Ghxm5jXvAB12lpaZ2Q2XAH5w5e9rtBgwa9AQF8Ax74G11d3Tcg0m/A634r
9GiphoLh4MCvXrhw4bfktLqNnJxcD6h1SKyQ8+DBg79irxLhOYN4XYVnVqevb4Be7HUouK5jGCIo
KKhuypQpnb56vzg5uTnR4HGHv3jxosUa2pw5c76GRzmnX79+guduYmJyDhwKQb9tljXrZnlF+fdQ
MNUJrxXe0UcYdhH+7e7uvpwcioGh5wIfuch7wRCIsbHRCRCyRziFKAo0GsYVQQwfCUMX9vb2J3FR
WXKITiU8PHyeeGMciNQjqCYfMjU13aWhoXkC/r4rbVJ+FGkUaBD7CzZsm0Yul1sGIh9na2trjlV3
qIqbFxQUmAcHB5tHRET420M6VOMPwvXSRpdiSAU8xkNLly41J6cld5iYGF+inrM0w4IJCt9rk6dM
7tLr+Pnnn9rUBRDnQ+HxeLXCghTfuwEDBrwrKy/3wHRwGpzEr01ogYFBBYKDMDD0ZCwsLSQavZoz
9ITGjx8fSHbvdNauXfu1jY3NDWnnIm74oYM3/RaE+gaIc6OLq2tcYmKi+eLFi0XDpVsCJ0OCfdh8
B/5qOBZtFXw2h32ndto0qaMbuxsPT0/R9LAtGYj3nWHDhnV7DaI5Zs+e/VdLS8ubwnOGd0DU/nL2
3Nm/CucmRxMI/Hf//f/48ROcSDYGhp6Lm7sbfZV1+Ah+/PHHd+DFvgEv+833P/xAC1WYmplu6eoR
lcOHD9c3Nze/LmxMpBp4Y+80NDWf6unrHfLx8akJCwtzqKmpaXba09aAozgTEhLcoapOKzSMTYyP
TZo86T8km9wwdepUc+qMeVjAYihIS0vrDd4j6jWgubi6HNy9e1e71o7sbGJjYqOF5wuFzdVHjx6K
BnyBqIuuxdzCYjPHllPm5OR06MqVK122wAQDQ7cxYcIEi/4D+r8DD+aZoaHhITt7+3IMG7i6uJh7
eniYgxiuF34g6Nnk5OR2emxbGlOmTlWKi48v5/P5jSBIjWw2u9HD02Oar6+vf1p6mj423pGsUikt
Lf0wPz9PDargtmlpaaNwYicQ5lHe3t5e4GHrrVy5UmoPkvkL5usbGRkdFt4DNHt7+yW//fZA7ubE
cHJ2WosibWdnd8LP39+/qKjIHO6NeWRUVI6KigqtAMLwQ3h4eBEUwnLX9fHwoUOfRUVFOsIz2ikM
l2DPn+rqah7JgnOOi64FBFuw5Nu9e/cY0WboPYBwVQwdOpS9adMmiRcfPJsDwg/EyNjo+YWLF7rU
224vBw7s/1tubk4keM5r1NTU7mAVG8VAKAg4twfG9E1MjA+GhoZmrF69WqLxrq6uTgPEW1Rtx3h6
RkaG3M1aOGXKFCUXF9cKuIZ/kU0iYmJi9HV0dGiLMmMjLhTcfJJFLhg2bNh3UCBvGjhwoEQDMxSy
lSQbLrIs2h4bF8vEtRkYhIAH86mmpqboA7G1s9tHkhSCBQvmm8IHvgtqEm919fR+AS9tsT3Xfnhk
ZORwEIHhrq6u00CQd4GA3Uchx4ZYrJJnZmYGbt68ieaJgvfqQQ1FWFpZ3QEvXaFmoiseNSpgwIAB
tLg9FGhnly5bJhehHyh4sNvgWTwvrDnAu3fBjDLpGDgRggm2fv/9tw+gEBJdQ0hoqLPgAAwMDH/6
008//WRM7dGBswniqMKDBw/+vbi4GPsGD5g8ZfJHJLvc4e7u/hOPz1+Tnp7usHHTRqnzr+AkRiEh
wepQLZ+moqIi8EiVlJRexsXFVZ05e0YkzCdOHP+Mz+f/JLwXKPRQAISRZIUhJCSkSrytAO7TEmr8
uDtYtWrVf8zNzQ/i+QxSGvTOw8OjauLEiT9kZmUFCc8TJ9jCvI0bG7W///6/PZzwWrZs3twpI3gZ
GBSSA/v3WQk/GjR9ff1joWGh8/T09I6rqqpeA4/oGpvN3pmWNjTg7t27cud9hoWF6V+/fq3VoZ3c
3FxzSyvLE3itOLISxLsWCqcPQPj/A975RvC4RaNM0VhWrANkV4UBw2Hg1dJi9nitqampaSRLl4Or
9vj7+88lDeNN0THR1Q8ePBA8t8mTJ4veQQxRXb506e/hEeFhwm0g5s9xlkvBgRgYGARV0h+FU4Wi
YYOW8P9Uw3gkeHK1+/buVajQgTRSUlL+ZWpquhuvC4S6CUQ7XegJ4rBy7HEjvG6Ml69cubIf2VVh
yC/I14BClxYy0dbWxni3KcnSpVRUVFiDKAti2i6uroe3bdsqEuLy8nKa88DhcI6ZmJhcEf5tY2Oz
nmRlYGAQAh7Nb9QPR5ZhI19kZGTt0mXL5K6XQluZPn26EtQuBI2R6urqgrAIiPTz2NjYWl9f3+nU
646KigoluykUGRkZucLRiUJjsazOLqxf2OXxbncP9x34+1BQvli0aBFtAYi0tLRQ6jmKW2JiYhLJ
ysDAIITDYS+nfigoYiBmb9GEPTOEhiMsY+Pi/MmucsGcuXM/HDV6VP+goCC2s7OzR0FhQbGamho7
NDTErG5+3X8uXLwgtaDJGDYsEAsj4TWDQCfi9sqJE/9KbbC1s7MT9XRQJG7evNHHw8NjrfA6hIYr
62/ZsrnLak4rVizvr6ysLPhtTy9PiflvXFxcSmnnSAbaoA0ZMuTF9u3bfyRZGRgYhGRlZXkJG7O0
tLR+8/HxqYiOirLAqVFDQkPqoIpLq3Lr6urenjp1arf3Uvj9998+zcrOduByuasxHg8mCvVgHBXn
INHW1j6HMfsxFRW6586fEwn45s2b/wbXFw/pgvwo3KNGjeKS5D/Z2tqKGinh+Ao7qdGkSZP+ZWVl
JermiIb3xsfbu3bNmjVdMjgnJCQkFX8X37FRo0fbkc0iOByOqDsqGpdrv47H4+0Cx+G5m5tbp050
xsCgsOAsfWZmZqf09fV3V1dX0+a4wIWEA4MCEzEWTP24AgIC5pIs3cLMGTM+hY+6Vk9P77m2js5F
ENpNcA0VxsbGOSamJhWmpqab4MO/KRRyyPcQBCTt0uXLn06eMuU/jk5OO7HBjnpNjo6OG8jhcfUf
0RqQIO4KPRsd1EZswXOlFb5Y03B3d984NG2o7p07dzpVwKHGshJ/08DA4MX9+/dpjYzz5s39GzgL
ovNCcR87dqzlw4e/9ykpKeEUFBRokKwMDAziVE+axBk+fLjEoA7k3bt3n/j7+88XflxoIAQvYR8d
kqXLSUlJCWGz2ZtDQoIdly5dKnVhiMLCQiU/f/9cVRVVgcf5/9s716CmryyAJ9/4VvaT2i8820TI
owIJIbz+gSSQ8lCQl0FJwitAAkkQLNhAAOPqdldxxxFlRFnQrjh1S6XW3XWCG7odBpwtVGdK0ZWC
7Qd1HElXtwsftsve8+//nwnoup2pPJqe38yZkHvPzdyE5Nxz7z33XBh8KisqThMP+s8Q3QARDMTb
+xvMMqCeGPrFa9eu/QLaqpQqb/5nHo/3k08jWmOqaVk5UIEIBIJvyCA1XlRU6NQWa/OMRqPywIED
SjKIRcTESELJ/zmUfC/iiQFV1prNysKCAiWloJSRkQLl3oa9DTar1anT650FBQVO0sZJBlBnZmYm
/dxsNjvLy8vKyaBJbzTKZLLprq6u0NOne7ypZxsaG5t9+yOXyxce3L8fwFQjCPJjuDAwsCkxMXHZ
Jib5cY5AmBejsqa0trZuunnz5g86/tze1iZlkxmFh4d7MyJWV1efuH59+JWcnBzv7SpNTU30RmR2
VrbXcIv94MaVx48fBxQUFp75X1FDIOCFk8ELlsIgfPBhUFDQPeIB3yPvfzGKlIlEIvoyCvgMYbnl
ea+xUmAJit0ngXYikfBeSkrKUH19ffnIxx+/mp6eTh/GYUWr1eLSCIK8TN6221t9NyvBgyXT2hSm
ekNz8OBBqW94HJm+T83NzdGeXW9vr5Q1RMRjpDciU1NSvRtmxEP/C5T91BlxuwPj4+NPwEyDfW/r
JfDdUSgUt31DUeF/0OpofWYNHEGQH8Gdv98JJD+2ZV53RmbGyN2Zu4zGxobMEH7J9lupVNJHq1nI
bIIuT0pKosuzt2//E6urUqk6aSU/4OyZMwFwUbNQJJxhN6Q3ipDPfmphYQGXSRDkZWOsMrb6/thg
+utwOBRM9YZlcXGRc+WjK9tef+37i2ghrLG7u9t7sCZWJqOjSJRKFX3kmhgR7wGQxsZ9FlrJj2hu
bgrSG/QtyRT1qUgkmg8LC/uP72xqrQW8bZPJVMJ0D0GQl0lvb2/gG9u+38xjhRi5kSdP/rFhPaWB
gYuvGo3GjtjY2Jts3DZIWVmZlVHhyOVyN5RJpdIlvV6/k42igQ29EfeImFHzO76cnX2lef9+kUGv
zy4vL7NHR0fbDQaDa9euXa6cnBxXenq66803Na7s7GxXbm6ui8xaXFqt1qXT6Vzk84P6nuDgYPvr
PB548Xby3bALhUI7n8+3k8/OTl7n0p49e1x5efmuNLXaFRMT87lAEPmvlYNEVlbW1O07t9HbRpDV
QqfXd/n+6GCd0m63b8jThcc6O+XqtLTp522maTSaDxg1uJeTNtwgMItg/1aqVF8yKshL4LPPJjdV
VlRIi4uLfyMWi+nlGth7OHz4sJRRQRBkNRgaGuJFRkYusMYNRBYnm56cmKBD6TYKJ092xREP+gH0
DzLNxUgkM8T7+5Ttc2pq6hyjyomKihpjy32F6GMe6FXi0KFDQcQjf9dms1UyRQiCrCa+B1RAYOpb
WVn5K6Z63Tl3/tyWxMTEaehbeHgYJDY60dffHzQ19XkgG88sl8uXGHUORVHegUggEMxD3hLyuDA4
OIjHrVeRb7/9Jy6PIMha0dl5lBcREbHM646MFCx0tHfEMSrrhsczzykoLOiDPsFUfPfu3We//vor
r4GAeGSoI/2nDffMzN0Q2Kxk30d9ff0hi9WqrrNYGukGCIIg/gIYRNbYsSKXx00fPXp0C6OyLnR3
dytCQ0PpQSU9PX0K4peZKs7Tp08CWCMNESZQtndv/Q62/3BA5eLFi8m0MoIgiL8xPDzMi46OfiYl
rEajGes9e3bdjHd+fj4dgw2bjO/8+p1lBzouXXpPxkY08Pn8pdJSQ252VvYA23eFQuH593ff4fQd
QRD/pby83OgbYgcChhHuDiSeb9ytW7cYzbXhxo0bIcQg0962Wq1+5v5Mk9ls9e0rGHfSf++SD5lF
9DKqCIIg/smjR48CiId71dcYsiIUCR+UlJS0O53OkMuXLzMtVpc6i8VrmOvq6oxMsZeMjAzviciV
ArHb754/j8skCIL4P/3n+jfHyeNGn2cMYc1YIBTOEe+3r7auzmCz2baNjY2FmEwm7ujoKBdONP4/
QOfhwwfcL6a/4H7yyV+5g4OD3J6eHu6RI0e4p7pPcX9/4QJ3fHyM6/F4uFlZWXQKUR6PvzQxMRnM
vASNy+UKhkgRtm8wM/BNuqRSqfwiJwmCIMgPoqKyYnNCQsLoyhNxvgJLKsRweiDNp1Qide/cudMt
i5P9ViwWt5O27RqNhhaKotpjY6XtQqGwPSwsrF2dlva7Ep3OXVRURLfJzMx0q9Uqt0KhcKtUSjdp
487Ly3MTz/+D8PBw+qg6qVvq6+vb8vTpE6aHHE5ubq434x9IYmKip7CwsE4mi52ACJP9+99GbxtB
kJ8Xncc6NxPjepU9Lr6eAoNEdHT0tNVmbSMGPOAP77/PJwOEx1entLT0JNPvQIfDoaPfBIIgyM+N
69eHA8xms0Uikcy+KPfzWgmkME1KSjq13SfbHwgsmQwNDfGZbiMIgiDHjx8PNhgMjpiYmMmIrVuX
HdRZa4E8Jb55n0GqqqoxegRBEOR5XL36UeDu4mKZTqdzpKWpB6OioiZFYtFsSEjIrFgsXoD7BoUi
IXjAS3DZLzzCLSxwupHUw+XFcOfjEmlH38xCPHlayIBAP4dy0IN2cDsLe5z9RZKcnHz/wysfbma6
iCAIgryI+fnHgX39fcGpqanB+/btk1mtNqqisoLS6UoorVZLP5aVlVFV1VWU2WymbDYb1dDQSDU3
N1MtLS1UR0cH5XQepNra2ii73U699VYTVVtbSxHvnsrPz6Pk8niqxmRyJCQkDJKBYNmaNgh/K3+B
tMNbVhAEQTYi1TU1b+zYkfNHNk0rHIMvKSl5JrYbQRAE2UCMj48FWCyWYxKJxEM8+iqmGEEQZAUc
zn8BlzNQzhbW/C0AAAAASUVORK5CYII=</Image>
        <Image id="Profile.Org.Kanton" row="0" column="0" columnspan="0" label="Profile.Org.Kanton" locked="False" readonly="False" visible="False">iVBORw0KGgoAAAANSUhEUgAAAEcAAABHCAYAAABVsFofAAAAAXNSR0IArs4c6QAAAARnQU1BAACx
jwv8YQUAAAAJcEhZcwAALiIAAC4iAari3ZIAAAAZdEVYdFNvZnR3YXJlAEFkb2JlIEltYWdlUmVh
ZHlxyWU8AAAB/klEQVR4Xu3YO0rEUBiG4ekEQWysXIGFK7B0D4rlgCsQG8Emgr3LEAvBRqZM5wrc
gM0g2Fgp2hznk/wQJsmQy7n8l3PgtRm1ePgwx8xWx+VaK1e1fpCr4+ye37ir+4Ury9J08/m8ibN3
++j2n5bu9fPXWT5FUXTjHDy/u8Xyu/pWe2cjDmV1Qb1wsKCXj5/qR+ycXjiUNaBBONYWNAiHsgI0
CgcLsvBHehQOpf0xPwlH+4Im4VBaF+QFR+uCvOAgAD28fVW/VsfxhoO0LcgrDtK0IO84SMuCguAg
DQsKhoOkLygoDgKQ1HtQcBxK4oKi4UhcUDQcStKCouNgQVLeB0XHoSQAJcORsKBkOBRnoOQ4nC+K
yXEojo95NjgcF8QGh+K0IHY4nBbEDgcBiMPrDpY4iMOC2OKg1AtijYNSLog9DgJQiqeYCBwq9oJE
4cRekCgcKtaCROJgQTH+mxeJQ4UGEo0TekGicahQQCpwQl0UVeBQvh/zqnB8L0gVDuVrQSpxfC1I
JQ4C0NTXHWpx0NQFqcZBUxakHgeNXZAJHDRmQWZw0NAFmcJBAOp7DzKHQ/VZkFmcPgsyi0NtWpB5
HCyo632QeRyqDSjjVLUtKOOsVQfKOGvVL4oZpyM85jNOR1jQycV1E2f7+NTtnF2ab+vwqImTa/SP
gy+5RrO7P4VFVbHpqMMHAAAAAElFTkSuQmCC</Image>
        <Image id="Profile.Org.Logo" row="0" column="0" columnspan="0" label="Profile.Org.Logo" locked="False" readonly="False" visible="False">iVBORw0KGgoAAAANSUhEUgAAAIQAAACyCAYAAACDZ2cXAAAAAXNSR0IArs4c6QAAAARnQU1BAACx
jwv8YQUAAAAJcEhZcwAADsIAAA7CARUoSoAAAAAadEVYdFNvZnR3YXJlAFBhaW50Lk5FVCB2My41
LjExR/NCNwAAUlBJREFUeF7tnQV4leX7x9kGgokBWAhICBJSkhICozZGjdzo2shRo2t0SksjjXQJ
CNKgSChISgmIIp3S4f/zfX7vOf8dWJxtZxOB+7reazvPW0/c9/f+3s/7RLwnVby9vavnzZt3eMWK
FcsFBQWlXrlyZcqQkJCUjRo1+rRs2bJlChcuHJgnT57e2bNn/ypHjhxrsmTJsi9jxowXPv74438+
+OCDf95//337kTx58n84p+ME163iuX19fX2Lff311/Gt1z2XJ1l+//33BJ988slvoRr1YajDobFj
cqA8ZwsVKtRvwIABSa1XP5cnUWrWrJkhZcqUD9RoqVOnvhe6EVOkSPFPpkyZrqEwu0GGBaDEANCi
SalSpcoGBAQUql69epqJEyemWb9+fZpt27alWbBgQZpWrVqlIf0zrqvJ9SO5f29oFEExzoMYvtbr
n8uTJg0aNCithkqbNu0/7dq1S4uCFKxWrZpn/fr1P1m4cGGySpUqedSpU8e9Y8eOblu3bo33xRdf
xDt06JB1d/jSo0ePeNOnT483a9as+P369avi6el50KYUKOD9fPny9cVVeQ4ZMiTtrVu33K3bnsu/
LT4+PgGW5f4TGBiYxEqOVG7evOmO8mQuWrRo1QwZMvh//vnn/n5+fsVQprLwhgGffvrp+syZM/+e
Ll26u/CK+6DEYy6I9Ic6x/2XQKAtIMrgcuXKVRozZsxb1mueS1wKjVf9ww8/vKPGyZo1685Ro0Yl
s05FKG3bts2AG9lOI9/nXjvnoHEfqJH1PNuBov0NudzJsYRjpo706dPP4f4tnDvM/w5uSvenSZPm
Vq5cuZbiWQpZr3wusS24igJU/HU1QrZs2Ta0aNHiNTiAdTZiwZq/1n1wjttEHtNz5szZhgZugoX3
59xKUOGyzvP3Ro0aNeqgeMbtoEhuwcHBbqCAG67IvUKFCvHhIi+CTNmLFCkSwL3TiE7O2pRDCgfK
/ET6lNy5c/eGlLYCkaAo1QuOHDnyOTmNifTu3TsJDbYaOF9II25AGQwyQPr29+rV613rskjlxIkT
CbDsM7q3WLFindq3b+/GIXIab/To0fGaN2/u3rdv38SlS5dugiv4K1WqVLerVKlS1Lo9XAGd4nXo
0MGtZcuWL9HoreAZDsihA/SwuxnO30EJT6CMs7y8vAIp3/vWo56LM0KlVXy0gnET+7p37/7xlClT
rKsiF5AkCY1hkAXimUdpNEZGoopVKMB+rHnNZ599FkT0kax169YpsPhdKOIic3MYUrdu3aLc8wsN
OxMe0gLrz71y5co3ue8PvYP0NSjgF7iWgfw/ETRbhNv5iXddkYLoGsvN3ARFRvLehNajn0tEgk9u
qcqjYq9ivS3LlClTHjhPdOrUKesK54QGSUIDXId7/FOiRIn3lDZgwAD3qlWrJqpdu3Y6GrXXRx99
pE6rP3hPblxFNtzBNHNzGILr+pAI5y9bw3LcA1VuqrFRgEOgzetCHtxFPBTFDbfjTr7jQ4ZfbNy4
sVxNa/L0nUJm3Y8rKm49+rlEJDRUY1U6lnSjWbNmSVasWGGdiZrgu99EGa6pjwJukNZKtsvYsWPd
sPJ0KMQp3NERwsqXafQXrNOPSbdu3eJ17do1Tf78+QejSOeUR0tx/2rUqFHan3/+2boybJkzZ048
3Ex8lMLwGniJp3XquUQkWGpuGtF0QMEjBgP3+Q8fPhzl+P/IkSNu+O4Deo6np2dlK9lBJk2aFA/0
aKi+Daz5Ays5XLl06ZJQxq1hw4ZvFShQYJGeDToM+/LLL60rwpbKlSu3gnd8iFK8hBs5BLLc4xnp
rNPPJSIhtnfHir5XZQOt9/l/xbFjx6yzURPgu4+e8+mnny548OCBm5XsIHCNT2jUtbw3Sj6diCMF
DXsLYtnUSgpXUMgglO5v0OSaXAzIdf37779/wzr9XCIThWs2lMCFNLeSoyydOnV6H1J3loa7Gx5E
K2LAgl84d+6cleKcwAvexHVcIa/ZrKRwhWvd4RIliZpWEaI+kCvbtWtXYuv0c4lMvL29K0kZ5P9b
tWr1iZUcZZk7d248X1/fcijEDTjJWZTC5+rVq2EiRVQFV5aXBt7BO5z6OqqudNxNQtzYHvJzh8gm
pXXquUQm+fLlC5FCALHnYO8vWcnREhTKrTwCeTyPgt0hivmG0LY2rD93+/bto22lEFVfIpYC1k+n
hfePAyX+AVlyWUnPJTLB8qZKIbCmn/G1Vmr0BTLn1qRJk/dQgg7qms6dO/cOooXJvXr1etu6JMrS
rl07j5CQEOuX84ILa6+yEXZ6W0nPJTLJnDnzClUahHKpleQSQQHkz+MT/iXs3r27x7fffmudiTvJ
mjXrAJUNt/hcIZyRH3/8UQNhjqnSYP9jrOQnUgYNGvQ2EQSBRtF6HI35vzbtXKJu3bqZFi9e/KZ1
mV1QyLdQ9oO4roe4nEjJ6DMvixYteolKHYSPNV8iCRtbWKeeKKHB0+bJk2cGRPUieb2jyEF5tv7e
pcFvEElcypQp0wmUeyth7zqO7+FEZxR2wmeOzJ49+0XrcfGqVKnyCu7si86dOzv9Wf+plrJly36G
DMJ6DlCh+lQtdNjXtm3bJ66CiC4KE26eVh75+xcNPgfOEwIn6cjfjhDikZRjDsduNT5KcBresJvj
kkJplGRXyZIlC1uPMzJp0iQP3OMOKQ6RyPMxnVIGKtigAhV3it+DmzZtmnTTpk3WFU+GdOrUKQkN
fVxoULBgwS/9/PySqTu6RYsWbn369IkXEBCg7m03rouP4rzGtfto5Llc8w7/n8ybN+/UypUrvwQh
tZ74/4IiLRTCgBalraRnV3ATjaQMKVOm/Kd27drpe/bsGetD1WiUZEQer1g/nZJixYp1VD7V89m6
desEVnK4gtJ0xT38CXrMRNFPoBjJrVMOMmrUqBdBjsN6NmFptDvinhrBstLhc++qQkqVKtVMafjp
bAUKFFg2cODAcD84RVd4X1oaa33v3r2dHgJ3+vRpN0LWnSKEvr6+n+3fv9+tQYMG2UCz1ri32TT8
JhTlGCHtcf1PNDEPnrFMXzZRhqu1atUqxzMeU/TRo0cnJi9jdZ3Kj9L5W6eeXZk/f74bFWg+FuGX
r+Fjm+NTNWbh6x9++MG6yjWyYcMGdxpwORXfatWqVVZq5BISEpIkXbp011OnTn0Zd1YY7rAwVapU
19WQUmaU4AwItxfO8JtGYgntVB4dcgVcczljxoxH4Bmref9UopKpKNBslOU3ndd13HcOl+P0IKCn
WqpXr/4xlXnRqsD7ImQgxOPONoaCb8/Ae27RqGmsJKekcePGKWgwfZi6i9JeFo9AiX8A0QJq1qyZ
Dm7wFg3+MuiRGLeXAjTZxnv+RlFuc91KcSPQxa4kjx5ELNcrVKjgt2PHDuuNz7jMmDEjHrBakgo8
ZaukwoULu3xeBOGdJ416tUaNGlH62ti9e/fX06ZNa8Zgcv/90qVLd8JlvDx16lTriv8JLiBR8eLF
pwoxUJQKKNF93F8eIqk3y5Urlxv30BaEmMn59aDFPrjDRn4PL1OmzCc86/kw/9AyfPhwjUxKToWb
oW8w7vLWKZcJllwYOFfHUBYrycjYsWMTYe1V4BdZrSQHWbZsmRsNuF75gvhtmzNnTiKljxs37lVQ
ITdcIhD+MEU8Qy4Ad7AfDjGed90mupiJAubcu3evG2V0GzRoUHyUJVFgYOAr9erVexGC667RVk+V
NGvWLCmWUZ2KGIrvX4mvXQO0ruH/JVTMAHx2BfyjU/0KWNUVVTzRh8sVgobA9ae6C1K0tZLiDRs2
7CU4yywg/S5uqoSV/Jhg5d4o6z2uu4+F7+LYTF7/oNH/tvEAuQXg/2/SL4AoN+T6xDPEN+AN46xH
uVy+++67hOTPi7oeg+taw7s30BYLCxUq1BQjc2ragkuE8Cs5kDeACviLSrnHIXIk33kGODxLxq7L
36qyST/1+eefD2nUqNE71u1hClZmhqhRgQ2sJJfJ5s2b3yJP11CAhfpNyOeGcgyn0UyD8k4vc2EY
0rdvXw9cRd3MmTPvpYEvohwX4QbHaYDVNMRIKr9epUqVcqHIH3C8zbUflC9fvhQNs0TPplyuZciW
+Pv7ZwS91gmNpHzk6U8M8SBtcELKj2GehJ+43LgeE824pjJ+VyZ46Tmg8UsqpJSPj08KiFUyCNzb
RAyqlGJA6jAy+Kd17VGu8dm5c6f1JEdRb54qEGvtYSW5TID4pLJgGmnxtGnTXiJfHanIu5TjVykz
v4N0Xf/+/V/Lly9fJ6C+oLnRki+//NINrpOYBngH1/EO7uJNLDBRx44d3cOaL7JlyxYN+c+v8tBI
061klwkNnQNDM20gQyRPO0SAyc9H1H11fm/Wu+EuA3CLLg/h7YIvboyF/E1lPuCl4/38/FL26NHD
Y9++fdYV/y9q+MGDB7vjn5NjRcNwJ3d1L6Sx1saNG62r/l9g5QsjqkCeFe3hZyVKlKiuykPpTqAE
B4VqINyeFi1aZAU5rhBOrsWfvw4fWMm5ByjF/Llz58ZoUI2Xl5ef1SjtrSSXSJs2bdRzelQKDSL1
rlixYgHyv1udXBjdX6CyQQy9m/9vce0u8lJv3rx5rlUMLF6+9AZwdIeMNA4KCrK/AAtKBGOuiAUO
JOwaAzSPolIDIU8f6jzxfHw1Ckrxt56BYlUwN4YSru+lQlCwX1atWuXAvEGdLJC/DtbPKAlEMAEo
NovKukLeHqIAf9Lw41HU93/66Sc38jxb/IC09baKVGVjaXXOnDkTbaXgneOFPkQZxawklwho1k/5
RNF6tmzZ0qNXr15SkB/VLpTxuKIYDLU0bVQFpR8rFJfrpnzfNmnSJNJBxU5JcHDwB/JRsh5IZHNQ
wd5gvOQjFGAjL71jq1Ad/H+fyj+rrt/JkyfHF+ziq2sLXWiYP7HOFNYjjKDFXtwjcnZLXcxWshHc
yGAUwk4IoyK4CCHbS8B8CirqYxr6bcpj74Im8sikL5jKM/k9TR4nUE4RwhtwhKGEj5mXL19uLy/u
JzEuMmv+/Pkrc74PDTATVJtFHttTF8YA4CivoNh/CH2oK5cNrAUlX8UFn+fZv/fr1++VJUuWuPHe
ibTNGcpXBndelPPXMd7Pv/nmm3gcr3fo0CEH+VyrukVJBlmPipnw0umqMKz46wEDBtgrU1EGcGWm
0pPJvVzXAt/qjVVUQSOHq0JQlHtU8kARubZt23qg4WZkFJmcuHXrVrsFUtgk6qjROW9vbwcEQdPX
RVchIpOlS5e6oSQVyetl8jQEZUwECe5DXjQhx/Q2YoEHOP8tir+b9JMo9VWURjPHQxuAFP0PnlUU
tPTTOfK9+PDhw9abYi40dGE1LHU7Sr+p/w9AgJu8z3vFihVuGJ0HSNyTtAu8eyP84gT/n0Jhzio/
DRs2rG4eFBMhbs5Epdzh4VeBbocPNcDiaFUGSrEODU0KIzcNvGfPnnhdunTxQDmKK3OCYIhQGZ2D
/CTnWZeo2NvAdgalSU6fPq1IY5WeR2EmW8lGsMK1QPtw66fLZeDAge6w9ryQ4k/1m1A5viw+VGOb
v6F/oyCC6DMowREhHmU0ykHl/w5POYYhPAB9ypoXuEjgbWZCEwrbSL+xeH+UdWefPn0Mgg0dOtQd
jjaUdz+kTczneup0N/k5ovzgsq8SXfXEjUafTwCNw/Vg0GGYOpFsokmzVMo1lOU2Ffmxlewg27Zt
c0N760s7yeDPM2bMeEGznVCkL/RM/OBg61Ij/K6vdGDvgnoJreR4WMSXINBvRAExGnwbkezduzce
xMuOWCiwp/KiAwU+QyOUIUhqyl8/lL8oKJYBi30XRHgTF/IO4aafOJLtHpR6Ne7FpUQO99tPz6bR
K+k3rqopqDbBnERQwPJqDxC5B3WVhf//IV+VUPa3yGNF6nUPinEfpRhz8uTJqPeQEj3ER7uk/f/A
bh1686iQvLIUooNNFDxc8tWtW7cXRHTkl8mwmWldvXr1zHIlaPcxXIW90njH20IiPVexv5WsULey
7qcxalpJsS64t3fIyw01ABV7CwKXYffu3fGoSOsKR5FLFEHV9aozQlc7+rlKcLed9HwUwSgEbVCF
xjVTyE6dOuUGgqzCgGdQ5/GFerTNTvK0gRD4hbVr18aD5KdAKS6r7qnTqKMXD8gh6wZ2Ds6fP9/D
SjZCuOOtzBFSzraSwhWsKFjXklnTV6v+exDjkKANv5bJXISsWbMmHgWYpmtRop0qmNJ79uz5Jmh0
SRqOj3eYbQU6pa5Tp46P9dNlAiFzw/pWKy86+H8JcX6ECEX52qPkWyGi+bVskasFQt9QecFVmGGG
RBjvwxkMQhD1JcBdncLojNuTYHjFcc1X5YI7d+78Fvc3EEKQdgXUyG1d5rygfYHKAJA9yUqyi/yt
rJZzpvcvIiGiSG8hwm5Yv4EqMjlOz0ah7EggIaMFlGkO+WDTpaxpfVjFEr0PKLfPi2jUqFFK3v8j
93xmJblUhGhEG7eUTwzjAe9aSWOHa/la9qhq1aqJnV3cJKqCqyqrvGA0nfV74cKFIurm+wwEM6F6
e1evXm0ft6nJzeoOQFFOg1r7UIRTMnBcT+PQhN5pAYKMrweqmlhJdoGdvwyZOs9xEn9vPvqEJ99+
+607HOA0EHwTTTYjllC2Jnq23mEusgT0iA/UmZ42Cr5UhVI6heigNPnHWrVqZeB3AAU9xDWLqJRY
GZOIH3bHdXVSV7DeLVdGGf5CmXtCmNPfv38/6pUaA4E75FQ+QKsRVlI88mD+ytBA1R2LFy92GAAE
b3MDzT/CoMzcWZRmb+vWraPHbWhEEyIS8oXZ149P/0Ia5+Xl1W7Tpk0RVg6NvE4VSmaMhaG5xfVs
UGO+uSCUQN6qCA1EkHBbxgJAkpq6nsbR+g8XLcTZyHMi/EYSUxkyZMgLvMOPivxV+Vce+PsAazsL
OZ5N2b3x169al8eq4Paz6P1ENybsfFRwJe0qV6782MwyzWAXwupe2ixaHXxGKLDxoUBzmNPXsPYk
NPQBGuhv/FMHQs1wO2HIkOEG+HvjBvibQ2SV9B/NBaEEX50IjmHGG2INpvAUJJhG0GosD0CG3wgL
+5KvOPmiN2zYMDdcxTuUMRDF2Ew0cVt5k4JQhpuCY/LTE5+dfePGjbE2ghpLz673Ut9hKgQu62Vc
x2Ojr0JCQjwwnr9kvNS7nWNEWWjstcoACBHuuga8IEO2bNm2qK9BMTmwNZtGGzBz5kyHxsL/jtKz
gHpDAEGKzNzzgIyGueqGtF3X88xzkMvEfn5+b8Gqc2GtORXm9evXz4HkxoV89dVXbiDWq/CYPLjR
weRNk3jNF1OhBoqiJQzXQPRqarS2dZvLBOSsrHfhsoZYSU7JiBEj3iaf+hB2B4WNfujOA4xC4LMf
W43FJsePH5dSvIH11EeBlgLlgvoHo0ePdqgQuIJRCCrMdFARLWRVJsNTCHhBchTLjC0g3i9nJUco
9+7dizMlweo03V8jokrCY8aCWmaovspIHcg4DhcsWLCXqxYJadKkyVug5mZZOa6jopXslJCHPMoX
dR29RTdsAjz+pAfReOEqhE02b97sLi6hDKMYhyBkDtBJ2ng9y4YQsPEcVJyI40/mgkeEmF+DcA0R
Qpn6W8nhCnD5AQSwsfUzzmTbtm3qP4lfpUqV90BSPxkFimy64FGQBxjVadBkCFGZw7cbZ2XcuHEJ
QMvSNOZ21S0Gtahr165RWuiEsL+c8gOSf2clRU8onJlvOXTo0HAVgpAyLS8KpNFmYvE3ZSUoRtO/
/vrLuuJ/gitZpmfhZ83XPyrQ9GOg9cvMBWEI/GGBruGvPbT9+eef3Xft2vUYEuTLl28oKOUQwsa1
zJs3T/XxIoqRFU4xHGVQmCfF0HiQ4zRsE+DbHhZGJFznQR2VwD2sxLXqK/FdON1k0DLKH8tAqqaq
R54VJvdwWijQST1oxYoVqa2kx4QKyCCIVMHTpk37Nw3TD//5mAaj4Xt0TXBwcHr91kgjPRtu4fDd
wiaEUS+DUIZY8szxVrIW4Xif0DNk3bp1dqWYPHnyixC7U8BqDivpXxeNtILrpAYdtPKdGQ1GPd0B
ERc0btw43M/QlFsLo+XBGOegBNe55z71sAXXVJ66jjC8D08wqCF6P8Q8ZhOCsN47igQmTZoUbka2
bNmS0PrQcx1kyAF8Pja7afny5S+hXNfwq7fhBiZEo2JMv7y6Y81FoYRnJEWrR8myqJB7uBd72Ltk
yRL1U5yuWbNmRitJ4yU+QSEe4CtjNQSNjnTu3NmjRo0aWdVfQlnM8srk/5ewvv9QjpSgwCjIqSYU
q4d4X+HChf3gcK//+ONjwZhTsmfPHrne7/TeatWq5bSSoy7nz593o6EffPzxx3f8/f0jJGu4g9uZ
MmVSg4SpOBTU9GrSaHsWLFhgnoUvNOtBAPMO4/5o6AIo12Gu14qwd0GDIfLR1mkjKOo54Nc+9pJr
SqFwWlXuiVMImzRv3vwV8tkFt2p6Pmns/YSyqXQONHmBeqhHuY+q4UCGy1hzn4CAgHeorxh1fvXs
2TMp7Xiduj89duzYSKcihisTJkz4QJmDPZ8g7IswUzTQbV6oaCRMhUDLm6kScA9mkdCjR496oEDm
o1mrVq0c+Amw+D4FMHMhUMYTVKQDGcNlJNFXRVxOsJWkIXKl5I5QiKj3z8ehgBbxqYvGKIXp+cSn
r6O8H/N3NnWhoW8iftvhCQUoZ4z7MyD66hHurHeBPCOt5OgJ/q+UHoTvXxvREj9Lly59SwVEcS41
a9YszC5REMRM2aPhjFW3bt36IyrgHg1+unfv3g5KtH79evVBdBGiSCFRtN0UpjkFK4h7UfzfTek8
yx5R4FKyCI65pquV9MSKlAKkGEj5TN8F9XZa5aEO7+njHyF8sui6h0cFLpIb5LyijjQUL9oLuRlR
qKRGxPcNtJLCFJhwIRUIlNi1Zs2ax76xDx8+/FUypeHr91EEQ069vb0NocQaloS1GmyHDh1ehKWP
RmnMuhGW+xDBusL/WiZYM8bt6y0QBb0I3J4SCe3Tp0+cdCM7I8OGDXvF19e3zqNDAsWj8OvbVDYd
hKk3UZKmhM4uWQv78uXL+kiYF2M+oefjfkZSz9F3PSEhIQmB9N/1MApU0koOU2g4rfOgT9thLu1a
tmzZclIYKuDn8ePHG/6A65ihe6iEcIfFYUkvggL1aORfbBBrO1CwS0QyDuGXIFGowjNbWkn/ugwZ
MsQDIteYKGm7j4+Pw2BbUK0YSm7KBYGePWrUqAh5mrMyY8aM+IS9/hB4s0Y36Ly+ZcuW9sFG0RIq
tZasUH5+4MCBj8XNWPobFCgd4dNbvPi0GgKNLGKddhD8o2l8EMfAOSQpIa7iT6z9YaNGjcKcQmcT
ohs3iFVSXEhBfG993McRPQvlWvLox7QGDRpkEbcgP+dd1TvoCpk5c6YaKIh8nQFNa1jJIntaQWa5
yoPSH5s3b16M0YE6SE2IORkD0nhQdWItxwXFbGY5kJuEBjM74WH1wY9OnydiSIIb+YaXLUTzv7Ia
6PsRI0Y8xmDbt2//FtasafJ3gUMTJoI4+VGgBzTu0QEDBjj9GRbYfRdoNdP9IF1mTGFo0XcGkMf0
hoIWCyBlj1lc165dXyX/0eoxjIlolHeuXLmmQZYvghh5rWQN0ytLXah/4gEGFe0deqhHoWkj+Mhv
UgS5IEj3IIwpZiO+Fy1a5IYlTlClwgmO4uvsUHPp0iXtNpOb9B/1Ugpxh+OeXo7mO8x0sglIY1aJ
4Z7N+FPTQCiZcTG2r5jOSrFixRoIteAKN2jYMDckoQLSqz9EhBWlKWUl24XQrjJHpOtUx4YQgaVE
IS5QF1v79etniDRuT2NK/rTqo7e5MAoi8gmXyiUkoMxaCE11vatixYpeGHb0Q0ybeHl5ad6E9oS4
oyFySgO2ExJxZAfyhwPJpseNgplYWswYOGwzZsyYxwjL6tWrBYk7dR2KYbqUNT8DN3REGcenfm4u
dFJwPbYR2d/pu4mV7CBUkBv+2KAE1621jc6SgCDapmAtkUg1KylORUsIgGBjhY6QarNSvxqUxpyl
/OI2orS4FqiQCCMJwgDMtk9SNvhcd1zE2y5ZcAVOUBBrNxNWcBnq+BmLaxgPU9X3//MWFN2ioqdS
oIZk5ErJkiVbjh49OkzYR4kKoFza1e487sIgDRBp3AVWcbJNmzZO9elL0PY3FD4pbyiXmYcZWuQe
mjRpYgbeUCGfSqmJajTM375ACOS2PPm/U69evZiFXzEQ3GUhGQP1utJKEoqaofWKxJYsWRJuj3Bo
CQoKSsozplFOLYf4AOK4gvrOjZK4hJgaITSZqQZU5nQInvVXL6Tx/+Sl03ipJ5WcsFmzZq/TuHnD
8tM2wRrm6H5cxPDZs/83DhdYHKM0fPyX6jRxVoD/zy039bBmzZqZrWQjU6ZMSYDV9wVx+ur39OnT
E8BPDAcqXbp0HaWhBNnlXxWWjhw50qlKj6r4+fkVoG4inCrXu3fvV2Rs1OfliRMnmjW3gfzsUhIp
MaTwI3NhBEK9J8MtqCtaX1IvwhVaQqJdH2rj494EFbxp+J40mHazm4gWdgeCy+E+0kCMnCaATZs2
zYCFaiHP21is6bMnlH2VRjmrRoVzRGlQLO7KbMFERV7o0aOHwypyoJWij/OtWrWyrzQPqn2r64HQ
8XCiBjSCxio8ANFibVFUEBZ9z7MZpAqX1WsIPy7iO6sOzNYN8KFXqJcLMkCIYYTT9zt06PAq96+W
cVDmX1GOgoS2UZ9fERUhzHTD98ZHg+Pj96LVmUHFmMk9ZH6Bhp8pjYaroYJgpQejEl1IiGLMYF/4
x4Fjx47ZKwBX8iLP+009oaH7/KlgM5McV3eLyjdzTkGs2d27d4+1iT6a6Y4RLUd5p8ENwm0kIrOx
yhtKegJEKLls2TLxI5Nf8hjukjJwMhHy7ij2Q+7dD9/7KCoo+69Jx44d35e/BwIfVK9e3YRSx48f
1ySWDSo0rqmbuTAKQkWYPasghXutJCPiPbJ8kMC+UNnNmzfdUJLdul6H+ibUaUXlu2zSbXiChWuG
u31gcFiCezM9wNTRPRT3DPf4wy3MJGjSLnCvmTD8qIAk+kh1HiJ/u0aNGrEy7SBWBAvpoQLj59aO
HTvWfKBRpxHu464slv/DLHBEglWZAbriAfPmzbOHUyhXK6WXKVOmqpWkaELjKFZwrRb2GkuFFw7v
G4urxd/fP4W66HFT7efPn+8OKubETeXR6jnff/+9QTCUd4TyjHueCOwfVCcS9XJKlq90Ec6wOgNB
BDNKnXu2RzbC/YmR9u3bJyWCOKvCqdPFSpaFD1VhcCFLIVZRLgxK1lP3EyXchWGnJMx9gedrEIn5
hA7PsXfqyOUVL178lcqVK7/Ss2fPWBsBHZaIJ6nziXzN0j5iKEQQqLYF5fwVlBoBT0tjcw8oSmC5
cuU+BP5/1m8ORXGnNRgIecy1cb+XroMfxWwYXFwKWt9NmcZCdxCBmK5YFOBNlOQcSqJp/tGacke0
oM/bxoKoyH5U6gys6hJpZsQzDWDv/QstjRs3zgohjjN4JeJ5BeJ7Hk5jnPuECRPcIY/vgWQD5Lrg
QFoDyqyOb+s4o4GXqgy4jNt169bVjj+m3gjLHdbUpCxpeIbWjjqPUTz5C53CdpMCZ2fU8MTWZjKq
BMhuogqgIo7pK6aVHCUhsniN+02PnjrN9Dz9r3fpL+FwmKOysbYxQHSc7ZVJ+Pc6Vn4VBXX4fg2J
TkB4WB93YrawVvTV2tp/C2MxKEfajf3795uR6mvWrHFDiZahBJ+Q/2RwjHQYRRXq4KquBRGXnDlz
Jk7cYLQFP95VDYV1/NquXTsT60+ePDkBlbNXhaBgUd+bKJSgZJ15vkEJrOQsjd0fi/tBvyFqYc4K
h8f8QsU6rRA1a9ZMA+xH283Url07HZYuHrDVSrILShEfpfhS+QUVfl67dq37jRs3hBBmsTUU4zJi
ohOIeULK+AckU0sn/woy/CkyKQNAKQ6CtKUJYZ9cHjF06FCtc2SgEMWwD23Dj5dUxxYFuoG2hztQ
1xkBQhPjj3/gPSdg2dqB34Pw1pBN/GuYC3tx7Z8oi9ND8318fAJQtC6TJk2KllJQ9vLKD0i52Epy
ECKI92noK5DO1vqtFXBRBIN8uFn7nAnCaSmEIZoowE8cWxVao9zN/fz8UmjnwSdabOhAxn/VBxul
6WMYvt7MJ8Ri5hGnx1ij8cfpFcr++uuv5jcKYT6U8R775NfQAjod591zNLfRGcGlvY7S7Yfshbkr
cGQC+TXrN+TKlct0zYI45bZs2WIvt/YHx7qHagqkfgcGBr6Di7mnexSVmYsQDYxVtCFExFW0Bnle
h4sl3LBhg3XFEyw2dFChsMZAK1n+NDMwp44hbS3gkpXYbt++He/gwYPWL6MQZi8LECLMHf6Jar7F
Aq9Q8WZjeGcE19ZTShFW6BeZ0IhmLS5c2TD9RkE2gJIO305ABXtPa9myZe2r1FAWh04pyLAnyKqV
+K9wrl/btm3j/LN9tAR06CJ0QClO9e/f3975Q8Xa1p/aE3qVGFcKMNvGUgj7x6LQQh6ClTfcQI8/
//zTSnWUpk2bvoo7svdtaOgZinwfNAp3J/9q1ap9IqJr/bQL4aX5IovLGKDfKMR4lGThsGHDwnRB
kEMTTusgVK4Lf3mda18PDg5+hXxkVEeczuE+zkFCo7SS/78ihJbacc4M1SpWrFiwbcU1KjiZPrwo
HdR4bG0JV4lie70DlzHLSnIQfSwSf1EPICgR5ocjLy+vqsCyfd4HyqsV8C+hTGG6IQmNVwX0GUcD
OvR+gkZmoXTqxNyLUpXi/XdwE+YjW2hZuHCh9jvfoutFFuEIW1Gkn7n3Z/K7FVdiFvcgL9fIX62l
S126e2XsCOgg5i8N/qNJkyb2LQpRArOEEBZzEeVw+SxoiXa7sVUoPjvMwSVacpBz5qsrKDED63vs
GwNWXA9Itje+tYvOAfjHdttiHI9KQEBAYpBvB4q4TspE2V+XKyPN9CmACit0He40EYqzRRaOeyjw
8OFDO59o0aJFahrdLCugA6V4oJCaNE2OuoIi/EEeVvD8ktqwzbotRjJq1KgE5PUNlP0NUOiNESNG
uK7jjsq1o4Onp2fPr776yqR/+eWXL2kQjNJ58ajYIkIw9kxYn8YOqsPLzCh/VAS9KM065UV8pmrV
qo8NykEhutJopgFtwu91QjjK9JhbsEnJkiWzQqLN2hgo/naUagZWflTv4vdZCKq5F/eSB4W4pKiB
fNbu1q2bId3UmZkvoQMF/IGQ1F8hcoUKFTx5Vg6IbTryb66NiXzzzTdacjFL7ty5g2kvdelr0PIv
5H03711CON8mOp8THhNCpyALHS60b9/e3nNGQaoJ6qTtjRo1CvcjT0wE+H8FyzeThynY7wpJrVN2
6dKly2s07CiFvVxjNmjh97ezZ892sAoacSEWvc76aQTo1sTl+0QJ4YbK48ePl0tIh9vSWMnzChFt
DSwiDXqacFd7bhDOVsKd/CWlBEXWgKBteIcZs6H7iJyqrlixwnWDWywByZKhZINR7tOgzj3+/sF7
9Y1nBUarrSyOodCaU3MYJKqv+ajWrVETWZ4epgJRIX0161mirloq3Uzh56UrXb1bzKJFizyIwzPz
7K8tiL0LB2is5QJtojWpqOAM5GMB19ynAXbB9MvRSPdVeO63j/SGqCWTQvM8hwXXsVAzeBiLjrRT
q1+/fglp8GwQxACeM5D3DqYRWtaqVctuDIsXL3ZDeXKBVrNwCVoOSV3uRoFkVDTSHhTza9CqFfyk
AGFm0o0bN0a77ubMmaPxLQVAhB/0Lhr/FxAogMhFI+VfBd0TtWzZ8mXQKyVIVYf3/yplJd/dVMfW
Y5wXCKTpjkbjrjdr1sweDvGC/GjifWk9PtPlSwXSgOmx9pNCIFUmDbe9UqVKOSh8CpDpo1KlSpXO
nz//MBr5hK6hoAfJUzZi+Be477juQYHN5GL8p6IQw4GwWNNRZBMa1fRvhA6jnZFr1665Xbx4Mdz+
FpAsEcqTEz7TBkVdRD4PoqRaN9J8k1G90TBXSd9D2SagHBXq1q37vkaUW4+IVIQ0GEl1EOkMz76F
og4jkkqu1YXVu9muXbvE5cuXT+Hr65scZH9JKwijKLV5r0ak3cZl1bYe5Zx07949IWTH+Eoqd9ys
WbPsmeW3bcDo4UGDBkXru0VE0rNnzxeozNlCB71HVg+POEMFHsfy/qBQhlPowBqXYZUfa2qgRBao
e/i7dMqUKVqurxT3XKbS7KO6bEI5zEc6GsWEj64WLTKi7mka5V2MKyeNVg1FHoACL8PIDtvKgXHd
omF/xf+PxJILEepGyCk6der0Itd1oUzXxIF4dh3awYT88KeUuPm+1MsG2kc7A+0FQdZpFBkucxVl
nsz7T4Emf/Ee5wMBKtJwBFUkPsoOixQwFRVslvaFqER/pbNIBK1+E2jrT0WZCUJ636MHPv0uebMP
qZOgSCE6R0X8Igslr2a0MpUxHwVxgEngNUjnUPzHVsiLLdFWDXCjRCBrcpDBEyXpDoqspSza3kD1
fZXf33GuNm7vPVDD7lKWLFniAd/JBK/SuFhtH3kIFPBUlKXzKHx2lGER93bhuYVQgpz8LoKL6sEz
j6KAd1DOAO6pI0XkOudmv2FtHjzAfFCiIpdCrOzoALx2UTqaeaNVq1Zh7mbrKpk+fXp8cQkaLhC/
PRarn4aGT1NhlAeU5djEiRMdOsOwDNtOwtq83Qwmhkz9hb+2r6RrE7hDVZ3HWg5ojU0rOU5Fm7cB
79oCUl88g6h3jX7X5jX6BP4rbm0WqNKNhu3E/19RZu0Ddo//V4pDWY8xSzPhUjvpw50IrpVsZPLk
yW4oSy3u01pfuyDiyXnOKeo0/NndoYVGKCiYlmWSUfucTw1Y4YEm1ATe5tJgTvu8mApW4K5tAdBu
L71fB5XyWFc2CmMG6toOlOFPfG3pAwcOPJZXKimr/DoNcAuO5IA0/4ag3JognBhFLUbZJmB0x6UY
HAqnhR7XQIUfUZyGKJF9cpXku+++k6s13eW0izsG8C5cKwvP+phnvoFhD5dxo/wHQY+hGNdsXMdt
c3Nkos4dVSY+aC/s2t7dq353KYlcCQ3z2IypuBDciFnpVgcV40ASJeR9IJV3lco8CbTOwoo+1fI9
1mkHGTJkiEZC2/pYWlnJT4T06dMnPlFTmhIlSlQU6SV/tfmbn4Z+M6JBtzVq1HgfFzEMpNkOCmjL
hGMY8XYU6RgoUx8D96LM12lbs9mKdVv4ApwkAarM6mpUvkMlUdnmow4PPz5gwACXk8nIROMK0HIz
9F6W7e/v/9jSOShJGkhibnx0asoS4beVBw8eCFHMDDDK9BvIGKsuMLalefPm79Bm2r4xBH6XD26U
FnQshmFMp760mNmccePGvQxKaKU7oef/f0EMT9DIBqogSM7N4OBg+9fDXr16vYrGme8W+DTzlS+u
hXBUq86Y0UQ04NHBgwfHWClF0kTo9EysarlWsrVO/eekQYMGZL9u3kfX71A4CiL8LiNCYZqq11bl
hQNGvhIP3MAsYoolLrctSC4h/i8vVyGXge8Nc9JvbAvWb1a91QEKRLqmpTOyceNGLRpeC6W4pvJh
VZuqVauW9ZdffrGu+J9ovAN++7XZs2fHGW+KqhB6PtYFr84ykH0aZHsnSvETRn0aJDTridOmEbfj
F1988Sa+10zw9fHxqWclG0FRJisduPljxIgRLlkBJSrSsGHDd3BlZvlEOMJ1Gs1lG5foOwAhWhWe
b0JUucTSpUuXEzmzLjGRF/H+QAhZ1WPHjj2xSvGoQCjTEXrfItTND3+opvJhTGY+C66ltHVZ2ILf
raALsZa7PXr0eNtKFoP1gJyYlWZ42LTz589bZ+JGtOoKbupL+T3lgXBpEozapY0yYcIEN0hcERR+
v95B5HEZ4hwYukMOZMyHspzhr8O8U5uQniooKCjGH6pcKcWLF69F253YuXOnG2V8E+V4oKgFtDhA
BBLmYvd2gXQMU2UALz+G7katV6+eFi01vYa8wL46SlzIuXPnNDy/CiGXGckM5J0jP7GycsydO3fU
qOkJ+cx4ByrvCrCa3zqtVWISUJEnMIrJ27dvf0whuVYr/S4msjGLtj4JQnt1A/XNjrrkz40ynaEM
9yDcb3fv3j3iAU3Epj+qIiiwQ1cu4UptpUuzIHYxGkQbVdH0d6DchIZiysTWAYcOHYpVyG7ZsmUK
kML0t6Acy/QdQFKrVq2UVK52GrzO/4+hBIQuAcY0jXrc3Ldv38fcKuihFf5zDx06NFbzH1pwc51A
iP3169dPQ57fx6Bu8Ps363T4snv3brkF0yWNP/W1ko1AMM2MLMIUbWEQ8xVLnJQWLVpko2F+1btF
ZvHf4/QByzodq0IdmG2naPwL/fr1e5WG/JB6MLE7edEW2AvCGjIIQS2E4TxQl7KVZBfKkwaGvxmr
dahfV8vZs2fdUIB3IeHVIMlm810UQft6HlL+UdhvrEvDl65du6ZQQXUDbNoB8gjHzAghoGabfJGV
HKuClWbDOs3msWL/8IY58BqH3rnYFEK499WDiau6h5X1pUL3q24wmh0oxnwa/R4N2xo34vB9pHPn
zlpvSxu3h7lan77/wENOUMcOWyS5SjRkgfw2wJD2kMe7MiRI+BW5CspyUfnmfOTLJVT53zqU8tEP
+/Tp47DYBo1h5iXykjj5CEReUOysdmVAMebWrFkz1md1hxbCTq1zoRV1DDphZfewrJUVKlRIg/Wb
FXtRmBteXl5NbcswSubOnattE3+m0U927NjRgWDK5aBQO/XMIkWKuHQNC+2d6u/vn4m6WkSja9ab
BgwdIOTsjOLmJ2rMCOrl4L3VIeSR97WUKVOmugqJQpwNCAhw0Hq0/ZDOYRmRbtUYE9HiphAyrYFt
lIFG0HoPc4G/OFUGCYw8MQpxmka/mDlz5q1UatPGjRu/TrSjoXJmN12bUkDW6qkXVaLBQhjQD1Jk
LLEtoatB1OHDh7tD2mdJGSjXfZ5xGBQ0kRzc4w2u1Sb7jYH5WjRcoapVqyYHbZxyj23atHnF09Oz
Pvk9rueTp/M8p2/t2rWTR3vmF5pVVwVEg08+uloJGm8WFcN1xNpUosOHD7tRqCJo9R+WMmgn/4m4
Mvug3riUpk2bvkCdfA4C5ATe3yD0dodHaGyFGRKnBqfhdwLHt8WtRETVyVWjRo0yQLPmqWgDt2uU
qVpISEgC+EMKft8CZXdgtfPVcEI+XFMaFGGhBe+mS577/5bC4KIXoUTteIYnBvshxpIYxXqpf//+
CbXIOor4weeff15BPaxCBdWZOAMKVSBaI6JCCwU3k2FokN9hyA4KgYXYFt78PvQMJVeJluMFTitT
YcbyqOQ7EEitvxhrK8FERYD+F4hu6tu6uNWYKMP35O99lNZ8CBSfUHiMQZ0m/7fgCv2FLvx/jWvG
03BmbgZt28DPzy8NdfmbXBHXa/9wTeU7jLL04rlTQOkd3HvJxulQkJvUjTZ811S/NdyzlEObwB+V
Iug53H+Cd3YMPSo+RkKBTbcwLz1HLO6gXWRypHXuPDDm0l7K5cuXa9JMBSrhkt5BRfxN5bXB4uIs
molIcBNJsOghahTlT8iAgazp1KmTWd0fKzWf46kbkbabHDew6g64jgQoiBcN95NlvfeEAN7e3nnU
sYe1iyct43qt7a2vx2Yo4tdff+0GarwBIuQqVKhQExRgMgi0GWXUQFkp2A2uv8Hfv6mrP8nLFiKX
DriHdBpboWe4RPCNtayCPSS0c/hoBBEx51Qgwip7R40rhOd9hqabfgYKeKFs2bL1ID3/ymCV0CLf
rwGzNNpaWaryp0bFOGbAaeykrEuXLlk5f58G0ifl7SCtn23ras01paE0Ilp7dE1S46FA9k41fP/L
GvtAg3amzsOMOjZs2OAu91C5cuUUoFB2UMCTZ3nCOT7nd3oMNNwpBDESGqaMCq2jWbNm9l1sJPhx
lPN/PYVUyISINoWPimAJYt2mn0HKgO+rADK43CVFVQIDA19TaIZxmBnbVv4uFy5cuAfuw2F1vEGD
Br0FB6hF4xShgcMNJZctW+Yu8gfixMy3x5W0bds2g+BQhRcRspKN3L592w0CZOYz4sv+hjjFeB4G
lpWI6GWRVdl/lyhRoop23rdO/yuiNSOA7nzqdwEN7CvzCyFwqQOHDRvmoAxPtezcuVND2K+pAvI8
MkNZAnyWwheaKe3ZsmVbC2pEOxQEUj1Qug6CWsEwMNh25cqV/5qbmDhxogdhngavfoGvvmBThNAH
SnuNepkLiuUGFZ4IfhPrAoExWz5jIYexBgdomzNnjuLo2WK9QhIacQ6+LUpKoRFKuIQkxMjak+qG
3sUzZxJGxWp3NCT5PRrcz/ppl9mzZ3sQ3WQkohmMe/jDVja5CtzAJMjcLoWDoRUDhbkog4EUZpg8
efK/znViVWhkM+2eStAgmMeGp+H/3oM4mV5LrPshlbYKkpQT3xjhZFL13hFqJeH5lUAXzTIyA3h5
1g/cG+aK964SeMpb8B4x8UlWkpi8B8QwI2R5EI0eWhH+oLGHk9csP/30kwd1kFRT3yCD35NnM05E
h64nKjoJpwjmOUmk6E+ltGvXLg3k0cxUxnLHaWX3R6VmzZrpIYKmJ07XwSnOgixfwqRL+vr6poFl
v6E1sokW3iJ0SocSlOJZ/aj4nQq/VJmCZdK+qFevXqyusqbP2aBRH977ALavDc805iEVEVVP3KPZ
fFUHUc7vuIteoEWmFStWPGb1KFViDYzhno0gmx0xUJIHoOn3lLMkyOe6GdZPkmAhphOKRrvWsGHD
MGcLYznvct0YlOGyKlTXU1G3qdhTHBqqtYO/u3iGFtEy0YmIGb/PUPHTgdvPtHaU9bhYk169er2O
JZ+mIX/v1KlTMsX1KOZhKbPtIF/aBWgBypn6t98i/iosxQAxGmbKlOlnoZxNMeAXV1Gyof7+/u9p
H6ynSoDLIjbymDt37imPfs2ziXbth2gWpoHH0Pj7QBbtqKMOmAfWcYe06yiNVqdfhXtpSWibBW4S
Z5aE5ZZQg+My9nAsVrmkBCjmCaKmYSBbKyx8GUp7izzuDQgIcGrgTYsWLd5GudrgYo7peaor/QU5
t1eoUKFERLsH/Odk27Zt7jTefBVS8AhHqDR/fvgfOfWVDTeSlLAxD5FDFeLxQHxzIFZXmQYpzP0p
hgwZEudjMCW4pd4qh6yZBjNjG+SqaLR0ch9LlixxAwU/hiMc4PwDHx+fAOvWSGXBggXqdPpIrhWE
MHt86EDZruAmOxHGPzG7BsZYsJSPsHrTe4gVnIah59iyZYt19r8jIIBZLFSNDRJshdcUnDVrluEI
WkUPJdYU+UNCMoxgXJMmTaK8Cs748eO1+VpJnr9dbtGmgCjKfAzlPz3Pw0G8vb39BKUqIBZ0FDKW
0zapNKZy9OjRWO+AunDhQjx8vflsT/7X0tjmUzOooHU1taudNmG/A6fYDy+oNHTo0Bj1LQQHB78N
gR1kQwshEkqyAxecs0uXLtZV/2HZunWrO0SpA9puog6FWbiD8u3bt49RnwFM/kOe4/Qio9GV1atX
v4SLOK+8EwGZWc7Dhw93AyUKgwr7xCfgSIsguGZfblfI6NGjPTAkb0isXJDhFuIZlSpVKgZ3+te7
5GMsgYGBHvqSBlKYTiQs6gaVOJZKzEwBo2xRY8aMSQS5W5stWzYzCjg2pXHjxsnIrxkjShtVu3fv
nvmQho/X7Onb+fLl6/vodwlXSf369TXGQd3fJhJBKc6ilKV6R2OHgCdOli9f7oGPrGnrwLEK+BcV
Or5YsWJFUY53NLInsr0dduzYocU7tOTPQyITeydRbAkhoFaVN/ktWLDg54TKGkl9ED9/HyXvGXoS
c2wIHCUxkchQymvcLnk5C2cpKRJuXfLfFth4VtBhngiYCqiD/zVaaD++cjaV3B0r0AprJWnw/PzO
j+/O7+XlVYEGqYMCdQeqzYwhXFGUd9uJqqCoOWwKDCn2BZWW6zeWO7dv375xMlFZa1dQH8Eog0FY
IQUu83N1mD0Vor091SuHYizEP2uLBHvnjA7F/PLNHLdESGUd/DUEK/R1ccEh4Ar25YSzZs2qnXA1
GuxAo0aNYrWr/FH59ttvPSCbDeRulReM4ijhqhlc89TI3Llz4/v6+mYmtGqaI0eOpYSoB7ECDfG+
hVJoZJC9J1AHvzUUzHR26UChKliPijUhcjCDhm2H+iCqVKkSpU1lXSXWrjvB1I/ptSUcXtesWbOn
81P65s2btblqMiwye5EiRbyxhvqEdK2Bx9Y0QussWbK0BjaDsFKzKZmOwoULR7hNoSsEF2WWFtJB
Xs54enpWOHDggHU27gVC6QGnGGYzEuqpZ3gLmTwTotFQtgYCVWJdIeAtZoU5HX5+fjXieoJyWIJS
vIZhbFSexMVArDC3jHompEaNGva1oUAIs0d4bAokcqDtfe3atcsPd3DTwlzW6X9NKleu/AnIaTqv
5DqIRp7Or6SRSYUKFbIp5FRFAOf2/TdjS+ApZhce4FkjvGYR8QzgvV1xHY2IcuC1xbOgpO82bdo0
kat6YJ2RGTNmaN1ts3Si+ingOv/KWl3/urRv3/59KsD0euIyxlrJsSaEwov1rrAOyJ1WnruiT+Fw
nGVyLzRMoWrVqiXRss3WI2JNWrZsmZR3mzkoOXPmXLV+/fpnj0sA1/GpBLNGFY216eDBg7FaCbzD
bKng7IFP13eNXShHPwjyJ9oPy3pUrAgEs4/ei2LeatGihcu6z/9TgjWaBdPTp09/DoIVq7OyUAiz
voP6RtKmTbsvVapUmoB7jAY4znEOlLjGubti/DalsB0KUYH1qbi5LD169IgVxKhZs2Za8mRGX+G+
HJZvembk008/NTvj4Dr+ady4scMeVa6UnTt3JkAJzOd7GvdmQEBASir9pYEDB75Tvnz5d3ENmQiF
PwMNqsMneqM833D9MZTkRmgFQXHPEkq3RlzeZ6CBR7zXbK2UK5ylA556oVGqiuSpEqjoWOut7Nat
WxJQwHSxp0uX7sKCBQsiHKyyefNmrT/9LkriBb8Zj3Jo60Tb2IYHENSZRAcuX88BsjtF78iUKdMS
K+nZki5duiSnocwcSSp+zqFDh6wzrhV/f/+0cAJj6XIT169fdxr2RfAaNmz4ES5jMHk1nEeoAbot
IyJx6YIlefLkMSvzgGKRr+jytApWYXgEBO5kSEhIrBC3SpUqfa536ACWnVvg+xERasAhCml4nU0p
ChcuPH7o0KEu6zcgb2P1bLjVQivp2ZMCBQqYZQfUJ+Hn5+cwh9RVUrRoUbPWhQ4UcKaVHC0hj+lQ
isN6FiTwHkriku8w48aNc0cRtuu5GudpJT97QgWrg8p86MLimlrJLhUq2IR0OiCN/azkaAt59oRw
mj4U/P1Pts1KYiK4pQwaPiBORZhr31T/mZMNGzYkkF9X5eKXY2WJoqxZsy60KYSnp2ctKznaMmbM
GG0VaSY7i2QSMuayTkVLUCg3FNW4C4XgoTfGfSYF1m5j1/vXrFnj0jkMmzZt8gDizdZQckt169bN
YZ2KkRCBtNIzdRCuRvtbjCYDValSpQDoYLZXQjH6WKeeXaFy66tiIZbX27Vr59L5C23btv2A6MAM
W/voo48u9OrVyyULahAyl7QpBGjh9PyNRyUgIOA9yKRZPjljxozH+Z3UOvXsitZgUA8iDfYP1uLS
RcXKlCnja+vroOHsO/HHVIoVK2ZXCB8fn8pWcpQEPvo6btLs9wFC/F2uXLkwN6Z95qRBgwbZNbQu
Xbp0DytXruwy/6m5GLijibaGI6IJtk7FSOTzCxUqZAb4pEmT5nqTJk2iPAwvODj4HbjNAikrruwm
hNql61T+p8Xb29tfFQOhuti+fXuXrR7fo0cPLTZqlgHSx6r69es7bMsYHdFcDkikhu+bRdHy5cv3
+JT4CGTKlCkaC5IyV65cG3Q/hnATlAjq2rXrsztayibaHQ6S9x6k7ydVDhXz3alTp1xWMbiiuiia
6aGUu5gear+LqEpISIiWI3wZ5a2K4hol4+/voJvTXyY1Oadq1aq5Ic/mmwWIeNHLy6v+unXrnh1l
0M5yM2bM0NJ67hDGBM2aNXuxWrVqWqk1dZEiRbT4xj5VDhZ8i8q27/gXU+nSpUtiINmQNYWGuKJo
LTCu/TEaNmz4WqlSpYpqAHFKawUZGvMcHCDSLaFt0rdv3wQ0fjV40jkpKeU+6O/vX8Q6/fTKyJEj
tcbyaxRe+2uWxTe2xo/3yZIly/CcOXPOhUmv+vjjj3/B916Sm9BHIyr3j9KlSzdesGCBSz4t43bi
Fy1a9As9X40H8mzRlpLWaacExdWCY9oju5m6u22fptWJRll2a9aXdWmEsnTpUj0rMZFUP7kt7r9L
PcwJCgr6wLrk6ZVGjRq5Y0m+aP+P+FjT68ahDVQ1N+MOx3Uq9hJh4CkUYx8wPoeGC6pVq5bL9sgE
hRIWLFiwrbqV1YC862qdOnXyWacjFdAgAQiWR6O4cAl/WWUwO+yiCFtBtcDu3bs79aVz0qRJZoN6
uUJFUdTJBZAxaPTo0bG6htYTI6BCVRr9phQAFDiCJUzNkydPMBVSjXNlid3zU9mZNfN669atLq0U
+IE+Yr0FyRtBHsyEIazxDgoaZF0SqbRu3ToZZG8k6KVxECJ8NyjHLsoQgsvJs3r1aqc/vnXo0CER
6FINUqspjw/hDZr57dJFXp9ogdG/RuG1O7967r6ANcfOiqqPiBbqAAFeBt4r6ruC3i9lwKJvYI1d
nV2qqE+fPglQJrN8EvdeyZs37zRfX99iY8eOjdI0v8GDB4svpSTEnYZimllruMyxENIorzXxn5aS
JUsGqjEgcoeGDh0aqxuPacvEXr16eRC+JfPx8dEi0evk29WY4iS4o8P6QAR7d5qTgC5FRT6B9fOg
QZEbN25Emfm3bNkykRZcxWWabQlwOSdBRr/Fixc/PUsKOSOKHmiUX1QJMO/6VrJLZdq0afHw3Voa
8E0arCgWPJKGP4ICmLCSv/chpydBpx5t2rSx7yDojADvbrg38wEMjtDJSnZaRKRRzvS4m6+FCnJV
ikhq166dxrrk2REg1R2rCEAZtOnpQQiTS2ZS46+1prZ7/fr15Q5SgkDlqPAxuIWD+HajBLzzAf9f
4b1bIafNtbWxdXuUpEqVKrl4zi31C2Dl5hn79u0z55wRXEsl0OCM8qSwElfV7Jkhjmi9Vm33CAwM
TKhl9/TVD5i9CZu/TsWU0DUTJkww10ZF5s2b56ZwkXDuNW9v77S4gioowGDgdzOVbF/uUGEbPv48
oeAmDa4pV65ctvnz50d71BJKlDh79uyb9ezPPvtspNIGDhyYMDg42OlBv+TFrF0lvkCI+WxNx9PS
vxp4iqWuALK1BMAD9diVKVOm0ooVK7SMToKaNWuGubFpeELUkQrFao6lT4WY7sZS7avEKmKhoi+T
vp9oZQLM3Z9KT33gwIEY9e5NnTrVTV8aiSDM9wSiiROEnOabBKj0AYgzzlzohOBmzOp2qgu4S1Er
+dmQnj17psRCzWihbNmy7cBK2zZu3Nj+cadevXpFqMyO1k+nRIzcpgAWAlxC2XajAGMLFy5cG+TJ
NHv2bJdCMOFvrSxZshyRq0O5D9WtW9e+qy2haiU4xWTrZ6QCan6o/g7ln4hiDpHPs/Vdgsoy2wjR
YDOCgoJeU+gn6datmxuN+3Xx4sWrmAQnhXBvrqUMGkZXGxhPt2fPnlhl5rynv5QBZLgCKf7UttG9
VrhF0XeVLl06SpNlcDdmjonCXRDmidnJN05EcTYVadaGpvK24C6qcaQiwqiKZV/G/yazLnVKcBVf
qDKxsn8gkLGyf+WjAg96QwinMoAUByGCwXCiUijnetJ/+uKLL8xAnbZt27ppArC5KQJp3br129SJ
+egFSkyaOHHis4USuIn8NP4B+U1Vqogl1nEXyxup/bmjIliX2d9LB/wg1mZwPSotWrRIDodYAkex
z9CCwJ7FBdg3hAEBk6KkTs1Oh+DWVfiLYt+BaxW0kp8d6dKlSxL8bXdIoFkaB0vbp51sdQ4YVr+B
uS4yAZ7L2xQCS4315YVCi2Z305CFcH/7cVn3iXAcdg+CIOeERE+zfkYoPCs+6LDAqosdkFanhwNe
vHgxnpaMXrt2rRtHvCNHjlhn/gNSvXr1FwgP39DnauB+i+WL9xIB2FfLr1GjxgeVK1cOc/X8R4Uo
I53tY1T+/Pl7WclxJoMGDXqF/J8lfNwwa9YsO3eBQMfPmzfvdBAsxEqKVBo1avQuzxJZ/adQoULj
cK/hhsSHDx/WZ3Ht3vMm7qpQwYIFAzGwECKuZrjfQqpjjRmxLn9yBZgdTaGPA7X3FRFAJL/Chzrs
dYGld6NCvKyfEQrWEJ/n/S6FwH+v2rRpk3UmbiQwMDAzZZEytteIJpAtPkr6AshVi5D6Om4sSiOt
iGDy4UIvyn1QN50fXe2X3xp19TIGkxfOMpoo54QINUpkdg6QgXGvjOxIyZIl20KyY/VTQIwFnjBM
jZcrV65tEK50t27dss78TyBiyUCOP6hop5fbQ8lm6pk0wEXcTpyuyEZ+C+rd5KE5qFcze/bsc2ik
lbjCC1jtdOsyIx07doyUYEpocF+U4poamEafDg/JANIkhVt8yt8OGiIAKt5FEa+DTHtxNaNRyKYY
Uj1QqSUuZxX3miEEnFuKUsTJx8JoCZlLCfm6CDpod7p2lSpVerlXr15uo0aNUndzYgq8HGXZPGbM
GKdDRyyhsgqvw9fXN05HEtWrVy8FZbmXIUMGrRGhjd61O66sVYN+HQbC8LvfL7/84tSqt7gBHxT8
tCyexr8N2bzAX/1/C4XYB4J2r1KlSpb9+/fHHz58ePyQkJAXcFMeHBppprmkFcmTWcYApZo2adKk
J/cjGf7NVyOOqTjNp9iOdfWEfNVFszeRfg2/GKXZTAMGDHid51xW4bHKMT/88IN1Jvblm2++SSBC
TINdwzoHk3cvSOb3WPh1GsY+T2LEiBHuKPp6XIrTUwXq16+fjmeNUFc7qPkNz+9Wp06dwps3b35h
w4YNGn39XokSJYJIn8V1S3n+ZBSlBlFcEtBI/Ko0yqrdCjUM0Okhe/+K4CuLoOk7gD0DbWpMKvE2
hLK2dUm848ePW/9FLlTKBD0DuP4TK4lTt4E11gQpils/tbPxd7iMqyjLm506dXLHBbyINRenvL99
9913LpmlToOnh6fMwZgag4qlQUkv3HEXyr8PBf1NYzxQkln8Pink4v/wd655UmTJkiUJUIDPyfRZ
ZRotbh56VzoKnWrq1KlONS6MPKf8qpSCyolSb6erJWfOnJPIyz2suQz/D8fCt6Ps5/DnU6xLYiw9
evRIMXbs2Bcg5PHgTVaqCV9fgYwOkXHJjXXo0CEDingY93Me9/Lkug2bEIZ+Kp8L3O0cN26cPcMH
Dx6UpQ1ESTJZSZEKFb5ECgGx2zZt2rRwv1+MHz9eyubh4+OTCKL2CrD7Yps2bRJQydYVMZMiRYo0
tRBP2zFpG0kzLA/SV8e6JEZCeBsPQq4vxtngXNVxk9UoxyfUZUJt6kJZ3OEN83FjdzG47LibmeI2
I0eOfM96xJMrRYsWbaLKAvo6Qo5EEI3GE5O/A6/4Ew13evgYFaRZXDcVBuLLy8+e/b8J4YsXL1a/
gEZ0v0TFZaLBWhGiziI025YxY8ZjkNw9KNFyYvgg/O57utbcGE0h1PwQl3EDy/wVJWiIwhl3Rlmr
d+nSJX65cuXi275/REe0gS3PnUGdzQcF+tPgX/Ouc5RprZ+fXw44RApQ6WeUUYa2gGuGopR3QKwn
XyGAN9P1TGOEUFE+uI+qVGB5CrmawnyLz41SxUGqxuh5NPIxLKYw/jU5vtYb9BhKpe0VyaJyFLJd
QxnOkn4WxTiHBZkuaCrvHO8P1FwI65HREvGKbt26mZ5XGi9AeaI836F488jbEhS/VXQHBLVq1aoi
hPMj66cR7e4nBdH3INzUJo6V/F4CSb8NpzhFuW+tW7fuyV8qgMqvpcrCss2QdR36TQPdByWiPD6A
EPYtKsBM4afhzUcvQTYVclWDWYDSzjSWJw3+vmZ6aRwG5DU+pPBjlKmHfD3XP0CJRgcEBLjE50Iq
P6F8ZuExnm0bsaWvs+NcuQ0jaJpQfIW6u6dBOiChn/XO2yhI7CzC5WoJCgpKgYWeBe7motHB+MPR
qiwhRHShG4L5Ec8ZDyLomcNQuqooioHLhQsXar7DK7DwoqS3LF68eFMigNw0/otbt26VpYmE7ZVS
cL6pfHJMhWjDgwZZoU4iLy+vpiDFRCk8x8OyZcvW27lzp3Vl9AU3q6mN6SjvtzIquFcFUMRHCgEK
h8ArMliXPvmCr7d/toZIBqsQ+NvggQMHevTp08edCrXOxlwgWf409Cb4yUTeNZi/M3ATpwjLdsE7
ik2ZMsUdwpYRDnAdaL+skVHWrTGS3r17v0F5zEhuTU8EjTQ7THuEXwoMDIzR+lhz5szR11IvynEJ
dPwZNFKYOaJUqVLlrLqM9QXiY02AuVGWVi+msWZhWVMhgoVctRMdjV5y1apVDhEIDfUaDdRX3x4q
VarkXwbhf9PLRz6iPJLaGRk1atTLoOCPegeu7EcigGgvdgIypEEZLnt6eg6Fl7zE/2dRjPVEIL3k
okCK/+5YTSCvuSpJh1yH/kKMbgGB5YYOHWpdFX0ZMGCAVl6Jj1tJBLFL0K9fP/dly5aZc/j0zlIK
KvQKJHcGxPMuFbv16NGj5ryrBd7yCUh0TWXEEEbaECQqQrSiMSGzUKpdRFMJ27Zt+zL5v4oiaASW
xnueAYFjdZO4WBXgM5N6L0GHjVRSa/6ahceB1rP49xjB94gRIxLCHeqAOoshX7th5D/gNsZpaWTO
aaZ2ARTiJpb7vcJC/v4CyTyLG4m1L4Y+Pj6NxFfgE/q201xh6VdffWWddZRff/013po1a/TJXaOs
NChZ3dOvUTfXvL29zYJoKHtWKQP5vg5XWQvyDTc3/5elWrVqvuvXrzdaTUO9jFL8LKUAvsfNnDkz
2q6DGL0hStYc1p+NSCM5BK8YlvU1FXqVhhkodOBdCk3voCQfgg6zUc6LNFSsfS0U4aRcZqAw73oI
8fyWMLWZv79/WRAsDw2ai0YvSx7Kcq4S+WwBYW7B/y0oSwuioRDuuw/iFYP7vKBISc+CQ6y4du2a
244dO56+OR40TmEVGtdxl/9dukApoae74FqViMuY0L1796T6wCYihkLMxdIu4O9dupjZo0II/DJR
1lJcpAlNo3MoYkGZf1LfilwtiOGSXtEnVoC/NSo4ljE9Jr18j4oGtbRv3/4DfPnfVOjUPXv2xFPY
mS9fvuG4jD0oxS/WpbEqIEVCFLMuedhKXjQL/i6H6fa2HQpVaWxtw3BHB/WhT+3auVDpdmWCN5yI
7Tmy/7rA/ktS8IcgxV3IWG4rOUaiNZ94bk0UQFalUUZ/TJ48OSFWps/X52mAu0DwKOvyOJNdu3a9
CkdI165du7xEEHnhVXmDg4Pz9urVS7+1ZkTy4sWLJ9dfrskaFBSUl8DIl9/TU6dOfYMy1bAe9fTK
uXPntIioWc8ZUriBuD5GzBnfqnEZFWn4O/jkYTT8CCzzQZ06dd7JlCnTYSpWu+Jcgs/ktG75TwhR
09O1sWtE4uvrWw6UMEP3IV7BWk/BOhVl6d+//5s0+O+El5O0RRNK1gxE+Kd69eo54BB/46I2gBav
HzlyxGXu6bm4WO7evesh9iyUSJUq1X2ihDZAa/zoTBBWt7SiC6DYTP+Hm4yVosEZDur5sPe25sLn
8mQLBDA5DWn2wNKhjzn6hN61a9esnTt3Tpg/f36FcR4QNA9CSg8a2qNFixYJatWqlaBcuXIJCDcT
EKIlABFWcyzUxiuTJk1KhJswK9gIgXAjl3lPlNaJeC7/ouDXU6m/wKYUtgMXoF7Nv+ACJ9OnT38S
HnDyww8/PM21UhytB20OogctZqZeyIN+fn7FiffrWejwB8qTE6Wpar3qufxXZNq0aS96enoGQzTN
LOxHlcPZg6jlNgpk9tSCqbe3Hv9c/svSqVOn9D4+PpXy5MkTgJJ0xWV0JXLoiivpClfo6u3t3RV3
0ZVrupYqVcqch4sMwk1sAymMYij+HzBggFPzJp7LUyxVq1atC8/Yyt/nnCFGEi/e/wGe70+T4eO2
6AAAAABJRU5ErkJggg==</Image>
        <Text id="Profile.Org.Postal.Country" row="0" column="0" columnspan="0" multiline="False" multilinerows="3" locked="False" label="Profile.Org.Postal.Country" readonly="False" visible="False"><![CDATA[Schweiz]]></Text>
        <Text id="Profile.Org.Postal.LZip" row="0" column="0" columnspan="0" multiline="False" multilinerows="3" locked="False" label="Profile.Org.Postal.LZip" readonly="False" visible="False"><![CDATA[CH]]></Text>
        <Text id="Profile.Org.Title" row="0" column="0" columnspan="0" multiline="False" multilinerows="3" locked="False" label="Profile.Org.Title" readonly="False" visible="False"><![CDATA[Kanton Zürich]]></Text>
        <Text id="Profile.User.Alias" row="0" column="0" columnspan="0" multiline="False" multilinerows="3" locked="False" label="Profile.User.Alias" readonly="False" visible="False"><![CDATA[fro]]></Text>
        <Text id="Profile.User.Email" row="0" column="0" columnspan="0" multiline="False" multilinerows="3" locked="False" label="Profile.User.Email" readonly="False" visible="False"><![CDATA[roland.fischer@vsa.zh.ch]]></Text>
        <Text id="Profile.User.Fax" row="0" column="0" columnspan="0" multiline="False" multilinerows="3" locked="False" label="Profile.User.Fax" readonly="False" visible="False"><![CDATA[043 259 51 31]]></Text>
        <Text id="Profile.User.FirstName" row="0" column="0" columnspan="0" multiline="False" multilinerows="3" locked="False" label="Profile.User.FirstName" readonly="False" visible="False"><![CDATA[Roland]]></Text>
        <Text id="Profile.User.Function" row="0" column="0" columnspan="0" multiline="False" multilinerows="3" locked="False" label="Profile.User.Function" readonly="False" visible="False"><![CDATA[Projektleitung]]></Text>
        <Text id="Profile.User.LastName" row="0" column="0" columnspan="0" multiline="False" multilinerows="3" locked="False" label="Profile.User.LastName" readonly="False" visible="False"><![CDATA[Fischer]]></Text>
        <Text id="Profile.User.Mobile" row="0" column="0" columnspan="0" multiline="False" multilinerows="3" locked="False" label="Profile.User.Mobile" readonly="False" visible="False"><![CDATA[ ]]></Text>
        <Text id="Profile.User.OuLev1" row="0" column="0" columnspan="0" multiline="False" multilinerows="3" locked="False" label="Profile.User.OuLev1" readonly="False" visible="False"><![CDATA[Kanton Zürich]]></Text>
        <Text id="Profile.User.OuLev2" row="0" column="0" columnspan="0" multiline="False" multilinerows="3" locked="False" label="Profile.User.OuLev2" readonly="False" visible="False"><![CDATA[Bildungsdirektion]]></Text>
        <Text id="Profile.User.OuLev3" row="0" column="0" columnspan="0" multiline="False" multilinerows="3" locked="False" label="Profile.User.OuLev3" readonly="False" visible="False"><![CDATA[Volksschulamt]]></Text>
        <Text id="Profile.User.OuLev4" row="0" column="0" columnspan="0" multiline="False" multilinerows="3" locked="False" label="Profile.User.OuLev4" readonly="False" visible="False"><![CDATA[Abteilung Pädagogisches]]></Text>
        <Text id="Profile.User.OuMail" row="0" column="0" columnspan="0" multiline="False" multilinerows="3" locked="False" label="Profile.User.OuMail" readonly="False" visible="False"><![CDATA[paedagogisches@vsa.zh.ch]]></Text>
        <Text id="Profile.User.OuPhone" row="0" column="0" columnspan="0" multiline="False" multilinerows="3" locked="False" label="Profile.User.OuPhone" readonly="False" visible="False"><![CDATA[043 259 22 62]]></Text>
        <Text id="Profile.User.Phone" row="0" column="0" columnspan="0" multiline="False" multilinerows="3" locked="False" label="Profile.User.Phone" readonly="False" visible="False"><![CDATA[043 259 53 44]]></Text>
        <Text id="Profile.User.Postal.City" row="0" column="0" columnspan="0" multiline="False" multilinerows="3" locked="False" label="Profile.User.Postal.City" readonly="False" visible="False"><![CDATA[Zürich]]></Text>
        <Text id="Profile.User.Postal.POBox" row="0" column="0" columnspan="0" multiline="False" multilinerows="3" locked="False" label="Profile.User.Postal.POBox" readonly="False" visible="False"><![CDATA[ ]]></Text>
        <Text id="Profile.User.Postal.Street" row="0" column="0" columnspan="0" multiline="False" multilinerows="3" locked="False" label="Profile.User.Postal.Street" readonly="False" visible="False"><![CDATA[Walchestrasse 21]]></Text>
        <Text id="Profile.User.Postal.Zip" row="0" column="0" columnspan="0" multiline="False" multilinerows="3" locked="False" label="Profile.User.Postal.Zip" readonly="False" visible="False"><![CDATA[8090]]></Text>
        <Text id="Profile.User.PresenceTime" row="0" column="0" columnspan="0" multiline="False" multilinerows="3" locked="False" label="Profile.User.PresenceTime" readonly="False" visible="False"><![CDATA[ ]]></Text>
        <Image id="Profile.User.Sign" row="0" column="0" columnspan="0" label="Profile.User.Sign" locked="False" readonly="False" visible="False">/9j/4AAQSkZJRgABAQEAlgCWAAD/2wBDAAgGBgcGBQgHBwcJCQgKDBQNDAsLDBkSEw8UHRofHh0a
HBwgJC4nICIsIxwcKDcpLDAxNDQ0Hyc5PTgyPC4zNDL/2wBDAQkJCQwLDBgNDRgyIRwhMjIyMjIy
MjIyMjIyMjIyMjIyMjIyMjIyMjIyMjIyMjIyMjIyMjIyMjIyMjIyMjIyMjL/wAARCABuANUDASIA
AhEBAxEB/8QAHwAAAQUBAQEBAQEAAAAAAAAAAAECAwQFBgcICQoL/8QAtRAAAgEDAwIEAwUFBAQA
AAF9AQIDAAQRBRIhMUEGE1FhByJxFDKBkaEII0KxwRVS0fAkM2JyggkKFhcYGRolJicoKSo0NTY3
ODk6Q0RFRkdISUpTVFVWV1hZWmNkZWZnaGlqc3R1dnd4eXqDhIWGh4iJipKTlJWWl5iZmqKjpKWm
p6ipqrKztLW2t7i5usLDxMXGx8jJytLT1NXW19jZ2uHi4+Tl5ufo6erx8vP09fb3+Pn6/8QAHwEA
AwEBAQEBAQEBAQAAAAAAAAECAwQFBgcICQoL/8QAtREAAgECBAQDBAcFBAQAAQJ3AAECAxEEBSEx
BhJBUQdhcRMiMoEIFEKRobHBCSMzUvAVYnLRChYkNOEl8RcYGRomJygpKjU2Nzg5OkNERUZHSElK
U1RVVldYWVpjZGVmZ2hpanN0dXZ3eHl6goOEhYaHiImKkpOUlZaXmJmaoqOkpaanqKmqsrO0tba3
uLm6wsPExcbHyMnK0tPU1dbX2Nna4uPk5ebn6Onq8vP09fb3+Pn6/9oADAMBAAIRAxEAPwD3+iii
gAooooAKKKKACiiigAooooAKKKKACiiigAooooAKKKKACiiigAoqIzxiURGRBIeQhPJ/CpaACiii
gAooooAKKKKACiiigAoopMigBc0hIrlNZ8b2lhdHT9Ot5tU1IcGC2Gdv+8e1URo3izxD8+q6odKt
m/5dbQAv+L0WA6fUPEGk6SQL/Uba2J7SSAH8qNM13StZDHTr+C52feEbgkfhWRZ+APDtmozpy3Mn
Uy3DF2J/HisSPSLPT/izZppVvHaxJYvJcrECoYkkAntTA9FooozSAKTims6qCWYADrntXIal45iF
02n6DaSatfjhhF/q4z/tNRa4HZZFFcVb+G/EGqsJde1yeJW5+x2R8tV9iw6101hptrp0Pl2qOF77
3Zif++jQBfooooAKKM0ZoAKKKp6jcG1064nHVEJH17UAec2F9LqvxgWTc3kQrIiAHghVI/mf0r1K
vOPD+lxWHxB8hWLy29kd5zxuYgt+pr0enIAooopAFFFFABRRRQAUUUGgChqeqWmk2ZubyURoPzY+
grlGj1/xe4bzptI0Yn7mMTyj69gafpVtD4s1ibWrvL2ltK0NrA4OAV6sR3Jrb1rxHp2g+RHeTBZZ
mCxRgctzjgVVrASaJoenaJAYbC1WIAYZivzN9T3rXqOINsySTnnB7VLUvcBrMFUsSAByTXL+G4/t
ur6prJJZZX8mEkfwDr/QfhR401d7DTYrK2Uve30ghiQdcdSR/KtzTLFNN022s0wREgUn1Pc/ieaf
QC9VW9vbbT7OS6u5VihjGWdjgCrVcJrGiaxqPicnUP8ASdC6pFH8pX6juc0LUCvHLf8AxCkZo3ns
NBRsc/K9wPX6V2GkaJY6HaC2sLdYk/iIHzMfUnvV2CCK3hSGGMRxIu1UUcAVNSuAmff8aK5bU9Xm
uvEttodhMUcAS3LxkEqgPTJ6Vtajq1hpNo11fXMdvEvRnbGfp60AXWBKnacE9D6Vg6HJqUN/e2Go
T/ahEVeKfABKt2IqLw5410jxReXVvpzTM9uAzGRMAjpkV0YRQxYKAT1OOtAHHeLfEuq6bqdrpmi2
8VxeSp5jI+BkZx3IFbWh32qXdmBq2nfY7wfeRX3r+BHH61zCsJvjJLFIAfLsgyFvT5en4k139N7A
OrLvN1zqVvaKAY1Pmyg9wPuj860XkSNGd2AVRkk9hWPaS+RY3eqXJI8xWlI/uoo4H5c0kByng+Rr
z4leKbg9ICIgfq2P/ZK9FyK8s+D98dQbXriZP9Je5V5Je77s4GO2CG/Outv/ABZHaeLbLQIbZp5Z
xukZT/qhzz7/AIU2rsDp80Vi654k03w9biW9mwWB2RqMs2KpeFvGFr4otbu5hgeCO2kMZZzkEYzn
8qVgOnzSZFcjL4gu9evDZaD8sKNtmvW6KO4X1NdJZWn2K1WHzZJSOryHLMfU0WAt0UUUAFNOCCPW
nUYoAyLDSm06+naGYi0kGVt9vCNnkg1iQLHr3jmW4K7oNLQIhI4LtzkVseI9WXR9JlnGTM/yRL3L
Hjj6dafoGnLpulRIeZpPnlPqx5NO/UDWpCeM0orlvGmrzWWnR2Fnk39+/kwheqg9TSWoGfpAPiXx
pc6yTmx04fZ7bvvfu34c/nXdCszQ9Ki0bSLewgUARphiP4m7n8606GwCkxS0hIAyTQAZ96q392lh
p9xeP9yGNpD+AzWVN4w0OC0muZtQhSKJyuS4+Yjrt9fwrzTxr411LxFaxaZpdhNb6feSiL7RKCpm
5xhfamkAvh3xbMjX97YWMl7rmpyYSKJdwhQdN3pyc/hXT6X8P5L+f+1PF1wdQvm5W3z+6i9v8/rX
QeFPCdl4V0tLW2UNMyjzpjyXYf0ro6GwPMvBOni2+JfigwgJAmFVVAAUljwAO3Br0wmuI8EqsniX
xVdBSA16IwfXBb/EV197cx2VnPdSnEcSF2+gFD3A4CS4X/hc00uQqW2nkSMeijAOf/Hq7LQru6vd
NS5u0VZJGYqOny54/SvGLTUp9R8V30ksqpHfzrBJOeFC5BK5/wCAgfhXqF3rqIV0PQESe8VNp2t8
kK+pNU1oBpX0w1G+/suHmMc3Lr/D6LWJ8S9U/snwVcQwgiW7xbR7eoz1/Sul0nTE0uzESndIx3Sy
Hq7HqTWP4p8Kv4kv9LdrgJbWkpkdCPvf5x+tT1A8z8P3Or/D64utNTS5ru81CCJ4sDgS/NyfxY/l
VjQYvGNp4gvbqTQ2uNZusAXM3EMKHlsH9K9qC4AGOnSnYouBxMHgo7bvVNYn+36tJE20sP3cRwcb
VrgvA1nr2pWsuhW0bW2nGd5Lu8dcl8jG0fl+te50gXHSjmAo6VpNrounxWVlHshjGMd2PqfetCii
kAUUUUAFGaKp6nfR6bplzeyn5IELnNAHJ6iG1/x9aWA+a105POl/3+1dtjHWuO+HkMs+ivrF0P8A
Sr+RpS3+zngV2RpvsA2RwkZZmCqBkk9q4rw4p8R+J7zxJIM2kGbaxB7AcM38/wA6s+PNSni02DSb
I/6ZqUggQ/3VPU/hW/pGmQaPpltYW64jgTYPf3/OhaIC/wBKWoZp4oIzJLIqIvVmOAKoWuu2N7ce
VaO9x6tGhKr9W6UgNWmkEgjA/GnUUAcvD4D8N2921ymlRl2YthiWXnrhScCudu4U1L4wWFrsX7Pp
tr5gjVQAjEE5H/jtelV534b/AH/xW8RzN1jjCL7cgU0wPQ8c0jnCsfQU6kIyCPWkBxfw1fz9Dvrk
/emv5XJ/Kum1ewGqaRdWLOU8+IpuHYkdaXTdKs9ItTb2UIiiLl9oPc1ept63A5DR/AWlaboDaZdo
LwyP5ksjAgs3qMdK3NI0PTtDt/I0+1WFe7Dkn6k8mtKlpagGKKKKACiiigAooooAKKKKACiiigAr
hPiVczTafY6FbE+bqk6xsB1EY613ZrgUxrXxYl3/AOp0i2G3Pd2//X+lNAdrZ2kVhYwWkC4igjWN
R7AYqyTiiikBwsDrrHxTnLoTHpNrtXPTex6/kT+VdpLNHCm92+UV5xc30vhHx9qF1LZT3NvqUQ+z
/Z0zucEDb/Oul0O01TULsavrWIGClbazU8RA9S3qabAZdeFJtX1trzV7557ONs21oh2qg/2vU10d
taw2kKwwRJFGvRVXgfSrFFK4BRRRQAlcpZeG7yy8fXusxyxixuoQHjx8xf1rrKKACiiigAooooAK
KKKACiiigAooooAKKKKACiiigAooooAK4DQbTVrHxjrmLBzHdXAf7Y5+QIOw/vHn9K7+m9T9PahO
wDqKKKAGgcdKXH50tFABRRRQAUUUUAFFFFABRRRQAUUUUAFFFFABRRRQAUUUUAFFFFABRRRQAUUU
UAf/2Q==</Image>
        <Text id="Profile.User.Title" row="0" column="0" columnspan="0" multiline="False" multilinerows="3" locked="False" label="Profile.User.Title" readonly="False" visible="False"><![CDATA[lic. phil.]]></Text>
        <Text id="Profile.User.Url" row="0" column="0" columnspan="0" multiline="False" multilinerows="3" locked="False" label="Profile.User.Url" readonly="False" visible="False"><![CDATA[www.volksschulamt.zh.ch]]></Text>
      </Profile>
      <Signer_0 windowwidth="0" windowheight="0" minwindowwidth="0" maxwindowwidth="0" minwindowheight="0" maxwindowheight="0">
        <Text id="Signer_0.Id" row="0" column="0" columnspan="0" multiline="False" multilinerows="3" locked="False" label="Signer_0.Id" readonly="False" visible="False"><![CDATA[2b50c59a-2831-4ba1-957c-60621b8ff1c0]]></Text>
        <Text id="Signer_0.Org.Postal.Country" row="0" column="0" columnspan="0" multiline="False" multilinerows="3" locked="False" label="Signer_0.Org.Postal.Country" readonly="False" visible="False"><![CDATA[Schweiz]]></Text>
        <Text id="Signer_0.Org.Postal.LZip" row="0" column="0" columnspan="0" multiline="False" multilinerows="3" locked="False" label="Signer_0.Org.Postal.LZip" readonly="False" visible="False"><![CDATA[CH]]></Text>
        <Text id="Signer_0.Org.Title" row="0" column="0" columnspan="0" multiline="False" multilinerows="3" locked="False" label="Signer_0.Org.Title" readonly="False" visible="False"><![CDATA[Kanton Zürich]]></Text>
        <Text id="Signer_0.User.Alias" row="0" column="0" columnspan="0" multiline="False" multilinerows="3" locked="False" label="Signer_0.User.Alias" readonly="False" visible="False"><![CDATA[fro]]></Text>
        <Text id="Signer_0.User.Email" row="0" column="0" columnspan="0" multiline="False" multilinerows="3" locked="False" label="Signer_0.User.Email" readonly="False" visible="False"><![CDATA[roland.fischer@vsa.zh.ch]]></Text>
        <Text id="Signer_0.User.Fax" row="0" column="0" columnspan="0" multiline="False" multilinerows="3" locked="False" label="Signer_0.User.Fax" readonly="False" visible="False"><![CDATA[043 259 51 31]]></Text>
        <Text id="Signer_0.User.FirstName" row="0" column="0" columnspan="0" multiline="False" multilinerows="3" locked="False" label="Signer_0.User.FirstName" readonly="False" visible="False"><![CDATA[Roland]]></Text>
        <Text id="Signer_0.User.Function" row="0" column="0" columnspan="0" multiline="False" multilinerows="3" locked="False" label="Signer_0.User.Function" readonly="False" visible="False"><![CDATA[Projektleitung]]></Text>
        <Text id="Signer_0.User.LastName" row="0" column="0" columnspan="0" multiline="False" multilinerows="3" locked="False" label="Signer_0.User.LastName" readonly="False" visible="False"><![CDATA[Fischer]]></Text>
        <Text id="Signer_0.User.Mobile" row="0" column="0" columnspan="0" multiline="False" multilinerows="3" locked="False" label="Signer_0.User.Mobile" readonly="False" visible="False"><![CDATA[ ]]></Text>
        <Text id="Signer_0.User.OuLev1" row="0" column="0" columnspan="0" multiline="False" multilinerows="3" locked="False" label="Signer_0.User.OuLev1" readonly="False" visible="False"><![CDATA[Kanton Zürich]]></Text>
        <Text id="Signer_0.User.OuLev2" row="0" column="0" columnspan="0" multiline="False" multilinerows="3" locked="False" label="Signer_0.User.OuLev2" readonly="False" visible="False"><![CDATA[Bildungsdirektion]]></Text>
        <Text id="Signer_0.User.OuLev3" row="0" column="0" columnspan="0" multiline="False" multilinerows="3" locked="False" label="Signer_0.User.OuLev3" readonly="False" visible="False"><![CDATA[Volksschulamt]]></Text>
        <Text id="Signer_0.User.OuLev4" row="0" column="0" columnspan="0" multiline="False" multilinerows="3" locked="False" label="Signer_0.User.OuLev4" readonly="False" visible="False"><![CDATA[Abteilung Pädagogisches]]></Text>
        <Text id="Signer_0.User.OuMail" row="0" column="0" columnspan="0" multiline="False" multilinerows="3" locked="False" label="Signer_0.User.OuMail" readonly="False" visible="False"><![CDATA[paedagogisches@vsa.zh.ch]]></Text>
        <Text id="Signer_0.User.OuPhone" row="0" column="0" columnspan="0" multiline="False" multilinerows="3" locked="False" label="Signer_0.User.OuPhone" readonly="False" visible="False"><![CDATA[043 259 22 62]]></Text>
        <Text id="Signer_0.User.Phone" row="0" column="0" columnspan="0" multiline="False" multilinerows="3" locked="False" label="Signer_0.User.Phone" readonly="False" visible="False"><![CDATA[043 259 53 44]]></Text>
        <Text id="Signer_0.User.Postal.City" row="0" column="0" columnspan="0" multiline="False" multilinerows="3" locked="False" label="Signer_0.User.Postal.City" readonly="False" visible="False"><![CDATA[Zürich]]></Text>
        <Text id="Signer_0.User.Postal.POBox" row="0" column="0" columnspan="0" multiline="False" multilinerows="3" locked="False" label="Signer_0.User.Postal.POBox" readonly="False" visible="False"><![CDATA[ ]]></Text>
        <Text id="Signer_0.User.Postal.Street" row="0" column="0" columnspan="0" multiline="False" multilinerows="3" locked="False" label="Signer_0.User.Postal.Street" readonly="False" visible="False"><![CDATA[Walchestrasse 21]]></Text>
        <Text id="Signer_0.User.Postal.Zip" row="0" column="0" columnspan="0" multiline="False" multilinerows="3" locked="False" label="Signer_0.User.Postal.Zip" readonly="False" visible="False"><![CDATA[8090]]></Text>
        <Text id="Signer_0.User.PresenceTime" row="0" column="0" columnspan="0" multiline="False" multilinerows="3" locked="False" label="Signer_0.User.PresenceTime" readonly="False" visible="False"><![CDATA[ ]]></Text>
        <Image id="Signer_0.User.Sign" row="0" column="0" columnspan="0" label="Signer_0.User.Sign" locked="False" readonly="False" visible="False">/9j/4AAQSkZJRgABAQEAlgCWAAD/2wBDAAgGBgcGBQgHBwcJCQgKDBQNDAsLDBkSEw8UHRofHh0a
HBwgJC4nICIsIxwcKDcpLDAxNDQ0Hyc5PTgyPC4zNDL/2wBDAQkJCQwLDBgNDRgyIRwhMjIyMjIy
MjIyMjIyMjIyMjIyMjIyMjIyMjIyMjIyMjIyMjIyMjIyMjIyMjIyMjIyMjL/wAARCABuANUDASIA
AhEBAxEB/8QAHwAAAQUBAQEBAQEAAAAAAAAAAAECAwQFBgcICQoL/8QAtRAAAgEDAwIEAwUFBAQA
AAF9AQIDAAQRBRIhMUEGE1FhByJxFDKBkaEII0KxwRVS0fAkM2JyggkKFhcYGRolJicoKSo0NTY3
ODk6Q0RFRkdISUpTVFVWV1hZWmNkZWZnaGlqc3R1dnd4eXqDhIWGh4iJipKTlJWWl5iZmqKjpKWm
p6ipqrKztLW2t7i5usLDxMXGx8jJytLT1NXW19jZ2uHi4+Tl5ufo6erx8vP09fb3+Pn6/8QAHwEA
AwEBAQEBAQEBAQAAAAAAAAECAwQFBgcICQoL/8QAtREAAgECBAQDBAcFBAQAAQJ3AAECAxEEBSEx
BhJBUQdhcRMiMoEIFEKRobHBCSMzUvAVYnLRChYkNOEl8RcYGRomJygpKjU2Nzg5OkNERUZHSElK
U1RVVldYWVpjZGVmZ2hpanN0dXZ3eHl6goOEhYaHiImKkpOUlZaXmJmaoqOkpaanqKmqsrO0tba3
uLm6wsPExcbHyMnK0tPU1dbX2Nna4uPk5ebn6Onq8vP09fb3+Pn6/9oADAMBAAIRAxEAPwD3+iii
gAooooAKKKKACiiigAooooAKKKKACiiigAooooAKKKKACiiigAoqIzxiURGRBIeQhPJ/CpaACiii
gAooooAKKKKACiiigAoopMigBc0hIrlNZ8b2lhdHT9Ot5tU1IcGC2Gdv+8e1URo3izxD8+q6odKt
m/5dbQAv+L0WA6fUPEGk6SQL/Uba2J7SSAH8qNM13StZDHTr+C52feEbgkfhWRZ+APDtmozpy3Mn
Uy3DF2J/HisSPSLPT/izZppVvHaxJYvJcrECoYkkAntTA9FooozSAKTims6qCWYADrntXIal45iF
02n6DaSatfjhhF/q4z/tNRa4HZZFFcVb+G/EGqsJde1yeJW5+x2R8tV9iw6101hptrp0Pl2qOF77
3Zif++jQBfooooAKKM0ZoAKKKp6jcG1064nHVEJH17UAec2F9LqvxgWTc3kQrIiAHghVI/mf0r1K
vOPD+lxWHxB8hWLy29kd5zxuYgt+pr0enIAooopAFFFFABRRRQAUUUGgChqeqWmk2ZubyURoPzY+
grlGj1/xe4bzptI0Yn7mMTyj69gafpVtD4s1ibWrvL2ltK0NrA4OAV6sR3Jrb1rxHp2g+RHeTBZZ
mCxRgctzjgVVrASaJoenaJAYbC1WIAYZivzN9T3rXqOINsySTnnB7VLUvcBrMFUsSAByTXL+G4/t
ur6prJJZZX8mEkfwDr/QfhR401d7DTYrK2Uve30ghiQdcdSR/KtzTLFNN022s0wREgUn1Pc/ieaf
QC9VW9vbbT7OS6u5VihjGWdjgCrVcJrGiaxqPicnUP8ASdC6pFH8pX6juc0LUCvHLf8AxCkZo3ns
NBRsc/K9wPX6V2GkaJY6HaC2sLdYk/iIHzMfUnvV2CCK3hSGGMRxIu1UUcAVNSuAmff8aK5bU9Xm
uvEttodhMUcAS3LxkEqgPTJ6Vtajq1hpNo11fXMdvEvRnbGfp60AXWBKnacE9D6Vg6HJqUN/e2Go
T/ahEVeKfABKt2IqLw5410jxReXVvpzTM9uAzGRMAjpkV0YRQxYKAT1OOtAHHeLfEuq6bqdrpmi2
8VxeSp5jI+BkZx3IFbWh32qXdmBq2nfY7wfeRX3r+BHH61zCsJvjJLFIAfLsgyFvT5en4k139N7A
OrLvN1zqVvaKAY1Pmyg9wPuj860XkSNGd2AVRkk9hWPaS+RY3eqXJI8xWlI/uoo4H5c0kByng+Rr
z4leKbg9ICIgfq2P/ZK9FyK8s+D98dQbXriZP9Je5V5Je77s4GO2CG/Outv/ABZHaeLbLQIbZp5Z
xukZT/qhzz7/AIU2rsDp80Vi654k03w9biW9mwWB2RqMs2KpeFvGFr4otbu5hgeCO2kMZZzkEYzn
8qVgOnzSZFcjL4gu9evDZaD8sKNtmvW6KO4X1NdJZWn2K1WHzZJSOryHLMfU0WAt0UUUAFNOCCPW
nUYoAyLDSm06+naGYi0kGVt9vCNnkg1iQLHr3jmW4K7oNLQIhI4LtzkVseI9WXR9JlnGTM/yRL3L
Hjj6dafoGnLpulRIeZpPnlPqx5NO/UDWpCeM0orlvGmrzWWnR2Fnk39+/kwheqg9TSWoGfpAPiXx
pc6yTmx04fZ7bvvfu34c/nXdCszQ9Ki0bSLewgUARphiP4m7n8606GwCkxS0hIAyTQAZ96q392lh
p9xeP9yGNpD+AzWVN4w0OC0muZtQhSKJyuS4+Yjrt9fwrzTxr411LxFaxaZpdhNb6feSiL7RKCpm
5xhfamkAvh3xbMjX97YWMl7rmpyYSKJdwhQdN3pyc/hXT6X8P5L+f+1PF1wdQvm5W3z+6i9v8/rX
QeFPCdl4V0tLW2UNMyjzpjyXYf0ro6GwPMvBOni2+JfigwgJAmFVVAAUljwAO3Br0wmuI8EqsniX
xVdBSA16IwfXBb/EV197cx2VnPdSnEcSF2+gFD3A4CS4X/hc00uQqW2nkSMeijAOf/Hq7LQru6vd
NS5u0VZJGYqOny54/SvGLTUp9R8V30ksqpHfzrBJOeFC5BK5/wCAgfhXqF3rqIV0PQESe8VNp2t8
kK+pNU1oBpX0w1G+/suHmMc3Lr/D6LWJ8S9U/snwVcQwgiW7xbR7eoz1/Sul0nTE0uzESndIx3Sy
Hq7HqTWP4p8Kv4kv9LdrgJbWkpkdCPvf5x+tT1A8z8P3Or/D64utNTS5ru81CCJ4sDgS/NyfxY/l
VjQYvGNp4gvbqTQ2uNZusAXM3EMKHlsH9K9qC4AGOnSnYouBxMHgo7bvVNYn+36tJE20sP3cRwcb
VrgvA1nr2pWsuhW0bW2nGd5Lu8dcl8jG0fl+te50gXHSjmAo6VpNrounxWVlHshjGMd2PqfetCii
kAUUUUAFGaKp6nfR6bplzeyn5IELnNAHJ6iG1/x9aWA+a105POl/3+1dtjHWuO+HkMs+ivrF0P8A
Sr+RpS3+zngV2RpvsA2RwkZZmCqBkk9q4rw4p8R+J7zxJIM2kGbaxB7AcM38/wA6s+PNSni02DSb
I/6ZqUggQ/3VPU/hW/pGmQaPpltYW64jgTYPf3/OhaIC/wBKWoZp4oIzJLIqIvVmOAKoWuu2N7ce
VaO9x6tGhKr9W6UgNWmkEgjA/GnUUAcvD4D8N2921ymlRl2YthiWXnrhScCudu4U1L4wWFrsX7Pp
tr5gjVQAjEE5H/jtelV534b/AH/xW8RzN1jjCL7cgU0wPQ8c0jnCsfQU6kIyCPWkBxfw1fz9Dvrk
/emv5XJ/Kum1ewGqaRdWLOU8+IpuHYkdaXTdKs9ItTb2UIiiLl9oPc1ept63A5DR/AWlaboDaZdo
LwyP5ksjAgs3qMdK3NI0PTtDt/I0+1WFe7Dkn6k8mtKlpagGKKKKACiiigAooooAKKKKACiiigAr
hPiVczTafY6FbE+bqk6xsB1EY613ZrgUxrXxYl3/AOp0i2G3Pd2//X+lNAdrZ2kVhYwWkC4igjWN
R7AYqyTiiikBwsDrrHxTnLoTHpNrtXPTex6/kT+VdpLNHCm92+UV5xc30vhHx9qF1LZT3NvqUQ+z
/Z0zucEDb/Oul0O01TULsavrWIGClbazU8RA9S3qabAZdeFJtX1trzV7557ONs21oh2qg/2vU10d
taw2kKwwRJFGvRVXgfSrFFK4BRRRQAlcpZeG7yy8fXusxyxixuoQHjx8xf1rrKKACiiigAooooAK
KKKACiiigAooooAKKKKACiiigAooooAK4DQbTVrHxjrmLBzHdXAf7Y5+QIOw/vHn9K7+m9T9PahO
wDqKKKAGgcdKXH50tFABRRRQAUUUUAFFFFABRRRQAUUUUAFFFFABRRRQAUUUUAFFFFABRRRQAUUU
UAf/2Q==</Image>
        <Text id="Signer_0.User.Title" row="0" column="0" columnspan="0" multiline="False" multilinerows="3" locked="False" label="Signer_0.User.Title" readonly="False" visible="False"><![CDATA[lic. phil.]]></Text>
        <Text id="Signer_0.User.Url" row="0" column="0" columnspan="0" multiline="False" multilinerows="3" locked="False" label="Signer_0.User.Url" readonly="False" visible="False"><![CDATA[www.volksschulamt.zh.ch]]></Text>
      </Signer_0>
      <Signer_1 windowwidth="0" windowheight="0" minwindowwidth="0" maxwindowwidth="0" minwindowheight="0" maxwindowheight="0">
        <Text id="Signer_1.Id" row="0" column="0" columnspan="0" multiline="False" multilinerows="3" locked="False" label="Signer_1.Id" readonly="False" visible="False"><![CDATA[00000000-0000-0000-0000-000000000000]]></Text>
        <Text id="Signer_1.Org.Postal.Country" row="0" column="0" columnspan="0" multiline="False" multilinerows="3" locked="False" label="Signer_1.Org.Postal.Country" readonly="False" visible="False"><![CDATA[ ]]></Text>
        <Text id="Signer_1.Org.Postal.LZip" row="0" column="0" columnspan="0" multiline="False" multilinerows="3" locked="False" label="Signer_1.Org.Postal.LZip" readonly="False" visible="False"><![CDATA[ ]]></Text>
        <Text id="Signer_1.Org.Title" row="0" column="0" columnspan="0" multiline="False" multilinerows="3" locked="False" label="Signer_1.Org.Title" readonly="False" visible="False"><![CDATA[ ]]></Text>
        <Text id="Signer_1.User.Alias" row="0" column="0" columnspan="0" multiline="False" multilinerows="3" locked="False" label="Signer_1.User.Alias" readonly="False" visible="False"><![CDATA[ ]]></Text>
        <Text id="Signer_1.User.Email" row="0" column="0" columnspan="0" multiline="False" multilinerows="3" locked="False" label="Signer_1.User.Email" readonly="False" visible="False"><![CDATA[ ]]></Text>
        <Text id="Signer_1.User.Fax" row="0" column="0" columnspan="0" multiline="False" multilinerows="3" locked="False" label="Signer_1.User.Fax" readonly="False" visible="False"><![CDATA[ ]]></Text>
        <Text id="Signer_1.User.FirstName" row="0" column="0" columnspan="0" multiline="False" multilinerows="3" locked="False" label="Signer_1.User.FirstName" readonly="False" visible="False"><![CDATA[ ]]></Text>
        <Text id="Signer_1.User.Function" row="0" column="0" columnspan="0" multiline="False" multilinerows="3" locked="False" label="Signer_1.User.Function" readonly="False" visible="False"><![CDATA[ ]]></Text>
        <Text id="Signer_1.User.LastName" row="0" column="0" columnspan="0" multiline="False" multilinerows="3" locked="False" label="Signer_1.User.LastName" readonly="False" visible="False"><![CDATA[ ]]></Text>
        <Text id="Signer_1.User.Mobile" row="0" column="0" columnspan="0" multiline="False" multilinerows="3" locked="False" label="Signer_1.User.Mobile" readonly="False" visible="False"><![CDATA[ ]]></Text>
        <Text id="Signer_1.User.OuLev1" row="0" column="0" columnspan="0" multiline="False" multilinerows="3" locked="False" label="Signer_1.User.OuLev1" readonly="False" visible="False"><![CDATA[ ]]></Text>
        <Text id="Signer_1.User.OuLev2" row="0" column="0" columnspan="0" multiline="False" multilinerows="3" locked="False" label="Signer_1.User.OuLev2" readonly="False" visible="False"><![CDATA[ ]]></Text>
        <Text id="Signer_1.User.OuLev3" row="0" column="0" columnspan="0" multiline="False" multilinerows="3" locked="False" label="Signer_1.User.OuLev3" readonly="False" visible="False"><![CDATA[ ]]></Text>
        <Text id="Signer_1.User.OuLev4" row="0" column="0" columnspan="0" multiline="False" multilinerows="3" locked="False" label="Signer_1.User.OuLev4" readonly="False" visible="False"><![CDATA[ ]]></Text>
        <Text id="Signer_1.User.OuMail" row="0" column="0" columnspan="0" multiline="False" multilinerows="3" locked="False" label="Signer_1.User.OuMail" readonly="False" visible="False"><![CDATA[ ]]></Text>
        <Text id="Signer_1.User.OuPhone" row="0" column="0" columnspan="0" multiline="False" multilinerows="3" locked="False" label="Signer_1.User.OuPhone" readonly="False" visible="False"><![CDATA[ ]]></Text>
        <Text id="Signer_1.User.Phone" row="0" column="0" columnspan="0" multiline="False" multilinerows="3" locked="False" label="Signer_1.User.Phone" readonly="False" visible="False"><![CDATA[ ]]></Text>
        <Text id="Signer_1.User.Postal.City" row="0" column="0" columnspan="0" multiline="False" multilinerows="3" locked="False" label="Signer_1.User.Postal.City" readonly="False" visible="False"><![CDATA[ ]]></Text>
        <Text id="Signer_1.User.Postal.POBox" row="0" column="0" columnspan="0" multiline="False" multilinerows="3" locked="False" label="Signer_1.User.Postal.POBox" readonly="False" visible="False"><![CDATA[ ]]></Text>
        <Text id="Signer_1.User.Postal.Street" row="0" column="0" columnspan="0" multiline="False" multilinerows="3" locked="False" label="Signer_1.User.Postal.Street" readonly="False" visible="False"><![CDATA[ ]]></Text>
        <Text id="Signer_1.User.Postal.Zip" row="0" column="0" columnspan="0" multiline="False" multilinerows="3" locked="False" label="Signer_1.User.Postal.Zip" readonly="False" visible="False"><![CDATA[ ]]></Text>
        <Text id="Signer_1.User.PresenceTime" row="0" column="0" columnspan="0" multiline="False" multilinerows="3" locked="False" label="Signer_1.User.PresenceTime" readonly="False" visible="False"><![CDATA[ ]]></Text>
        <Image id="Signer_1.User.Sign" row="0" column="0" columnspan="0" label="Signer_1.User.Sign" locked="False" readonly="False" visible="False">iVBORw0KGgoAAAANSUhEUgAAAAoAAAAKCAYAAACNMs+9AAAAAXNSR0IArs4c6QAAAARnQU1BAACx
jwv8YQUAAAAJcEhZcwAADsMAAA7DAcdvqGQAAAAadEVYdFNvZnR3YXJlAFBhaW50Lk5FVCB2My41
LjExR/NCNwAAACdJREFUKFONyKEBAAAIwCD/f3oeIMFAYaoXpjCFKUxhClOYwhTm1SzwySrkS+a+
ZgAAAABJRU5ErkJggg==</Image>
        <Text id="Signer_1.User.Title" row="0" column="0" columnspan="0" multiline="False" multilinerows="3" locked="False" label="Signer_1.User.Title" readonly="False" visible="False"><![CDATA[ ]]></Text>
        <Text id="Signer_1.User.Url" row="0" column="0" columnspan="0" multiline="False" multilinerows="3" locked="False" label="Signer_1.User.Url" readonly="False" visible="False"><![CDATA[ ]]></Text>
      </Signer_1>
      <Signer_2 windowwidth="0" windowheight="0" minwindowwidth="0" maxwindowwidth="0" minwindowheight="0" maxwindowheight="0">
        <Text id="Signer_2.Id" row="0" column="0" columnspan="0" multiline="False" multilinerows="3" locked="False" label="Signer_2.Id" readonly="False" visible="False"><![CDATA[00000000-0000-0000-0000-000000000000]]></Text>
        <Text id="Signer_2.Org.Postal.Country" row="0" column="0" columnspan="0" multiline="False" multilinerows="3" locked="False" label="Signer_2.Org.Postal.Country" readonly="False" visible="False"><![CDATA[ ]]></Text>
        <Text id="Signer_2.Org.Postal.LZip" row="0" column="0" columnspan="0" multiline="False" multilinerows="3" locked="False" label="Signer_2.Org.Postal.LZip" readonly="False" visible="False"><![CDATA[ ]]></Text>
        <Text id="Signer_2.Org.Title" row="0" column="0" columnspan="0" multiline="False" multilinerows="3" locked="False" label="Signer_2.Org.Title" readonly="False" visible="False"><![CDATA[ ]]></Text>
        <Text id="Signer_2.User.Alias" row="0" column="0" columnspan="0" multiline="False" multilinerows="3" locked="False" label="Signer_2.User.Alias" readonly="False" visible="False"><![CDATA[ ]]></Text>
        <Text id="Signer_2.User.Email" row="0" column="0" columnspan="0" multiline="False" multilinerows="3" locked="False" label="Signer_2.User.Email" readonly="False" visible="False"><![CDATA[ ]]></Text>
        <Text id="Signer_2.User.Fax" row="0" column="0" columnspan="0" multiline="False" multilinerows="3" locked="False" label="Signer_2.User.Fax" readonly="False" visible="False"><![CDATA[ ]]></Text>
        <Text id="Signer_2.User.FirstName" row="0" column="0" columnspan="0" multiline="False" multilinerows="3" locked="False" label="Signer_2.User.FirstName" readonly="False" visible="False"><![CDATA[ ]]></Text>
        <Text id="Signer_2.User.Function" row="0" column="0" columnspan="0" multiline="False" multilinerows="3" locked="False" label="Signer_2.User.Function" readonly="False" visible="False"><![CDATA[ ]]></Text>
        <Text id="Signer_2.User.LastName" row="0" column="0" columnspan="0" multiline="False" multilinerows="3" locked="False" label="Signer_2.User.LastName" readonly="False" visible="False"><![CDATA[ ]]></Text>
        <Text id="Signer_2.User.Mobile" row="0" column="0" columnspan="0" multiline="False" multilinerows="3" locked="False" label="Signer_2.User.Mobile" readonly="False" visible="False"><![CDATA[ ]]></Text>
        <Text id="Signer_2.User.OuLev1" row="0" column="0" columnspan="0" multiline="False" multilinerows="3" locked="False" label="Signer_2.User.OuLev1" readonly="False" visible="False"><![CDATA[ ]]></Text>
        <Text id="Signer_2.User.OuLev2" row="0" column="0" columnspan="0" multiline="False" multilinerows="3" locked="False" label="Signer_2.User.OuLev2" readonly="False" visible="False"><![CDATA[ ]]></Text>
        <Text id="Signer_2.User.OuLev3" row="0" column="0" columnspan="0" multiline="False" multilinerows="3" locked="False" label="Signer_2.User.OuLev3" readonly="False" visible="False"><![CDATA[ ]]></Text>
        <Text id="Signer_2.User.OuLev4" row="0" column="0" columnspan="0" multiline="False" multilinerows="3" locked="False" label="Signer_2.User.OuLev4" readonly="False" visible="False"><![CDATA[ ]]></Text>
        <Text id="Signer_2.User.OuMail" row="0" column="0" columnspan="0" multiline="False" multilinerows="3" locked="False" label="Signer_2.User.OuMail" readonly="False" visible="False"><![CDATA[ ]]></Text>
        <Text id="Signer_2.User.OuPhone" row="0" column="0" columnspan="0" multiline="False" multilinerows="3" locked="False" label="Signer_2.User.OuPhone" readonly="False" visible="False"><![CDATA[ ]]></Text>
        <Text id="Signer_2.User.Phone" row="0" column="0" columnspan="0" multiline="False" multilinerows="3" locked="False" label="Signer_2.User.Phone" readonly="False" visible="False"><![CDATA[ ]]></Text>
        <Text id="Signer_2.User.Postal.City" row="0" column="0" columnspan="0" multiline="False" multilinerows="3" locked="False" label="Signer_2.User.Postal.City" readonly="False" visible="False"><![CDATA[ ]]></Text>
        <Text id="Signer_2.User.Postal.POBox" row="0" column="0" columnspan="0" multiline="False" multilinerows="3" locked="False" label="Signer_2.User.Postal.POBox" readonly="False" visible="False"><![CDATA[ ]]></Text>
        <Text id="Signer_2.User.Postal.Street" row="0" column="0" columnspan="0" multiline="False" multilinerows="3" locked="False" label="Signer_2.User.Postal.Street" readonly="False" visible="False"><![CDATA[ ]]></Text>
        <Text id="Signer_2.User.Postal.Zip" row="0" column="0" columnspan="0" multiline="False" multilinerows="3" locked="False" label="Signer_2.User.Postal.Zip" readonly="False" visible="False"><![CDATA[ ]]></Text>
        <Text id="Signer_2.User.PresenceTime" row="0" column="0" columnspan="0" multiline="False" multilinerows="3" locked="False" label="Signer_2.User.PresenceTime" readonly="False" visible="False"><![CDATA[ ]]></Text>
        <Image id="Signer_2.User.Sign" row="0" column="0" columnspan="0" label="Signer_2.User.Sign" locked="False" readonly="False" visible="False">iVBORw0KGgoAAAANSUhEUgAAAAoAAAAKCAYAAACNMs+9AAAAAXNSR0IArs4c6QAAAARnQU1BAACx
jwv8YQUAAAAJcEhZcwAADsMAAA7DAcdvqGQAAAAadEVYdFNvZnR3YXJlAFBhaW50Lk5FVCB2My41
LjExR/NCNwAAACdJREFUKFONyKEBAAAIwCD/f3oeIMFAYaoXpjCFKUxhClOYwhTm1SzwySrkS+a+
ZgAAAABJRU5ErkJggg==</Image>
        <Text id="Signer_2.User.Title" row="0" column="0" columnspan="0" multiline="False" multilinerows="3" locked="False" label="Signer_2.User.Title" readonly="False" visible="False"><![CDATA[ ]]></Text>
        <Text id="Signer_2.User.Url" row="0" column="0" columnspan="0" multiline="False" multilinerows="3" locked="False" label="Signer_2.User.Url" readonly="False" visible="False"><![CDATA[ ]]></Text>
      </Signer_2>
      <Parameter windowwidth="750" windowheight="0" minwindowwidth="0" maxwindowwidth="0" minwindowheight="0" maxwindowheight="0">
        <CheckBox id="DocParam.ChbDirektionAmt" row="1" column="1" columnspan="1" isinputenabled="False" locked="False" label="Direktion / Amt / OE" readonly="False" visible="True">true</CheckBox>
        <Text id="TextDocParam.ChbDirektionAmt" row="0" column="0" columnspan="0" multiline="False" multilinerows="3" locked="False" label="Direktion / Amt / OEtext" readonly="False" visible="False"><![CDATA[Direktion / Amt / OE]]></Text>
        <Text id="DocParam.Organisation" row="0" column="1" columnspan="3" multiline="False" multilinerows="3" locked="False" label="Amt / OE" readonly="False" visible="True"><![CDATA[Volksschulamt]]></Text>
        <Text id="Special.CheckboxGroupViewList" row="0" column="0" columnspan="0" multiline="False" multilinerows="3" locked="False" label="Special.CheckboxGroupViewList" readonly="False" visible="False"><![CDATA[▪ Direktion / Amt / OE]]></Text>
        <Text id="Special.CheckboxGroupViewBox" row="0" column="0" columnspan="0" multiline="False" multilinerows="3" locked="False" label="Special.CheckboxGroupViewBox" readonly="False" visible="False"><![CDATA[⊠]]></Text>
        <Text id="Special.CheckboxGroupViewText" row="0" column="0" columnspan="0" multiline="False" multilinerows="3" locked="False" label="Special.CheckboxGroupViewText" readonly="False" visible="False"><![CDATA[Direktion / Amt / OE]]></Text>
        <Text id="Special.CheckboxGroupViewBoxAndText" row="0" column="0" columnspan="0" multiline="False" multilinerows="3" locked="False" label="Special.CheckboxGroupViewBoxAndText" readonly="False" visible="False"><![CDATA[⊠ Direktion / Amt / OE]]></Text>
      </Parameter>
      <Scripting windowwidth="0" windowheight="0" minwindowwidth="0" maxwindowwidth="0" minwindowheight="0" maxwindowheight="0">
        <Text id="CustomElements.Presentation.Header.Script1" row="0" column="0" columnspan="0" multiline="False" multilinerows="3" locked="False" label="CustomElements.Presentation.Header.Script1" readonly="False" visible="False"><![CDATA[Kanton Zürich
Bildungsdirektion
Volksschulamt]]></Text>
        <Text id="CustomElements.Presentation.Header.Script2" row="0" column="0" columnspan="0" multiline="False" multilinerows="3" locked="False" label="CustomElements.Presentation.Header.Script2" readonly="False" visible="False"><![CDATA[ ]]></Text>
        <Text id="CustomElements.Presentation.Header.Script3" row="0" column="0" columnspan="0" multiline="False" multilinerows="3" locked="False" label="CustomElements.Presentation.Header.Script3" readonly="False" visible="False"><![CDATA[ ]]></Text>
        <Text id="CustomElements.Presentation.Presenter" row="0" column="0" columnspan="0" multiline="False" multilinerows="3" locked="False" label="CustomElements.Presentation.Presenter" readonly="False" visible="False"><![CDATA[ ]]></Text>
        <Text id="CustomElements.Presentation.LocationDate" row="0" column="0" columnspan="0" multiline="False" multilinerows="3" locked="False" label="CustomElements.Presentation.LocationDate" readonly="False" visible="False"><![CDATA[ ]]></Text>
        <Text id="CustomElements.Presentation.Header.Block" row="0" column="0" columnspan="0" multiline="False" multilinerows="3" locked="False" label="CustomElements.Presentation.Header.Block" readonly="False" visible="False"><![CDATA[Roland Fischer]]></Text>
      </Scripting>
    </DataModel>
  </Content>
</OneOffixxDocumentPart>
</file>

<file path=customXml/itemProps1.xml><?xml version="1.0" encoding="utf-8"?>
<ds:datastoreItem xmlns:ds="http://schemas.openxmlformats.org/officeDocument/2006/customXml" ds:itemID="{DCB572B2-7A92-479E-BDE4-0BDB8A55028B}">
  <ds:schemaRefs>
    <ds:schemaRef ds:uri="http://www.w3.org/2001/XMLSchema"/>
    <ds:schemaRef ds:uri="http://schema.oneoffixx.com/OneOffixxDocumentPart/1"/>
    <ds:schemaRef ds:uri=""/>
  </ds:schemaRefs>
</ds:datastoreItem>
</file>

<file path=docProps/app.xml><?xml version="1.0" encoding="utf-8"?>
<Properties xmlns="http://schemas.openxmlformats.org/officeDocument/2006/extended-properties" xmlns:vt="http://schemas.openxmlformats.org/officeDocument/2006/docPropsVTypes">
  <Template>9fa20999-f752-4ae9-b8b8-b45cfb12e464</Template>
  <TotalTime>0</TotalTime>
  <Words>2734</Words>
  <Application>Microsoft Office PowerPoint</Application>
  <PresentationFormat>Bildschirmpräsentation (4:3)</PresentationFormat>
  <Paragraphs>214</Paragraphs>
  <Slides>18</Slides>
  <Notes>18</Notes>
  <HiddenSlides>0</HiddenSlides>
  <MMClips>0</MMClips>
  <ScaleCrop>false</ScaleCrop>
  <HeadingPairs>
    <vt:vector size="4" baseType="variant">
      <vt:variant>
        <vt:lpstr>Design</vt:lpstr>
      </vt:variant>
      <vt:variant>
        <vt:i4>1</vt:i4>
      </vt:variant>
      <vt:variant>
        <vt:lpstr>Folientitel</vt:lpstr>
      </vt:variant>
      <vt:variant>
        <vt:i4>18</vt:i4>
      </vt:variant>
    </vt:vector>
  </HeadingPairs>
  <TitlesOfParts>
    <vt:vector size="19" baseType="lpstr">
      <vt:lpstr>Baudirektion_weiss</vt:lpstr>
      <vt:lpstr>PowerPoint-Präsentation</vt:lpstr>
      <vt:lpstr>Inhaltsverzeichnis</vt:lpstr>
      <vt:lpstr>Ein Blick zurück ins Jahr 2006</vt:lpstr>
      <vt:lpstr>Hier stehen wir heute (I)</vt:lpstr>
      <vt:lpstr>Hier stehen wir heute (II)</vt:lpstr>
      <vt:lpstr>Nächster Schritt:  Umsetzung in den Kantonen</vt:lpstr>
      <vt:lpstr>Der Weg zum Zürcher Lehrplan 21  </vt:lpstr>
      <vt:lpstr>Lehrplan 21:  Ziele und wichtige Aspekte</vt:lpstr>
      <vt:lpstr>Ziele des Lehrplans 21 </vt:lpstr>
      <vt:lpstr>1. Kompetenzorientierung</vt:lpstr>
      <vt:lpstr>2. Kompetenzaufbau in Etappen</vt:lpstr>
      <vt:lpstr>3. Fachbereiche (I)</vt:lpstr>
      <vt:lpstr>3. Fachbereiche (II)</vt:lpstr>
      <vt:lpstr>4. Neue Akzente </vt:lpstr>
      <vt:lpstr>5. Überfachliche Kompetenzen</vt:lpstr>
      <vt:lpstr>PowerPoint-Präsentation</vt:lpstr>
      <vt:lpstr>Zentrale Informationsplattform</vt:lpstr>
      <vt:lpstr>Ein gemeinsames Ziel</vt:lpstr>
    </vt:vector>
  </TitlesOfParts>
  <Company>Bildungsdirektion Kanton Zürich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Fischer Roland</dc:creator>
  <cp:lastModifiedBy>Natascha Mentil</cp:lastModifiedBy>
  <cp:revision>612</cp:revision>
  <cp:lastPrinted>2015-08-27T12:57:53Z</cp:lastPrinted>
  <dcterms:created xsi:type="dcterms:W3CDTF">2015-01-14T10:36:24Z</dcterms:created>
  <dcterms:modified xsi:type="dcterms:W3CDTF">2016-02-16T12:29:47Z</dcterms:modified>
</cp:coreProperties>
</file>